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sldIdLst>
    <p:sldId id="282" r:id="rId5"/>
    <p:sldId id="295" r:id="rId6"/>
    <p:sldId id="296" r:id="rId7"/>
    <p:sldId id="298" r:id="rId8"/>
    <p:sldId id="301" r:id="rId9"/>
    <p:sldId id="297" r:id="rId10"/>
    <p:sldId id="300" r:id="rId11"/>
    <p:sldId id="302" r:id="rId12"/>
    <p:sldId id="303" r:id="rId13"/>
    <p:sldId id="304" r:id="rId14"/>
    <p:sldId id="273" r:id="rId15"/>
    <p:sldId id="305" r:id="rId16"/>
    <p:sldId id="307" r:id="rId17"/>
    <p:sldId id="306" r:id="rId18"/>
    <p:sldId id="308" r:id="rId19"/>
    <p:sldId id="309" r:id="rId20"/>
    <p:sldId id="310" r:id="rId21"/>
    <p:sldId id="272" r:id="rId22"/>
    <p:sldId id="275" r:id="rId2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17" userDrawn="1">
          <p15:clr>
            <a:srgbClr val="A4A3A4"/>
          </p15:clr>
        </p15:guide>
        <p15:guide id="2" pos="6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6134"/>
    <a:srgbClr val="42E28A"/>
    <a:srgbClr val="054B28"/>
    <a:srgbClr val="148246"/>
    <a:srgbClr val="149B55"/>
    <a:srgbClr val="1ACC6F"/>
    <a:srgbClr val="199B55"/>
    <a:srgbClr val="158949"/>
    <a:srgbClr val="158C4C"/>
    <a:srgbClr val="C3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AA2521-510A-48A5-A5DF-044F09FACA6C}" v="27" dt="2025-07-01T15:05:56.3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4660"/>
  </p:normalViewPr>
  <p:slideViewPr>
    <p:cSldViewPr>
      <p:cViewPr varScale="1">
        <p:scale>
          <a:sx n="105" d="100"/>
          <a:sy n="105" d="100"/>
        </p:scale>
        <p:origin x="1788" y="96"/>
      </p:cViewPr>
      <p:guideLst>
        <p:guide orient="horz" pos="1117"/>
        <p:guide pos="6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028CC1-B90E-47D8-99C5-6BAA1811C342}" type="datetimeFigureOut">
              <a:rPr lang="pt-BR" smtClean="0"/>
              <a:t>01/07/2025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9D351C-CD6A-4EE7-B691-C83BC0E42DF7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6443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01/07/2025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286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01/07/2025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666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01/07/2025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364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01/07/2025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0737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01/07/2025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0047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01/07/2025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7032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01/07/2025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6557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01/07/2025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424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01/07/2025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159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01/07/2025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1114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01/07/2025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4448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4B977-AD5C-4F3D-992F-860711DBDA8C}" type="datetimeFigureOut">
              <a:rPr lang="pt-BR" smtClean="0"/>
              <a:t>01/07/2025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A0E47-E0C0-45CC-B12C-3507664E132E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0902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abs/2303.17651" TargetMode="External"/><Relationship Id="rId3" Type="http://schemas.openxmlformats.org/officeDocument/2006/relationships/hyperlink" Target="https://arxiv.org/abs/2204.05862" TargetMode="External"/><Relationship Id="rId7" Type="http://schemas.openxmlformats.org/officeDocument/2006/relationships/hyperlink" Target="https://arxiv.org/abs/2312.11805" TargetMode="External"/><Relationship Id="rId2" Type="http://schemas.openxmlformats.org/officeDocument/2006/relationships/hyperlink" Target="https://arxiv.org/abs/2212.08073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researchgate.net/publication/341724146_Language_Models_are_Few-Shot_Learners" TargetMode="External"/><Relationship Id="rId11" Type="http://schemas.openxmlformats.org/officeDocument/2006/relationships/image" Target="../media/image4.png"/><Relationship Id="rId5" Type="http://schemas.openxmlformats.org/officeDocument/2006/relationships/hyperlink" Target="https://www.cambridge.org/core/journals/natural-language-engineering/article/abs/saferdrive-an-nlgbased-behaviour-change-support-system-for-drivers/CF95423993FB789B82E0661ED472C069" TargetMode="External"/><Relationship Id="rId10" Type="http://schemas.openxmlformats.org/officeDocument/2006/relationships/hyperlink" Target="https://arxiv.org/abs/2201.11903" TargetMode="External"/><Relationship Id="rId4" Type="http://schemas.openxmlformats.org/officeDocument/2006/relationships/hyperlink" Target="https://www.researchgate.net/publication/301449364_Creating_Textual_Driver_Feedback_from_Telemetric_Data" TargetMode="External"/><Relationship Id="rId9" Type="http://schemas.openxmlformats.org/officeDocument/2006/relationships/hyperlink" Target="https://arxiv.org/abs/2303.08774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006" y="5708679"/>
            <a:ext cx="2195698" cy="748866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3779912" y="4149080"/>
            <a:ext cx="506959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Isaac Moura de Oliveira</a:t>
            </a:r>
            <a:endParaRPr lang="pt-BR" sz="2000" b="0" i="0" u="none" strike="noStrike" baseline="0" dirty="0">
              <a:latin typeface="Verdana" panose="020B0604030504040204" pitchFamily="34" charset="0"/>
            </a:endParaRPr>
          </a:p>
          <a:p>
            <a:r>
              <a:rPr lang="pt-BR" sz="1800" b="0" i="0" u="none" strike="noStrike" baseline="0" dirty="0">
                <a:latin typeface="Verdana" panose="020B0604030504040204" pitchFamily="34" charset="0"/>
              </a:rPr>
              <a:t> </a:t>
            </a:r>
            <a:r>
              <a:rPr lang="pt-BR" sz="1600" b="0" i="0" u="none" strike="noStrike" baseline="0" dirty="0">
                <a:latin typeface="Verdana" panose="020B0604030504040204" pitchFamily="34" charset="0"/>
              </a:rPr>
              <a:t>Mestrado Acadêmico em Computação Aplicada</a:t>
            </a:r>
          </a:p>
          <a:p>
            <a:r>
              <a:rPr lang="pt-BR" sz="1600" b="0" i="0" u="none" strike="noStrike" baseline="0" dirty="0">
                <a:latin typeface="Verdana" panose="020B0604030504040204" pitchFamily="34" charset="0"/>
              </a:rPr>
              <a:t>		            	          UDESC - CCT</a:t>
            </a:r>
          </a:p>
          <a:p>
            <a:r>
              <a:rPr lang="it-IT" sz="1600" b="0" i="0" u="none" strike="noStrike" baseline="0" dirty="0">
                <a:latin typeface="Verdana" panose="020B0604030504040204" pitchFamily="34" charset="0"/>
              </a:rPr>
              <a:t>	         Professor Dr. Rafael S. Parpinelli</a:t>
            </a:r>
          </a:p>
          <a:p>
            <a:r>
              <a:rPr lang="pt-BR" sz="1600" b="0" i="0" u="none" strike="noStrike" baseline="0" dirty="0">
                <a:latin typeface="Verdana" panose="020B0604030504040204" pitchFamily="34" charset="0"/>
              </a:rPr>
              <a:t>				</a:t>
            </a:r>
            <a:r>
              <a:rPr lang="pt-BR" sz="1600" dirty="0">
                <a:latin typeface="Verdana" panose="020B0604030504040204" pitchFamily="34" charset="0"/>
              </a:rPr>
              <a:t>01</a:t>
            </a:r>
            <a:r>
              <a:rPr lang="pt-BR" sz="1600" b="0" i="0" u="none" strike="noStrike" baseline="0" dirty="0">
                <a:latin typeface="Verdana" panose="020B0604030504040204" pitchFamily="34" charset="0"/>
              </a:rPr>
              <a:t>/07/2025</a:t>
            </a:r>
            <a:endParaRPr lang="pt-BR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4211651" y="722915"/>
            <a:ext cx="46010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Engenharia de Prompt Aplicada à Análise </a:t>
            </a:r>
            <a:r>
              <a:rPr lang="pt-BR" sz="3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Comportamentalde</a:t>
            </a:r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Motoristas via Telemetria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53"/>
          <a:stretch/>
        </p:blipFill>
        <p:spPr>
          <a:xfrm flipV="1">
            <a:off x="-396552" y="188640"/>
            <a:ext cx="4449092" cy="6696744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10"/>
          <a:stretch/>
        </p:blipFill>
        <p:spPr>
          <a:xfrm flipH="1">
            <a:off x="3779912" y="0"/>
            <a:ext cx="5904657" cy="90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414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BDB46E-FB28-A825-3B70-A68658500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>
            <a:extLst>
              <a:ext uri="{FF2B5EF4-FFF2-40B4-BE49-F238E27FC236}">
                <a16:creationId xmlns:a16="http://schemas.microsoft.com/office/drawing/2014/main" id="{C82DC973-C838-222E-BD75-8B18BDD2CD63}"/>
              </a:ext>
            </a:extLst>
          </p:cNvPr>
          <p:cNvSpPr txBox="1"/>
          <p:nvPr/>
        </p:nvSpPr>
        <p:spPr>
          <a:xfrm>
            <a:off x="393548" y="333523"/>
            <a:ext cx="7562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334155"/>
                </a:solidFill>
                <a:latin typeface="Inter"/>
              </a:rPr>
              <a:t>📝</a:t>
            </a:r>
            <a:r>
              <a:rPr lang="pt-BR" sz="3600" b="1" dirty="0"/>
              <a:t> </a:t>
            </a:r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</a:rPr>
              <a:t>Processamento de dados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E740E08C-53CF-5F1D-9DF1-CD92D71D3BF7}"/>
              </a:ext>
            </a:extLst>
          </p:cNvPr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6B483D6-7B81-00C7-14B7-4233FF777B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4EC386B-5ADC-4FDB-3ED2-45DE4E48F38C}"/>
              </a:ext>
            </a:extLst>
          </p:cNvPr>
          <p:cNvSpPr txBox="1"/>
          <p:nvPr/>
        </p:nvSpPr>
        <p:spPr>
          <a:xfrm>
            <a:off x="787608" y="1268760"/>
            <a:ext cx="7885385" cy="7880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buNone/>
            </a:pPr>
            <a:endParaRPr lang="pt-BR" dirty="0"/>
          </a:p>
          <a:p>
            <a:pPr>
              <a:lnSpc>
                <a:spcPts val="1800"/>
              </a:lnSpc>
              <a:buNone/>
            </a:pPr>
            <a:endParaRPr lang="pt-BR" dirty="0"/>
          </a:p>
          <a:p>
            <a:pPr>
              <a:lnSpc>
                <a:spcPts val="1800"/>
              </a:lnSpc>
              <a:buNone/>
            </a:pPr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1427AF-747E-AA61-6AA3-6B5324B46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27" y="1124744"/>
            <a:ext cx="8011145" cy="500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624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393548" y="333523"/>
            <a:ext cx="7490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334155"/>
                </a:solidFill>
                <a:latin typeface="Inter"/>
              </a:rPr>
              <a:t>📝</a:t>
            </a:r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</a:rPr>
              <a:t>Construção do Prompt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647564" y="980801"/>
            <a:ext cx="74168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Técnicas como </a:t>
            </a:r>
            <a:r>
              <a:rPr lang="pt-BR" b="1" dirty="0"/>
              <a:t>XML </a:t>
            </a:r>
            <a:r>
              <a:rPr lang="pt-BR" b="1" dirty="0" err="1"/>
              <a:t>Tagging</a:t>
            </a:r>
            <a:r>
              <a:rPr lang="pt-BR" b="1" dirty="0"/>
              <a:t>, Role </a:t>
            </a:r>
            <a:r>
              <a:rPr lang="pt-BR" b="1" dirty="0" err="1"/>
              <a:t>Prompting</a:t>
            </a:r>
            <a:r>
              <a:rPr lang="pt-BR" dirty="0"/>
              <a:t> (atribuir uma persona de "instrutor"), </a:t>
            </a:r>
            <a:r>
              <a:rPr lang="pt-BR" b="1" dirty="0" err="1"/>
              <a:t>Few</a:t>
            </a:r>
            <a:r>
              <a:rPr lang="pt-BR" b="1" dirty="0"/>
              <a:t>-Shot </a:t>
            </a:r>
            <a:r>
              <a:rPr lang="pt-BR" b="1" dirty="0" err="1"/>
              <a:t>Prompting</a:t>
            </a:r>
            <a:r>
              <a:rPr lang="pt-BR" dirty="0"/>
              <a:t> (dar exemplos para guiar a IA), </a:t>
            </a:r>
            <a:r>
              <a:rPr lang="pt-BR" b="1" dirty="0"/>
              <a:t>Chain-</a:t>
            </a:r>
            <a:r>
              <a:rPr lang="pt-BR" b="1" dirty="0" err="1"/>
              <a:t>of</a:t>
            </a:r>
            <a:r>
              <a:rPr lang="pt-BR" b="1" dirty="0"/>
              <a:t>-</a:t>
            </a:r>
            <a:r>
              <a:rPr lang="pt-BR" b="1" dirty="0" err="1"/>
              <a:t>Thought</a:t>
            </a:r>
            <a:r>
              <a:rPr lang="pt-BR" b="1" dirty="0"/>
              <a:t> </a:t>
            </a:r>
            <a:r>
              <a:rPr lang="pt-BR" dirty="0"/>
              <a:t> e </a:t>
            </a:r>
            <a:r>
              <a:rPr lang="pt-BR" b="1" dirty="0"/>
              <a:t>Self-</a:t>
            </a:r>
            <a:r>
              <a:rPr lang="pt-BR" b="1" dirty="0" err="1"/>
              <a:t>Reflection</a:t>
            </a:r>
            <a:r>
              <a:rPr lang="pt-BR" dirty="0"/>
              <a:t> (instruir a IA a "pensar passo a passo") garantem que as respostas sejam precisas, lógicas e perfeitamente alinhadas com os objetivos.</a:t>
            </a:r>
            <a:endParaRPr lang="pt-BR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" name="Retângulo 19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pic>
        <p:nvPicPr>
          <p:cNvPr id="3" name="Picture 2" descr="A computer code with text&#10;&#10;AI-generated content may be incorrect.">
            <a:extLst>
              <a:ext uri="{FF2B5EF4-FFF2-40B4-BE49-F238E27FC236}">
                <a16:creationId xmlns:a16="http://schemas.microsoft.com/office/drawing/2014/main" id="{AFD37C51-0386-EAEE-30CB-63498B789E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2204864"/>
            <a:ext cx="3444193" cy="38582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2805BA-38BC-05AD-CEF6-F70C16DEE5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0522" y="6189165"/>
            <a:ext cx="4274779" cy="38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502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3A3A5B-C882-1AD8-1EA6-5DAC1A9CB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>
            <a:extLst>
              <a:ext uri="{FF2B5EF4-FFF2-40B4-BE49-F238E27FC236}">
                <a16:creationId xmlns:a16="http://schemas.microsoft.com/office/drawing/2014/main" id="{178E42BB-C72D-B2EB-5A82-3B56B2D2070E}"/>
              </a:ext>
            </a:extLst>
          </p:cNvPr>
          <p:cNvSpPr txBox="1"/>
          <p:nvPr/>
        </p:nvSpPr>
        <p:spPr>
          <a:xfrm>
            <a:off x="393548" y="333523"/>
            <a:ext cx="7058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334155"/>
                </a:solidFill>
                <a:latin typeface="Inter"/>
              </a:rPr>
              <a:t>💬</a:t>
            </a:r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</a:rPr>
              <a:t>Entrega do Feedback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AC2293E4-6A72-0183-D960-7A1244AEBCC4}"/>
              </a:ext>
            </a:extLst>
          </p:cNvPr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8E5A5FA-41C3-056B-745A-9E304FD901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601725-2BC4-43C4-C2FB-87B816211696}"/>
              </a:ext>
            </a:extLst>
          </p:cNvPr>
          <p:cNvSpPr txBox="1"/>
          <p:nvPr/>
        </p:nvSpPr>
        <p:spPr>
          <a:xfrm>
            <a:off x="787608" y="1268760"/>
            <a:ext cx="7885385" cy="7880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buNone/>
            </a:pPr>
            <a:endParaRPr lang="pt-BR" dirty="0"/>
          </a:p>
          <a:p>
            <a:pPr>
              <a:lnSpc>
                <a:spcPts val="1800"/>
              </a:lnSpc>
              <a:buNone/>
            </a:pPr>
            <a:endParaRPr lang="pt-BR" dirty="0"/>
          </a:p>
          <a:p>
            <a:pPr>
              <a:lnSpc>
                <a:spcPts val="1800"/>
              </a:lnSpc>
              <a:buNone/>
            </a:pPr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67AA80-3227-B299-04C0-70F51FF0D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07" y="1128501"/>
            <a:ext cx="7885385" cy="510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075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ECFFE8-CE30-ABA1-C8E4-3C378C4B13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>
            <a:extLst>
              <a:ext uri="{FF2B5EF4-FFF2-40B4-BE49-F238E27FC236}">
                <a16:creationId xmlns:a16="http://schemas.microsoft.com/office/drawing/2014/main" id="{BD114498-88A9-3A99-F2CA-F0C699E12DE6}"/>
              </a:ext>
            </a:extLst>
          </p:cNvPr>
          <p:cNvSpPr txBox="1"/>
          <p:nvPr/>
        </p:nvSpPr>
        <p:spPr>
          <a:xfrm>
            <a:off x="393548" y="333523"/>
            <a:ext cx="7490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334155"/>
                </a:solidFill>
                <a:latin typeface="Inter"/>
              </a:rPr>
              <a:t>💬</a:t>
            </a:r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</a:rPr>
              <a:t>Entrega do Feedback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E7EEDBEF-3F24-D956-5077-202A61D4F5B7}"/>
              </a:ext>
            </a:extLst>
          </p:cNvPr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EC9096A-BB44-DD5E-AD55-9AAB9DB8CC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0DC796A-0E5B-6746-4EB1-5EA47E09DE85}"/>
              </a:ext>
            </a:extLst>
          </p:cNvPr>
          <p:cNvSpPr txBox="1"/>
          <p:nvPr/>
        </p:nvSpPr>
        <p:spPr>
          <a:xfrm>
            <a:off x="787608" y="1268760"/>
            <a:ext cx="7885385" cy="7880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buNone/>
            </a:pPr>
            <a:endParaRPr lang="pt-BR" dirty="0"/>
          </a:p>
          <a:p>
            <a:pPr>
              <a:lnSpc>
                <a:spcPts val="1800"/>
              </a:lnSpc>
              <a:buNone/>
            </a:pPr>
            <a:endParaRPr lang="pt-BR" dirty="0"/>
          </a:p>
          <a:p>
            <a:pPr>
              <a:lnSpc>
                <a:spcPts val="1800"/>
              </a:lnSpc>
              <a:buNone/>
            </a:pPr>
            <a:endParaRPr lang="pt-B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6A9862-75EC-255A-4C74-D47581E74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190" y="1259600"/>
            <a:ext cx="5194220" cy="503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228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62D2B7-05C5-A5BC-22CA-66AFB104E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>
            <a:extLst>
              <a:ext uri="{FF2B5EF4-FFF2-40B4-BE49-F238E27FC236}">
                <a16:creationId xmlns:a16="http://schemas.microsoft.com/office/drawing/2014/main" id="{99F8343A-021C-7977-0E69-1BA0FA3A66A8}"/>
              </a:ext>
            </a:extLst>
          </p:cNvPr>
          <p:cNvSpPr txBox="1"/>
          <p:nvPr/>
        </p:nvSpPr>
        <p:spPr>
          <a:xfrm>
            <a:off x="393548" y="333523"/>
            <a:ext cx="7490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334155"/>
                </a:solidFill>
                <a:latin typeface="Inter"/>
              </a:rPr>
              <a:t>💬</a:t>
            </a:r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</a:rPr>
              <a:t>Entrega do Feedback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B9DDF168-F25D-C6F9-A3E4-4C462E37651F}"/>
              </a:ext>
            </a:extLst>
          </p:cNvPr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C716164-40CB-A11E-5921-0DB7E3FC71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9CF9498-67F2-F5B5-2D16-8463A21A5281}"/>
              </a:ext>
            </a:extLst>
          </p:cNvPr>
          <p:cNvSpPr txBox="1"/>
          <p:nvPr/>
        </p:nvSpPr>
        <p:spPr>
          <a:xfrm>
            <a:off x="787608" y="1268760"/>
            <a:ext cx="7885385" cy="7880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buNone/>
            </a:pPr>
            <a:endParaRPr lang="pt-BR" dirty="0"/>
          </a:p>
          <a:p>
            <a:pPr>
              <a:lnSpc>
                <a:spcPts val="1800"/>
              </a:lnSpc>
              <a:buNone/>
            </a:pPr>
            <a:endParaRPr lang="pt-BR" dirty="0"/>
          </a:p>
          <a:p>
            <a:pPr>
              <a:lnSpc>
                <a:spcPts val="1800"/>
              </a:lnSpc>
              <a:buNone/>
            </a:pPr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237C9C-3EB7-33AD-9EED-40D46B9C2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2094" y="1108884"/>
            <a:ext cx="5316411" cy="518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414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806D8A-1BED-DA65-274B-CF1CE6D64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>
            <a:extLst>
              <a:ext uri="{FF2B5EF4-FFF2-40B4-BE49-F238E27FC236}">
                <a16:creationId xmlns:a16="http://schemas.microsoft.com/office/drawing/2014/main" id="{B0503412-AC5E-95E1-9D7E-EE0443BBD41F}"/>
              </a:ext>
            </a:extLst>
          </p:cNvPr>
          <p:cNvSpPr txBox="1"/>
          <p:nvPr/>
        </p:nvSpPr>
        <p:spPr>
          <a:xfrm>
            <a:off x="393548" y="333523"/>
            <a:ext cx="7562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334155"/>
                </a:solidFill>
                <a:latin typeface="Inter"/>
              </a:rPr>
              <a:t>💬</a:t>
            </a:r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</a:rPr>
              <a:t>Satisfação da ferramenta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B9ADD2BD-A9C8-3EE4-B7A3-D5E29B8BC503}"/>
              </a:ext>
            </a:extLst>
          </p:cNvPr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C3213A6-643E-FBBA-0B22-6643B0306C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57D9653-C70A-F84B-4BED-20394C8EC69C}"/>
              </a:ext>
            </a:extLst>
          </p:cNvPr>
          <p:cNvSpPr txBox="1"/>
          <p:nvPr/>
        </p:nvSpPr>
        <p:spPr>
          <a:xfrm>
            <a:off x="629307" y="1196752"/>
            <a:ext cx="4662773" cy="2539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buNone/>
            </a:pPr>
            <a:endParaRPr lang="pt-BR" dirty="0"/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</a:rPr>
              <a:t>1- A ferramenta ajuda a economizar tempo 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</a:rPr>
              <a:t>2- A ferramenta é útil na tomada de decisão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</a:rPr>
              <a:t>3- A ferramenta é fácil de utilizar no dia a dia 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</a:rPr>
              <a:t>4- Irei usar a ferramenta para avaliação dos motoristas diariamente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</a:rPr>
              <a:t>5- Irei usar a ferramenta para avaliação dos motoristas mensalmente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600E03-B7ED-FFC0-B23E-65BA389CA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28" y="1327587"/>
            <a:ext cx="2486372" cy="23530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6B4756-09F9-B148-0F6E-5C0CB028D1D8}"/>
              </a:ext>
            </a:extLst>
          </p:cNvPr>
          <p:cNvSpPr txBox="1"/>
          <p:nvPr/>
        </p:nvSpPr>
        <p:spPr>
          <a:xfrm>
            <a:off x="611560" y="4341435"/>
            <a:ext cx="79208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Todas as respostas recebidas foram </a:t>
            </a:r>
            <a:r>
              <a:rPr lang="pt-BR" b="1" dirty="0"/>
              <a:t>"Concordo Totalmente"</a:t>
            </a:r>
            <a:r>
              <a:rPr lang="pt-BR" dirty="0"/>
              <a:t>, indicando uma aceitação extremamente positiva em todos os quesitos avaliados. </a:t>
            </a:r>
          </a:p>
        </p:txBody>
      </p:sp>
    </p:spTree>
    <p:extLst>
      <p:ext uri="{BB962C8B-B14F-4D97-AF65-F5344CB8AC3E}">
        <p14:creationId xmlns:p14="http://schemas.microsoft.com/office/powerpoint/2010/main" val="2933839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8616CE-74B8-B056-4204-F354AB8DA2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>
            <a:extLst>
              <a:ext uri="{FF2B5EF4-FFF2-40B4-BE49-F238E27FC236}">
                <a16:creationId xmlns:a16="http://schemas.microsoft.com/office/drawing/2014/main" id="{0118AD98-D70A-34FA-FB29-7A7D3C5DF7B2}"/>
              </a:ext>
            </a:extLst>
          </p:cNvPr>
          <p:cNvSpPr txBox="1"/>
          <p:nvPr/>
        </p:nvSpPr>
        <p:spPr>
          <a:xfrm>
            <a:off x="393548" y="333523"/>
            <a:ext cx="7562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334155"/>
                </a:solidFill>
                <a:latin typeface="Inter"/>
              </a:rPr>
              <a:t>💬</a:t>
            </a:r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</a:rPr>
              <a:t>Satisfação da ferramenta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EA1F4D9C-E1AF-142F-F629-4532469CDC08}"/>
              </a:ext>
            </a:extLst>
          </p:cNvPr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A6E3A13-25EA-8370-8A49-239DB27CD3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73D9EF2-8E4D-09B6-A8E6-50F86B1D1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412776"/>
            <a:ext cx="7725853" cy="28960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F28C10-71F3-BFE7-0807-B7177E710CB6}"/>
              </a:ext>
            </a:extLst>
          </p:cNvPr>
          <p:cNvSpPr txBox="1"/>
          <p:nvPr/>
        </p:nvSpPr>
        <p:spPr>
          <a:xfrm>
            <a:off x="920589" y="4581128"/>
            <a:ext cx="7416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Portanto, não foram sugeridas melhorias ou ajustes até o momento.</a:t>
            </a:r>
          </a:p>
        </p:txBody>
      </p:sp>
    </p:spTree>
    <p:extLst>
      <p:ext uri="{BB962C8B-B14F-4D97-AF65-F5344CB8AC3E}">
        <p14:creationId xmlns:p14="http://schemas.microsoft.com/office/powerpoint/2010/main" val="2984138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499DE1-A52A-15FC-5568-5870606D4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>
            <a:extLst>
              <a:ext uri="{FF2B5EF4-FFF2-40B4-BE49-F238E27FC236}">
                <a16:creationId xmlns:a16="http://schemas.microsoft.com/office/drawing/2014/main" id="{5171DE26-D1FA-2ED2-1510-D83EB17F51E0}"/>
              </a:ext>
            </a:extLst>
          </p:cNvPr>
          <p:cNvSpPr txBox="1"/>
          <p:nvPr/>
        </p:nvSpPr>
        <p:spPr>
          <a:xfrm>
            <a:off x="393548" y="333523"/>
            <a:ext cx="8066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</a:rPr>
              <a:t>Melhorias e trabalhos futuros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E61671FB-C89B-B5C7-CC61-792DAEE39643}"/>
              </a:ext>
            </a:extLst>
          </p:cNvPr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72AC1AA-6181-E467-3486-84A2B6C51C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1A1444-77EF-1744-2726-2058928B2142}"/>
              </a:ext>
            </a:extLst>
          </p:cNvPr>
          <p:cNvSpPr txBox="1"/>
          <p:nvPr/>
        </p:nvSpPr>
        <p:spPr>
          <a:xfrm>
            <a:off x="827584" y="1556792"/>
            <a:ext cx="763284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latin typeface="Verdana" panose="020B0604030504040204" pitchFamily="34" charset="0"/>
                <a:ea typeface="Verdana" panose="020B0604030504040204" pitchFamily="34" charset="0"/>
              </a:rPr>
              <a:t>Escalabilidade e Avaliação</a:t>
            </a:r>
            <a:r>
              <a:rPr lang="pt-BR" b="1" dirty="0"/>
              <a:t>: 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Realizar </a:t>
            </a:r>
            <a:r>
              <a:rPr lang="pt-BR" b="1" dirty="0">
                <a:latin typeface="Verdana" panose="020B0604030504040204" pitchFamily="34" charset="0"/>
                <a:ea typeface="Verdana" panose="020B0604030504040204" pitchFamily="34" charset="0"/>
              </a:rPr>
              <a:t>implantação em maior escala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 para validar análise de longo prazo como uma potencial de mudança de comportamento dos motoristas.</a:t>
            </a:r>
          </a:p>
          <a:p>
            <a:endParaRPr lang="pt-BR" b="1" dirty="0"/>
          </a:p>
          <a:p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latin typeface="Verdana" panose="020B0604030504040204" pitchFamily="34" charset="0"/>
                <a:ea typeface="Verdana" panose="020B0604030504040204" pitchFamily="34" charset="0"/>
              </a:rPr>
              <a:t>Relatórios Nível Frota</a:t>
            </a:r>
            <a:r>
              <a:rPr lang="pt-BR" b="1" dirty="0"/>
              <a:t>: 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Desenvolver </a:t>
            </a:r>
            <a:r>
              <a:rPr lang="pt-BR" b="1" dirty="0">
                <a:latin typeface="Verdana" panose="020B0604030504040204" pitchFamily="34" charset="0"/>
                <a:ea typeface="Verdana" panose="020B0604030504040204" pitchFamily="34" charset="0"/>
              </a:rPr>
              <a:t>relatórios com </a:t>
            </a:r>
            <a:r>
              <a:rPr lang="pt-BR" b="1" dirty="0" err="1">
                <a:latin typeface="Verdana" panose="020B0604030504040204" pitchFamily="34" charset="0"/>
                <a:ea typeface="Verdana" panose="020B0604030504040204" pitchFamily="34" charset="0"/>
              </a:rPr>
              <a:t>GenIA</a:t>
            </a:r>
            <a:r>
              <a:rPr lang="pt-BR" b="1" dirty="0">
                <a:latin typeface="Verdana" panose="020B0604030504040204" pitchFamily="34" charset="0"/>
                <a:ea typeface="Verdana" panose="020B0604030504040204" pitchFamily="34" charset="0"/>
              </a:rPr>
              <a:t> para a frota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, identificando padrões para melhorias.</a:t>
            </a:r>
          </a:p>
          <a:p>
            <a:endParaRPr lang="pt-B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pt-B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latin typeface="Verdana" panose="020B0604030504040204" pitchFamily="34" charset="0"/>
                <a:ea typeface="Verdana" panose="020B0604030504040204" pitchFamily="34" charset="0"/>
              </a:rPr>
              <a:t>Fine-</a:t>
            </a:r>
            <a:r>
              <a:rPr lang="pt-BR" b="1" dirty="0" err="1">
                <a:latin typeface="Verdana" panose="020B0604030504040204" pitchFamily="34" charset="0"/>
                <a:ea typeface="Verdana" panose="020B0604030504040204" pitchFamily="34" charset="0"/>
              </a:rPr>
              <a:t>tuning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: Aplicar fine-</a:t>
            </a:r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</a:rPr>
              <a:t>tuning</a:t>
            </a:r>
            <a:r>
              <a:rPr lang="pt-BR" b="1" dirty="0">
                <a:latin typeface="Verdana" panose="020B0604030504040204" pitchFamily="34" charset="0"/>
                <a:ea typeface="Verdana" panose="020B0604030504040204" pitchFamily="34" charset="0"/>
              </a:rPr>
              <a:t> para o domínio do problema.</a:t>
            </a:r>
          </a:p>
          <a:p>
            <a:endParaRPr lang="pt-BR" b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490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539552" y="1268760"/>
            <a:ext cx="8208912" cy="4578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Anthropic</a:t>
            </a: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(2022). </a:t>
            </a:r>
            <a:r>
              <a:rPr lang="pt-BR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Constitutional</a:t>
            </a: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AI: </a:t>
            </a:r>
            <a:r>
              <a:rPr lang="pt-BR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Harmlessness</a:t>
            </a: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from</a:t>
            </a: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AI Feedback. Disponível em: </a:t>
            </a: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2"/>
              </a:rPr>
              <a:t>https://arxiv.org/abs/2212.08073</a:t>
            </a:r>
            <a:endParaRPr lang="pt-BR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Bai</a:t>
            </a: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Y. et al. (2022). Training a </a:t>
            </a:r>
            <a:r>
              <a:rPr lang="pt-BR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Helpful</a:t>
            </a: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</a:t>
            </a: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Harmless</a:t>
            </a: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Assistant</a:t>
            </a: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with</a:t>
            </a: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Reinforcement</a:t>
            </a: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Learning </a:t>
            </a:r>
            <a:r>
              <a:rPr lang="pt-BR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from</a:t>
            </a: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Human</a:t>
            </a: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Feedback. Disponível em: </a:t>
            </a: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3"/>
              </a:rPr>
              <a:t>https://arxiv.org/abs/2204.05862</a:t>
            </a:r>
            <a:endParaRPr lang="pt-BR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Braun, A., </a:t>
            </a:r>
            <a:r>
              <a:rPr lang="pt-BR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Weiser</a:t>
            </a: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M., </a:t>
            </a:r>
            <a:r>
              <a:rPr lang="pt-BR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Abendroth</a:t>
            </a: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F., &amp; Lutz, M. (2015). Natural </a:t>
            </a:r>
            <a:r>
              <a:rPr lang="pt-BR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Language</a:t>
            </a: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Generation for Driver Feedback: A </a:t>
            </a:r>
            <a:r>
              <a:rPr lang="pt-BR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</a:t>
            </a: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Study</a:t>
            </a: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Transportation </a:t>
            </a:r>
            <a:r>
              <a:rPr lang="pt-BR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Research</a:t>
            </a: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Part F: </a:t>
            </a:r>
            <a:r>
              <a:rPr lang="pt-BR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Traffic</a:t>
            </a: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Psychology</a:t>
            </a: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</a:t>
            </a: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Behaviour, 30, 1–12. Disponível em: </a:t>
            </a: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4"/>
              </a:rPr>
              <a:t>https://www.researchgate.net/publication/301449364_Creating_Textual_Driver_Feedback_from_Telemetric_Data</a:t>
            </a:r>
            <a:endParaRPr lang="pt-BR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Braun, A., </a:t>
            </a:r>
            <a:r>
              <a:rPr lang="pt-BR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Weiser</a:t>
            </a: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M., </a:t>
            </a:r>
            <a:r>
              <a:rPr lang="pt-BR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Abendroth</a:t>
            </a: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F., &amp; Lutz, M. (2017). </a:t>
            </a:r>
            <a:r>
              <a:rPr lang="pt-BR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SaferDrive</a:t>
            </a: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A Natural </a:t>
            </a:r>
            <a:r>
              <a:rPr lang="pt-BR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Language</a:t>
            </a: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Generation System for Driver Coaching. Transportation </a:t>
            </a:r>
            <a:r>
              <a:rPr lang="pt-BR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Research</a:t>
            </a: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Part F: </a:t>
            </a:r>
            <a:r>
              <a:rPr lang="pt-BR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Traffic</a:t>
            </a: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Psychology</a:t>
            </a: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</a:t>
            </a: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Behaviour, 48, 1–15.  Disponível em: </a:t>
            </a: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5"/>
              </a:rPr>
              <a:t>https://www.cambridge.org/core/journals/natural-language-engineering/article/abs/saferdrive-an-nlgbased-behaviour-change-support-system-for-drivers/CF95423993FB789B82E0661ED472C069</a:t>
            </a:r>
            <a:endParaRPr lang="pt-BR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Brown, T. et al. (2020). </a:t>
            </a:r>
            <a:r>
              <a:rPr lang="pt-BR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Language</a:t>
            </a: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Models are </a:t>
            </a:r>
            <a:r>
              <a:rPr lang="pt-BR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Few</a:t>
            </a: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-Shot </a:t>
            </a:r>
            <a:r>
              <a:rPr lang="pt-BR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Learners</a:t>
            </a: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pt-BR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Advances</a:t>
            </a: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Neural </a:t>
            </a:r>
            <a:r>
              <a:rPr lang="pt-BR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Information</a:t>
            </a: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Processing</a:t>
            </a: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Systems, 33, 1877–1901. Disponível em: </a:t>
            </a: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6"/>
              </a:rPr>
              <a:t>https://www.researchgate.net/publication/341724146_Language_Models_are_Few-Shot_Learners</a:t>
            </a:r>
            <a:endParaRPr lang="pt-BR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Google (2023). Gemini: A Family </a:t>
            </a:r>
            <a:r>
              <a:rPr lang="pt-BR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</a:t>
            </a: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Highly</a:t>
            </a: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Capable</a:t>
            </a: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Multimodal Models. Disponível em: </a:t>
            </a: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7"/>
              </a:rPr>
              <a:t>https://arxiv.org/abs/2312.11805</a:t>
            </a:r>
            <a:endParaRPr lang="pt-BR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Madaan</a:t>
            </a: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A. et al. (2023). Self-Refine: </a:t>
            </a:r>
            <a:r>
              <a:rPr lang="pt-BR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Iterative</a:t>
            </a: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Refinement</a:t>
            </a: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with</a:t>
            </a: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Self-Feedback. Disponível em: </a:t>
            </a: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8"/>
              </a:rPr>
              <a:t>https://arxiv.org/abs/2303.17651</a:t>
            </a:r>
            <a:endParaRPr lang="pt-BR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OpenAI (2023). GPT-4 </a:t>
            </a:r>
            <a:r>
              <a:rPr lang="pt-BR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Technical</a:t>
            </a: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Report. Disponível em: </a:t>
            </a: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9"/>
              </a:rPr>
              <a:t>https://arxiv.org/abs/2303.08774</a:t>
            </a:r>
            <a:endParaRPr lang="pt-BR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Wei, J. et al. (2022). Chain-</a:t>
            </a:r>
            <a:r>
              <a:rPr lang="pt-BR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</a:t>
            </a: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</a:t>
            </a:r>
            <a:r>
              <a:rPr lang="pt-BR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Thought</a:t>
            </a: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Prompting</a:t>
            </a: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Elicits</a:t>
            </a: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Reasoning</a:t>
            </a: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Large </a:t>
            </a:r>
            <a:r>
              <a:rPr lang="pt-BR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Language</a:t>
            </a: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Models. </a:t>
            </a:r>
            <a:r>
              <a:rPr lang="pt-BR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Advances</a:t>
            </a: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Neural </a:t>
            </a:r>
            <a:r>
              <a:rPr lang="pt-BR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Information</a:t>
            </a: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Processing</a:t>
            </a: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Systems, 35, 24824–24837. Disponível em: </a:t>
            </a: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10"/>
              </a:rPr>
              <a:t>https://arxiv.org/abs/2201.11903</a:t>
            </a:r>
            <a:endParaRPr lang="pt-BR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15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Referências</a:t>
            </a:r>
          </a:p>
        </p:txBody>
      </p:sp>
      <p:sp>
        <p:nvSpPr>
          <p:cNvPr id="11" name="Retângulo 10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2901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644008" y="836712"/>
            <a:ext cx="6192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Obrigado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4751513" y="1986453"/>
            <a:ext cx="3780927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UDESC – Universidade do Estado de Santa Catarina</a:t>
            </a:r>
          </a:p>
          <a:p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t-B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isaac.oliveira@edu.udesc.br</a:t>
            </a:r>
          </a:p>
          <a:p>
            <a:pPr algn="l"/>
            <a:endParaRPr lang="pt-BR" sz="1800" b="0" i="0" u="none" strike="noStrike" baseline="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pt-BR" sz="1400" b="0" i="0" u="none" strike="noStrike" baseline="0" dirty="0">
                <a:latin typeface="Verdana" panose="020B0604030504040204" pitchFamily="34" charset="0"/>
              </a:rPr>
              <a:t>Rua Paulo </a:t>
            </a:r>
            <a:r>
              <a:rPr lang="pt-BR" sz="1400" b="0" i="0" u="none" strike="noStrike" baseline="0" dirty="0" err="1">
                <a:latin typeface="Verdana" panose="020B0604030504040204" pitchFamily="34" charset="0"/>
              </a:rPr>
              <a:t>Malschitzki</a:t>
            </a:r>
            <a:r>
              <a:rPr lang="pt-BR" sz="1400" b="0" i="0" u="none" strike="noStrike" baseline="0" dirty="0">
                <a:latin typeface="Verdana" panose="020B0604030504040204" pitchFamily="34" charset="0"/>
              </a:rPr>
              <a:t>, 200, Zona Industrial Norte, Joinville-SC</a:t>
            </a:r>
            <a:endParaRPr lang="pt-B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53"/>
          <a:stretch/>
        </p:blipFill>
        <p:spPr>
          <a:xfrm flipV="1">
            <a:off x="-396552" y="188640"/>
            <a:ext cx="4449092" cy="669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217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D57618-79D9-EAA3-197A-5FF8FD83A3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F00FCB86-5F42-70AF-9AD6-1B4369E8A53E}"/>
              </a:ext>
            </a:extLst>
          </p:cNvPr>
          <p:cNvSpPr txBox="1"/>
          <p:nvPr/>
        </p:nvSpPr>
        <p:spPr>
          <a:xfrm>
            <a:off x="393549" y="1556792"/>
            <a:ext cx="56886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latin typeface="Verdana" panose="020B0604030504040204" pitchFamily="34" charset="0"/>
                <a:ea typeface="Verdana" panose="020B0604030504040204" pitchFamily="34" charset="0"/>
              </a:rPr>
              <a:t>Problema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</a:rPr>
              <a:t>: Dificuldade em fornecer feedback individualizado e escalável para motoristas de frota.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Solução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</a:rPr>
              <a:t>Um feedback de um "Instrutor Virtual" com </a:t>
            </a:r>
            <a:r>
              <a:rPr lang="pt-BR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GenIA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</a:rPr>
              <a:t> usando técnicas de engenharia de prompt com contexto de violações por telemetria.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latin typeface="Verdana" panose="020B0604030504040204" pitchFamily="34" charset="0"/>
                <a:ea typeface="Verdana" panose="020B0604030504040204" pitchFamily="34" charset="0"/>
              </a:rPr>
              <a:t>Objetivo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</a:rPr>
              <a:t>: Melhorar a segurança da frota e a eficiência no gasto de combustível.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2BB71A6-C87B-00BA-B6EE-2ECCBE8A0D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D77E0F28-C7F4-CF50-495D-AE0765F2C09E}"/>
              </a:ext>
            </a:extLst>
          </p:cNvPr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Proposta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AE99EAC-1CFB-DBD0-6A46-EC7FCB2C33C7}"/>
              </a:ext>
            </a:extLst>
          </p:cNvPr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3277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B30F7F-DC18-FFC4-510E-D47820397F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EDF91D32-57F4-9EAE-B0D7-FA5D11D9C4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9B3A377-3F8D-110B-FE69-F2C00595EEC8}"/>
              </a:ext>
            </a:extLst>
          </p:cNvPr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Fluxo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065CA71-45AD-73C9-619F-784D302BB451}"/>
              </a:ext>
            </a:extLst>
          </p:cNvPr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5EC500-7EBC-8CD9-51BC-F1D5D4A53C35}"/>
              </a:ext>
            </a:extLst>
          </p:cNvPr>
          <p:cNvSpPr txBox="1"/>
          <p:nvPr/>
        </p:nvSpPr>
        <p:spPr>
          <a:xfrm>
            <a:off x="393549" y="1052736"/>
            <a:ext cx="842692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pt-BR" b="0" i="0" dirty="0">
                <a:solidFill>
                  <a:srgbClr val="334155"/>
                </a:solidFill>
                <a:effectLst/>
                <a:latin typeface="Inter"/>
              </a:rPr>
              <a:t>📡</a:t>
            </a:r>
          </a:p>
          <a:p>
            <a:pPr algn="ctr"/>
            <a:r>
              <a:rPr lang="pt-BR" b="1" dirty="0"/>
              <a:t>1. Coleta de Dados</a:t>
            </a:r>
          </a:p>
          <a:p>
            <a:pPr algn="ctr">
              <a:buNone/>
            </a:pPr>
            <a:r>
              <a:rPr lang="pt-BR" b="0" i="0" dirty="0">
                <a:solidFill>
                  <a:srgbClr val="64748B"/>
                </a:solidFill>
                <a:effectLst/>
                <a:latin typeface="Inter"/>
              </a:rPr>
              <a:t>Eventos de telemetria em CSV</a:t>
            </a:r>
          </a:p>
          <a:p>
            <a:pPr algn="l">
              <a:buNone/>
            </a:pPr>
            <a:endParaRPr lang="pt-BR" b="1" i="0" dirty="0">
              <a:solidFill>
                <a:srgbClr val="CBD5E1"/>
              </a:solidFill>
              <a:effectLst/>
              <a:latin typeface="Inter"/>
            </a:endParaRPr>
          </a:p>
          <a:p>
            <a:pPr algn="ctr">
              <a:buNone/>
            </a:pPr>
            <a:r>
              <a:rPr lang="pt-BR" dirty="0">
                <a:solidFill>
                  <a:srgbClr val="334155"/>
                </a:solidFill>
                <a:latin typeface="Inter"/>
              </a:rPr>
              <a:t>📝</a:t>
            </a:r>
          </a:p>
          <a:p>
            <a:pPr algn="ctr">
              <a:buNone/>
            </a:pPr>
            <a:r>
              <a:rPr lang="pt-BR" b="1" dirty="0"/>
              <a:t>2. Processamento de dados</a:t>
            </a:r>
          </a:p>
          <a:p>
            <a:pPr algn="ctr">
              <a:buNone/>
            </a:pPr>
            <a:r>
              <a:rPr lang="pt-BR" dirty="0">
                <a:solidFill>
                  <a:srgbClr val="64748B"/>
                </a:solidFill>
                <a:latin typeface="Inter"/>
              </a:rPr>
              <a:t>Apresentação de dados para</a:t>
            </a:r>
          </a:p>
          <a:p>
            <a:pPr algn="ctr"/>
            <a:r>
              <a:rPr lang="pt-BR" dirty="0">
                <a:solidFill>
                  <a:srgbClr val="64748B"/>
                </a:solidFill>
                <a:latin typeface="Inter"/>
              </a:rPr>
              <a:t>operadores de telemetria de forma clara para DSS </a:t>
            </a:r>
          </a:p>
          <a:p>
            <a:pPr algn="l">
              <a:buNone/>
            </a:pPr>
            <a:endParaRPr lang="pt-BR" b="1" i="0" dirty="0">
              <a:solidFill>
                <a:srgbClr val="CBD5E1"/>
              </a:solidFill>
              <a:effectLst/>
              <a:latin typeface="Inter"/>
            </a:endParaRPr>
          </a:p>
          <a:p>
            <a:pPr algn="ctr">
              <a:buNone/>
            </a:pPr>
            <a:r>
              <a:rPr lang="pt-BR" b="0" i="0" dirty="0">
                <a:solidFill>
                  <a:srgbClr val="334155"/>
                </a:solidFill>
                <a:effectLst/>
                <a:latin typeface="Inter"/>
              </a:rPr>
              <a:t>📝</a:t>
            </a:r>
          </a:p>
          <a:p>
            <a:pPr algn="ctr">
              <a:buNone/>
            </a:pPr>
            <a:r>
              <a:rPr lang="pt-BR" b="1" dirty="0"/>
              <a:t>3. Construção do Prompt</a:t>
            </a:r>
          </a:p>
          <a:p>
            <a:pPr algn="ctr">
              <a:buNone/>
            </a:pPr>
            <a:r>
              <a:rPr lang="pt-BR" dirty="0">
                <a:solidFill>
                  <a:srgbClr val="64748B"/>
                </a:solidFill>
                <a:latin typeface="Inter"/>
              </a:rPr>
              <a:t>E</a:t>
            </a:r>
            <a:r>
              <a:rPr lang="pt-BR" b="0" i="0" dirty="0">
                <a:solidFill>
                  <a:srgbClr val="64748B"/>
                </a:solidFill>
                <a:effectLst/>
                <a:latin typeface="Inter"/>
              </a:rPr>
              <a:t>ngenharia de prompt</a:t>
            </a:r>
          </a:p>
          <a:p>
            <a:pPr algn="l">
              <a:buNone/>
            </a:pPr>
            <a:endParaRPr lang="pt-BR" b="1" i="0" dirty="0">
              <a:solidFill>
                <a:srgbClr val="CBD5E1"/>
              </a:solidFill>
              <a:effectLst/>
              <a:latin typeface="Inter"/>
            </a:endParaRPr>
          </a:p>
          <a:p>
            <a:pPr algn="ctr">
              <a:buNone/>
            </a:pPr>
            <a:r>
              <a:rPr lang="pt-BR" b="0" i="0" dirty="0">
                <a:solidFill>
                  <a:srgbClr val="334155"/>
                </a:solidFill>
                <a:effectLst/>
                <a:latin typeface="Inter"/>
              </a:rPr>
              <a:t>💬</a:t>
            </a:r>
          </a:p>
          <a:p>
            <a:pPr algn="ctr"/>
            <a:r>
              <a:rPr lang="pt-BR" b="1" dirty="0"/>
              <a:t>4. Entrega do Feedback</a:t>
            </a:r>
          </a:p>
          <a:p>
            <a:pPr algn="ctr"/>
            <a:r>
              <a:rPr lang="pt-BR" b="0" i="0" dirty="0">
                <a:solidFill>
                  <a:srgbClr val="64748B"/>
                </a:solidFill>
                <a:effectLst/>
                <a:latin typeface="Inter"/>
              </a:rPr>
              <a:t>Didático e personalizado para cada motorista </a:t>
            </a:r>
          </a:p>
        </p:txBody>
      </p:sp>
    </p:spTree>
    <p:extLst>
      <p:ext uri="{BB962C8B-B14F-4D97-AF65-F5344CB8AC3E}">
        <p14:creationId xmlns:p14="http://schemas.microsoft.com/office/powerpoint/2010/main" val="4084060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847C76-2F6C-6BAF-08F2-D3936F97F0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>
            <a:extLst>
              <a:ext uri="{FF2B5EF4-FFF2-40B4-BE49-F238E27FC236}">
                <a16:creationId xmlns:a16="http://schemas.microsoft.com/office/drawing/2014/main" id="{CAC549F4-8952-6F99-66C4-50B9F8527492}"/>
              </a:ext>
            </a:extLst>
          </p:cNvPr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334155"/>
                </a:solidFill>
                <a:latin typeface="Inter"/>
              </a:rPr>
              <a:t>📡</a:t>
            </a:r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</a:rPr>
              <a:t>Coleta de Dados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CB1125D-6FC0-48F7-02C8-EBF9D557AE2E}"/>
              </a:ext>
            </a:extLst>
          </p:cNvPr>
          <p:cNvSpPr txBox="1"/>
          <p:nvPr/>
        </p:nvSpPr>
        <p:spPr>
          <a:xfrm>
            <a:off x="863588" y="1268760"/>
            <a:ext cx="7416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</a:rPr>
              <a:t>Os dados são violações retiradas da telemetria do rastreador de veículo e exportadas em formato CSV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63F7D646-7DBB-D533-F2AC-9318E6D36433}"/>
              </a:ext>
            </a:extLst>
          </p:cNvPr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17A1C70-093F-8FF6-F6AA-7A3F0B32B4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E4D8E5-54BA-034D-7381-226519DBF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49" y="2142441"/>
            <a:ext cx="8426924" cy="392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076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4B1676-647C-88FE-17A5-DB7C03023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>
            <a:extLst>
              <a:ext uri="{FF2B5EF4-FFF2-40B4-BE49-F238E27FC236}">
                <a16:creationId xmlns:a16="http://schemas.microsoft.com/office/drawing/2014/main" id="{B216CE4C-02F6-BC8F-1B5F-DC6CB756AD8D}"/>
              </a:ext>
            </a:extLst>
          </p:cNvPr>
          <p:cNvSpPr txBox="1"/>
          <p:nvPr/>
        </p:nvSpPr>
        <p:spPr>
          <a:xfrm>
            <a:off x="393548" y="333523"/>
            <a:ext cx="7562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334155"/>
                </a:solidFill>
                <a:latin typeface="Inter"/>
              </a:rPr>
              <a:t>📝</a:t>
            </a:r>
            <a:r>
              <a:rPr lang="pt-BR" sz="3600" b="1" dirty="0"/>
              <a:t> </a:t>
            </a:r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</a:rPr>
              <a:t>Processamento de dados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11FA4F20-1368-31DB-369C-33108943D491}"/>
              </a:ext>
            </a:extLst>
          </p:cNvPr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0D1F465-B297-A759-F0DF-D0E4F85432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8EA2AD-278F-33F3-6CB0-094A1ABD08BA}"/>
              </a:ext>
            </a:extLst>
          </p:cNvPr>
          <p:cNvSpPr txBox="1"/>
          <p:nvPr/>
        </p:nvSpPr>
        <p:spPr>
          <a:xfrm>
            <a:off x="787608" y="1268760"/>
            <a:ext cx="7885385" cy="7880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buNone/>
            </a:pPr>
            <a:endParaRPr lang="pt-BR" dirty="0"/>
          </a:p>
          <a:p>
            <a:pPr>
              <a:lnSpc>
                <a:spcPts val="1800"/>
              </a:lnSpc>
              <a:buNone/>
            </a:pPr>
            <a:endParaRPr lang="pt-BR" dirty="0"/>
          </a:p>
          <a:p>
            <a:pPr>
              <a:lnSpc>
                <a:spcPts val="1800"/>
              </a:lnSpc>
              <a:buNone/>
            </a:pPr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A43203-90A0-0694-A288-8BA542354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800" y="1981036"/>
            <a:ext cx="8172400" cy="232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57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F5654D-2CD0-8D3C-49FE-B2BC98FE16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20A1F50A-524F-CEC4-34DE-A5E9FDAC0CB2}"/>
              </a:ext>
            </a:extLst>
          </p:cNvPr>
          <p:cNvSpPr txBox="1"/>
          <p:nvPr/>
        </p:nvSpPr>
        <p:spPr>
          <a:xfrm>
            <a:off x="393549" y="2130483"/>
            <a:ext cx="568863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Linguagem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Bibliotecas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pt-B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dash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pandas, </a:t>
            </a:r>
            <a:r>
              <a:rPr lang="pt-BR" dirty="0" err="1"/>
              <a:t>plotly</a:t>
            </a:r>
            <a:r>
              <a:rPr lang="pt-BR" dirty="0"/>
              <a:t>, </a:t>
            </a:r>
            <a:r>
              <a:rPr lang="pt-BR" dirty="0" err="1"/>
              <a:t>requests</a:t>
            </a:r>
            <a:r>
              <a:rPr lang="pt-BR" dirty="0"/>
              <a:t>, </a:t>
            </a:r>
            <a:r>
              <a:rPr lang="pt-BR" dirty="0" err="1"/>
              <a:t>markdown</a:t>
            </a:r>
            <a:r>
              <a:rPr lang="pt-BR" dirty="0"/>
              <a:t>, </a:t>
            </a:r>
            <a:r>
              <a:rPr lang="pt-BR" dirty="0" err="1"/>
              <a:t>gunicorn</a:t>
            </a:r>
            <a:endParaRPr lang="pt-BR" dirty="0"/>
          </a:p>
          <a:p>
            <a:endParaRPr lang="pt-BR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Interface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Dash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Hospedagem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pt-B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On-premise</a:t>
            </a:r>
            <a:endParaRPr lang="pt-BR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LLM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pt-BR" dirty="0"/>
              <a:t>gemini-2.0-flash</a:t>
            </a:r>
            <a:endParaRPr lang="pt-BR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72C8B4C-33C2-081A-8BA3-556A32A3FC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DE719A7-E3EF-A821-67CA-5DFECE892B24}"/>
              </a:ext>
            </a:extLst>
          </p:cNvPr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Ferramentas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4E0B55C-2483-2A67-0DD0-99B38874A6E8}"/>
              </a:ext>
            </a:extLst>
          </p:cNvPr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15E030-CF43-380A-5F4B-34AC5C3F0B22}"/>
              </a:ext>
            </a:extLst>
          </p:cNvPr>
          <p:cNvSpPr txBox="1"/>
          <p:nvPr/>
        </p:nvSpPr>
        <p:spPr>
          <a:xfrm>
            <a:off x="393549" y="1251911"/>
            <a:ext cx="45902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/>
              <a:t>O artigo tem como proposta responder as seguintes perguntas:</a:t>
            </a:r>
          </a:p>
        </p:txBody>
      </p:sp>
    </p:spTree>
    <p:extLst>
      <p:ext uri="{BB962C8B-B14F-4D97-AF65-F5344CB8AC3E}">
        <p14:creationId xmlns:p14="http://schemas.microsoft.com/office/powerpoint/2010/main" val="2405653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434053-8970-BDEC-1929-EB7ED873D5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>
            <a:extLst>
              <a:ext uri="{FF2B5EF4-FFF2-40B4-BE49-F238E27FC236}">
                <a16:creationId xmlns:a16="http://schemas.microsoft.com/office/drawing/2014/main" id="{3B7A938A-4DD5-6102-8902-E64202FF08CD}"/>
              </a:ext>
            </a:extLst>
          </p:cNvPr>
          <p:cNvSpPr txBox="1"/>
          <p:nvPr/>
        </p:nvSpPr>
        <p:spPr>
          <a:xfrm>
            <a:off x="393548" y="333523"/>
            <a:ext cx="7490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334155"/>
                </a:solidFill>
                <a:latin typeface="Inter"/>
              </a:rPr>
              <a:t>📝</a:t>
            </a:r>
            <a:r>
              <a:rPr lang="pt-BR" sz="3600" b="1" dirty="0"/>
              <a:t> </a:t>
            </a:r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</a:rPr>
              <a:t>Processamento de dados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23982591-DD87-D06F-37A5-97EEC4AB14C8}"/>
              </a:ext>
            </a:extLst>
          </p:cNvPr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1247298-185D-2494-1835-1DC8B8A166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46EBDD-2F99-9E57-0016-21483D5DF3DE}"/>
              </a:ext>
            </a:extLst>
          </p:cNvPr>
          <p:cNvSpPr txBox="1"/>
          <p:nvPr/>
        </p:nvSpPr>
        <p:spPr>
          <a:xfrm>
            <a:off x="787608" y="1268760"/>
            <a:ext cx="7885385" cy="7880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buNone/>
            </a:pPr>
            <a:endParaRPr lang="pt-BR" dirty="0"/>
          </a:p>
          <a:p>
            <a:pPr>
              <a:lnSpc>
                <a:spcPts val="1800"/>
              </a:lnSpc>
              <a:buNone/>
            </a:pPr>
            <a:endParaRPr lang="pt-BR" dirty="0"/>
          </a:p>
          <a:p>
            <a:pPr>
              <a:lnSpc>
                <a:spcPts val="1800"/>
              </a:lnSpc>
              <a:buNone/>
            </a:pPr>
            <a:endParaRPr lang="pt-B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DA45F3-97C5-FF15-4138-90A36A549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300" y="1088750"/>
            <a:ext cx="8393399" cy="506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985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AEA163-4EB9-8E61-11AE-03B05BB9F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>
            <a:extLst>
              <a:ext uri="{FF2B5EF4-FFF2-40B4-BE49-F238E27FC236}">
                <a16:creationId xmlns:a16="http://schemas.microsoft.com/office/drawing/2014/main" id="{A38ED5A5-2D91-7F49-A398-7F85ACC20CB0}"/>
              </a:ext>
            </a:extLst>
          </p:cNvPr>
          <p:cNvSpPr txBox="1"/>
          <p:nvPr/>
        </p:nvSpPr>
        <p:spPr>
          <a:xfrm>
            <a:off x="393548" y="333523"/>
            <a:ext cx="7562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334155"/>
                </a:solidFill>
                <a:latin typeface="Inter"/>
              </a:rPr>
              <a:t>📝</a:t>
            </a:r>
            <a:r>
              <a:rPr lang="pt-BR" sz="3600" b="1" dirty="0"/>
              <a:t> </a:t>
            </a:r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</a:rPr>
              <a:t>Processamento de dados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96FE6BFE-99B3-21CE-151D-A8D5025D1597}"/>
              </a:ext>
            </a:extLst>
          </p:cNvPr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2414E98-5354-0F4B-9BAC-15AD135F59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2EBF8C0-6202-1146-14E6-F4DB9538AA0E}"/>
              </a:ext>
            </a:extLst>
          </p:cNvPr>
          <p:cNvSpPr txBox="1"/>
          <p:nvPr/>
        </p:nvSpPr>
        <p:spPr>
          <a:xfrm>
            <a:off x="787608" y="1268760"/>
            <a:ext cx="7885385" cy="7880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buNone/>
            </a:pPr>
            <a:endParaRPr lang="pt-BR" dirty="0"/>
          </a:p>
          <a:p>
            <a:pPr>
              <a:lnSpc>
                <a:spcPts val="1800"/>
              </a:lnSpc>
              <a:buNone/>
            </a:pPr>
            <a:endParaRPr lang="pt-BR" dirty="0"/>
          </a:p>
          <a:p>
            <a:pPr>
              <a:lnSpc>
                <a:spcPts val="1800"/>
              </a:lnSpc>
              <a:buNone/>
            </a:pPr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40A6F5-7E5B-33D6-D6CD-BDD42C489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65" y="1669805"/>
            <a:ext cx="8406680" cy="387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408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4F7C73-0848-AAC4-5F17-32A9D1B1BA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>
            <a:extLst>
              <a:ext uri="{FF2B5EF4-FFF2-40B4-BE49-F238E27FC236}">
                <a16:creationId xmlns:a16="http://schemas.microsoft.com/office/drawing/2014/main" id="{7D11C5DD-79E4-D08C-524A-8338B9639D86}"/>
              </a:ext>
            </a:extLst>
          </p:cNvPr>
          <p:cNvSpPr txBox="1"/>
          <p:nvPr/>
        </p:nvSpPr>
        <p:spPr>
          <a:xfrm>
            <a:off x="393548" y="333523"/>
            <a:ext cx="7562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334155"/>
                </a:solidFill>
                <a:latin typeface="Inter"/>
              </a:rPr>
              <a:t>📝</a:t>
            </a:r>
            <a:r>
              <a:rPr lang="pt-BR" sz="3600" b="1" dirty="0"/>
              <a:t> </a:t>
            </a:r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</a:rPr>
              <a:t>Processamento de dados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FA32C55C-25B8-1E13-BC9C-B48B9399F0EB}"/>
              </a:ext>
            </a:extLst>
          </p:cNvPr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EF0EEC0-EE72-0839-3168-F4B5152E6B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DD60DF4-5320-23D6-1BB2-E983AFB60CEF}"/>
              </a:ext>
            </a:extLst>
          </p:cNvPr>
          <p:cNvSpPr txBox="1"/>
          <p:nvPr/>
        </p:nvSpPr>
        <p:spPr>
          <a:xfrm>
            <a:off x="787608" y="1268760"/>
            <a:ext cx="7885385" cy="7880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buNone/>
            </a:pPr>
            <a:endParaRPr lang="pt-BR" dirty="0"/>
          </a:p>
          <a:p>
            <a:pPr>
              <a:lnSpc>
                <a:spcPts val="1800"/>
              </a:lnSpc>
              <a:buNone/>
            </a:pPr>
            <a:endParaRPr lang="pt-BR" dirty="0"/>
          </a:p>
          <a:p>
            <a:pPr>
              <a:lnSpc>
                <a:spcPts val="1800"/>
              </a:lnSpc>
              <a:buNone/>
            </a:pPr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B7ACB9-FB57-A658-6F0A-BCC2A106E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4" y="1268752"/>
            <a:ext cx="8460432" cy="478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0498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D5FB45BBB2F914B83AFBB562E1B6734" ma:contentTypeVersion="5" ma:contentTypeDescription="Crie um novo documento." ma:contentTypeScope="" ma:versionID="50a973aeae82ac21b169d0cc45662ee3">
  <xsd:schema xmlns:xsd="http://www.w3.org/2001/XMLSchema" xmlns:xs="http://www.w3.org/2001/XMLSchema" xmlns:p="http://schemas.microsoft.com/office/2006/metadata/properties" xmlns:ns3="21e6e281-a8ba-4a32-80e2-62d7ef2cb7b1" targetNamespace="http://schemas.microsoft.com/office/2006/metadata/properties" ma:root="true" ma:fieldsID="177d01bc11d9f898ce08366b9d9409c4" ns3:_="">
    <xsd:import namespace="21e6e281-a8ba-4a32-80e2-62d7ef2cb7b1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e6e281-a8ba-4a32-80e2-62d7ef2cb7b1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1e6e281-a8ba-4a32-80e2-62d7ef2cb7b1" xsi:nil="true"/>
  </documentManagement>
</p:properties>
</file>

<file path=customXml/itemProps1.xml><?xml version="1.0" encoding="utf-8"?>
<ds:datastoreItem xmlns:ds="http://schemas.openxmlformats.org/officeDocument/2006/customXml" ds:itemID="{4161FBCB-5EF0-440B-BCA0-ACB59551C2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e6e281-a8ba-4a32-80e2-62d7ef2cb7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60DCE2B-9325-49A2-9506-86514A7CF48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65779E-5F97-4D6F-89A6-1E39C436789C}">
  <ds:schemaRefs>
    <ds:schemaRef ds:uri="21e6e281-a8ba-4a32-80e2-62d7ef2cb7b1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2796</TotalTime>
  <Words>837</Words>
  <Application>Microsoft Office PowerPoint</Application>
  <PresentationFormat>On-screen Show (4:3)</PresentationFormat>
  <Paragraphs>102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Inter</vt:lpstr>
      <vt:lpstr>Verdana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Gabriela Colebrusco Peres</dc:creator>
  <cp:lastModifiedBy>ISAAC MOURA DE OLIVEIRA</cp:lastModifiedBy>
  <cp:revision>132</cp:revision>
  <dcterms:created xsi:type="dcterms:W3CDTF">2016-08-30T17:34:40Z</dcterms:created>
  <dcterms:modified xsi:type="dcterms:W3CDTF">2025-07-01T15:47:43Z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0x0101000D5FB45BBB2F914B83AFBB562E1B6734</vt:lpwstr>
  </property>
</Properties>
</file>