
<file path=[Content_Types].xml><?xml version="1.0" encoding="utf-8"?>
<Types xmlns="http://schemas.openxmlformats.org/package/2006/content-types">
  <Default Extension="xml" ContentType="application/xml"/>
  <Default Extension="psd" ContentType="video/unknown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64" r:id="rId4"/>
    <p:sldId id="268" r:id="rId5"/>
    <p:sldId id="257" r:id="rId6"/>
    <p:sldId id="267" r:id="rId7"/>
    <p:sldId id="266" r:id="rId8"/>
    <p:sldId id="263" r:id="rId9"/>
    <p:sldId id="275" r:id="rId10"/>
    <p:sldId id="276" r:id="rId11"/>
    <p:sldId id="277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C27"/>
    <a:srgbClr val="010A39"/>
    <a:srgbClr val="020E4E"/>
    <a:srgbClr val="0C204E"/>
    <a:srgbClr val="0C1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5" autoAdjust="0"/>
    <p:restoredTop sz="94620"/>
  </p:normalViewPr>
  <p:slideViewPr>
    <p:cSldViewPr snapToGrid="0">
      <p:cViewPr>
        <p:scale>
          <a:sx n="80" d="100"/>
          <a:sy n="80" d="100"/>
        </p:scale>
        <p:origin x="8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1338C21D-3BB3-4F03-84EE-93CFDCEDB3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2511BF2-4476-46AD-B0F0-8DC1B31181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B8B0-3D0F-4394-8E5F-18F83529A2E5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8BB5B961-A3AE-4341-8888-C3EBE8326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1624DD43-C8E2-4113-BFD3-91CF2A666B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C2830-B36F-4F70-A472-5F689C2F519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339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09133-48C0-4AC6-B247-B0FAB60E7797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D60C6-0BBE-486F-9AC7-81B497DD113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xmlns="" id="{6876C8FE-F78E-470E-A578-F6D971A60F61}"/>
              </a:ext>
            </a:extLst>
          </p:cNvPr>
          <p:cNvSpPr/>
          <p:nvPr userDrawn="1"/>
        </p:nvSpPr>
        <p:spPr>
          <a:xfrm>
            <a:off x="0" y="0"/>
            <a:ext cx="9144000" cy="5791200"/>
          </a:xfrm>
          <a:custGeom>
            <a:avLst/>
            <a:gdLst/>
            <a:ahLst/>
            <a:cxnLst/>
            <a:rect l="l" t="t" r="r" b="b"/>
            <a:pathLst>
              <a:path w="9753600" h="5791200">
                <a:moveTo>
                  <a:pt x="0" y="5791200"/>
                </a:moveTo>
                <a:lnTo>
                  <a:pt x="0" y="0"/>
                </a:lnTo>
                <a:lnTo>
                  <a:pt x="9753600" y="0"/>
                </a:lnTo>
                <a:lnTo>
                  <a:pt x="9753600" y="5791200"/>
                </a:lnTo>
                <a:lnTo>
                  <a:pt x="0" y="5791200"/>
                </a:lnTo>
                <a:close/>
              </a:path>
            </a:pathLst>
          </a:custGeom>
          <a:solidFill>
            <a:srgbClr val="1821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93C46E58-7EDA-4EE2-B019-6219B0C06AC1}"/>
              </a:ext>
            </a:extLst>
          </p:cNvPr>
          <p:cNvSpPr/>
          <p:nvPr userDrawn="1"/>
        </p:nvSpPr>
        <p:spPr>
          <a:xfrm>
            <a:off x="602530" y="0"/>
            <a:ext cx="7862316" cy="2057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DD421AC-91F8-48F0-B8F4-55C8E778C9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179297"/>
            <a:ext cx="7886700" cy="1886077"/>
          </a:xfrm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Nome ou Logomarca do seu Projeto</a:t>
            </a:r>
            <a:endParaRPr lang="en-US"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xmlns="" id="{2EADFC07-34F8-48C8-AB79-69F2A50324A3}"/>
              </a:ext>
            </a:extLst>
          </p:cNvPr>
          <p:cNvSpPr/>
          <p:nvPr userDrawn="1"/>
        </p:nvSpPr>
        <p:spPr>
          <a:xfrm>
            <a:off x="0" y="5876540"/>
            <a:ext cx="2085975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xmlns="" id="{840B422A-9C2C-43B7-8D8E-05CA570091CC}"/>
              </a:ext>
            </a:extLst>
          </p:cNvPr>
          <p:cNvSpPr/>
          <p:nvPr userDrawn="1"/>
        </p:nvSpPr>
        <p:spPr>
          <a:xfrm>
            <a:off x="6981825" y="5828271"/>
            <a:ext cx="2162175" cy="1019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AE145F8D-A251-42AB-B738-CE5C14B2DA58}"/>
              </a:ext>
            </a:extLst>
          </p:cNvPr>
          <p:cNvSpPr txBox="1"/>
          <p:nvPr userDrawn="1"/>
        </p:nvSpPr>
        <p:spPr>
          <a:xfrm>
            <a:off x="3399403" y="120152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 O F </a:t>
            </a:r>
            <a:r>
              <a:rPr lang="pt-BR" dirty="0" err="1">
                <a:solidFill>
                  <a:schemeClr val="bg1"/>
                </a:solidFill>
              </a:rPr>
              <a:t>F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E</a:t>
            </a:r>
            <a:r>
              <a:rPr lang="pt-BR" dirty="0">
                <a:solidFill>
                  <a:schemeClr val="bg1"/>
                </a:solidFill>
              </a:rPr>
              <a:t>   V A L </a:t>
            </a:r>
            <a:r>
              <a:rPr lang="pt-BR" dirty="0" err="1">
                <a:solidFill>
                  <a:schemeClr val="bg1"/>
                </a:solidFill>
              </a:rPr>
              <a:t>L</a:t>
            </a:r>
            <a:r>
              <a:rPr lang="pt-BR" dirty="0">
                <a:solidFill>
                  <a:schemeClr val="bg1"/>
                </a:solidFill>
              </a:rPr>
              <a:t> E Y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2 0 1 8</a:t>
            </a:r>
          </a:p>
        </p:txBody>
      </p:sp>
    </p:spTree>
    <p:extLst>
      <p:ext uri="{BB962C8B-B14F-4D97-AF65-F5344CB8AC3E}">
        <p14:creationId xmlns:p14="http://schemas.microsoft.com/office/powerpoint/2010/main" val="2240916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xmlns="" id="{A28407CB-84C3-49FD-A837-F3CC2B0A77A9}"/>
              </a:ext>
            </a:extLst>
          </p:cNvPr>
          <p:cNvSpPr/>
          <p:nvPr userDrawn="1"/>
        </p:nvSpPr>
        <p:spPr>
          <a:xfrm>
            <a:off x="181" y="390525"/>
            <a:ext cx="6381750" cy="1447800"/>
          </a:xfrm>
          <a:custGeom>
            <a:avLst/>
            <a:gdLst/>
            <a:ahLst/>
            <a:cxnLst/>
            <a:rect l="l" t="t" r="r" b="b"/>
            <a:pathLst>
              <a:path w="6381750" h="1447800">
                <a:moveTo>
                  <a:pt x="0" y="0"/>
                </a:moveTo>
                <a:lnTo>
                  <a:pt x="6381369" y="0"/>
                </a:lnTo>
                <a:lnTo>
                  <a:pt x="6381369" y="1447799"/>
                </a:lnTo>
                <a:lnTo>
                  <a:pt x="0" y="1447799"/>
                </a:lnTo>
                <a:lnTo>
                  <a:pt x="0" y="0"/>
                </a:lnTo>
                <a:close/>
              </a:path>
            </a:pathLst>
          </a:custGeom>
          <a:solidFill>
            <a:srgbClr val="FF3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xmlns="" id="{B2D89138-0AB4-4705-8934-A34FF9C1BCEA}"/>
              </a:ext>
            </a:extLst>
          </p:cNvPr>
          <p:cNvSpPr/>
          <p:nvPr userDrawn="1"/>
        </p:nvSpPr>
        <p:spPr>
          <a:xfrm>
            <a:off x="0" y="2124075"/>
            <a:ext cx="9144000" cy="4733925"/>
          </a:xfrm>
          <a:custGeom>
            <a:avLst/>
            <a:gdLst/>
            <a:ahLst/>
            <a:cxnLst/>
            <a:rect l="l" t="t" r="r" b="b"/>
            <a:pathLst>
              <a:path w="9753600" h="5191125">
                <a:moveTo>
                  <a:pt x="0" y="0"/>
                </a:moveTo>
                <a:lnTo>
                  <a:pt x="9753600" y="0"/>
                </a:lnTo>
                <a:lnTo>
                  <a:pt x="9753600" y="5191124"/>
                </a:lnTo>
                <a:lnTo>
                  <a:pt x="0" y="5191124"/>
                </a:lnTo>
                <a:lnTo>
                  <a:pt x="0" y="0"/>
                </a:lnTo>
                <a:close/>
              </a:path>
            </a:pathLst>
          </a:custGeom>
          <a:solidFill>
            <a:srgbClr val="18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3386"/>
            <a:ext cx="5253166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19631"/>
            <a:ext cx="7886700" cy="38732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0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9E9A74C3-D77B-476E-8564-FA9934440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</a:blip>
          <a:srcRect l="24672" t="16134" b="16773"/>
          <a:stretch/>
        </p:blipFill>
        <p:spPr>
          <a:xfrm>
            <a:off x="7910635" y="4860099"/>
            <a:ext cx="1233365" cy="1997901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xmlns="" id="{A28407CB-84C3-49FD-A837-F3CC2B0A77A9}"/>
              </a:ext>
            </a:extLst>
          </p:cNvPr>
          <p:cNvSpPr/>
          <p:nvPr userDrawn="1"/>
        </p:nvSpPr>
        <p:spPr>
          <a:xfrm>
            <a:off x="181" y="390525"/>
            <a:ext cx="6381750" cy="1447800"/>
          </a:xfrm>
          <a:custGeom>
            <a:avLst/>
            <a:gdLst/>
            <a:ahLst/>
            <a:cxnLst/>
            <a:rect l="l" t="t" r="r" b="b"/>
            <a:pathLst>
              <a:path w="6381750" h="1447800">
                <a:moveTo>
                  <a:pt x="0" y="0"/>
                </a:moveTo>
                <a:lnTo>
                  <a:pt x="6381369" y="0"/>
                </a:lnTo>
                <a:lnTo>
                  <a:pt x="6381369" y="1447799"/>
                </a:lnTo>
                <a:lnTo>
                  <a:pt x="0" y="1447799"/>
                </a:lnTo>
                <a:lnTo>
                  <a:pt x="0" y="0"/>
                </a:lnTo>
                <a:close/>
              </a:path>
            </a:pathLst>
          </a:custGeom>
          <a:solidFill>
            <a:srgbClr val="FF3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3386"/>
            <a:ext cx="5253166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19631"/>
            <a:ext cx="7886700" cy="387324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3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DFEC4BC4-F807-438D-A137-BC364E84F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5139" y="2329338"/>
            <a:ext cx="3886200" cy="4351338"/>
          </a:xfrm>
        </p:spPr>
        <p:txBody>
          <a:bodyPr/>
          <a:lstStyle>
            <a:lvl1pPr marL="0" indent="0">
              <a:buNone/>
              <a:defRPr b="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50BAD03-D880-4798-906C-7BE8DD899736}"/>
              </a:ext>
            </a:extLst>
          </p:cNvPr>
          <p:cNvSpPr/>
          <p:nvPr userDrawn="1"/>
        </p:nvSpPr>
        <p:spPr>
          <a:xfrm>
            <a:off x="628650" y="0"/>
            <a:ext cx="394335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xmlns="" id="{A28407CB-84C3-49FD-A837-F3CC2B0A77A9}"/>
              </a:ext>
            </a:extLst>
          </p:cNvPr>
          <p:cNvSpPr/>
          <p:nvPr userDrawn="1"/>
        </p:nvSpPr>
        <p:spPr>
          <a:xfrm>
            <a:off x="181" y="390525"/>
            <a:ext cx="6381750" cy="1447800"/>
          </a:xfrm>
          <a:custGeom>
            <a:avLst/>
            <a:gdLst/>
            <a:ahLst/>
            <a:cxnLst/>
            <a:rect l="l" t="t" r="r" b="b"/>
            <a:pathLst>
              <a:path w="6381750" h="1447800">
                <a:moveTo>
                  <a:pt x="0" y="0"/>
                </a:moveTo>
                <a:lnTo>
                  <a:pt x="6381369" y="0"/>
                </a:lnTo>
                <a:lnTo>
                  <a:pt x="6381369" y="1447799"/>
                </a:lnTo>
                <a:lnTo>
                  <a:pt x="0" y="1447799"/>
                </a:lnTo>
                <a:lnTo>
                  <a:pt x="0" y="0"/>
                </a:lnTo>
                <a:close/>
              </a:path>
            </a:pathLst>
          </a:custGeom>
          <a:solidFill>
            <a:srgbClr val="FF3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3386"/>
            <a:ext cx="5253166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88F32632-7EDF-4CF7-9907-99CAA04FE0C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914400" y="2329338"/>
            <a:ext cx="3336324" cy="43513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xmlns="" id="{14A11E2A-E17D-412D-BC0B-85D1C159A32D}"/>
              </a:ext>
            </a:extLst>
          </p:cNvPr>
          <p:cNvSpPr/>
          <p:nvPr userDrawn="1"/>
        </p:nvSpPr>
        <p:spPr>
          <a:xfrm>
            <a:off x="180" y="378168"/>
            <a:ext cx="9143819" cy="1447800"/>
          </a:xfrm>
          <a:custGeom>
            <a:avLst/>
            <a:gdLst/>
            <a:ahLst/>
            <a:cxnLst/>
            <a:rect l="l" t="t" r="r" b="b"/>
            <a:pathLst>
              <a:path w="6381750" h="1447800">
                <a:moveTo>
                  <a:pt x="0" y="0"/>
                </a:moveTo>
                <a:lnTo>
                  <a:pt x="6381369" y="0"/>
                </a:lnTo>
                <a:lnTo>
                  <a:pt x="6381369" y="1447799"/>
                </a:lnTo>
                <a:lnTo>
                  <a:pt x="0" y="1447799"/>
                </a:lnTo>
                <a:lnTo>
                  <a:pt x="0" y="0"/>
                </a:lnTo>
                <a:close/>
              </a:path>
            </a:pathLst>
          </a:custGeom>
          <a:solidFill>
            <a:srgbClr val="FF3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9268"/>
            <a:ext cx="788670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221042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221042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1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xmlns="" id="{E724B33B-D388-49DA-8525-800FE29BBBAC}"/>
              </a:ext>
            </a:extLst>
          </p:cNvPr>
          <p:cNvSpPr/>
          <p:nvPr userDrawn="1"/>
        </p:nvSpPr>
        <p:spPr>
          <a:xfrm>
            <a:off x="180" y="378168"/>
            <a:ext cx="9143819" cy="1447800"/>
          </a:xfrm>
          <a:custGeom>
            <a:avLst/>
            <a:gdLst/>
            <a:ahLst/>
            <a:cxnLst/>
            <a:rect l="l" t="t" r="r" b="b"/>
            <a:pathLst>
              <a:path w="6381750" h="1447800">
                <a:moveTo>
                  <a:pt x="0" y="0"/>
                </a:moveTo>
                <a:lnTo>
                  <a:pt x="6381369" y="0"/>
                </a:lnTo>
                <a:lnTo>
                  <a:pt x="6381369" y="1447799"/>
                </a:lnTo>
                <a:lnTo>
                  <a:pt x="0" y="1447799"/>
                </a:lnTo>
                <a:lnTo>
                  <a:pt x="0" y="0"/>
                </a:lnTo>
                <a:close/>
              </a:path>
            </a:pathLst>
          </a:custGeom>
          <a:solidFill>
            <a:srgbClr val="FF3A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9268"/>
            <a:ext cx="7886700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76582"/>
            <a:ext cx="3868340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900494"/>
            <a:ext cx="3868340" cy="368458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076582"/>
            <a:ext cx="3887391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00494"/>
            <a:ext cx="3887391" cy="368458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8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xmlns="" id="{F3B21FD1-CA93-443F-BFCD-5FB0FA28B360}"/>
              </a:ext>
            </a:extLst>
          </p:cNvPr>
          <p:cNvSpPr/>
          <p:nvPr userDrawn="1"/>
        </p:nvSpPr>
        <p:spPr>
          <a:xfrm>
            <a:off x="8379168" y="5712748"/>
            <a:ext cx="6477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bk object 16">
            <a:extLst>
              <a:ext uri="{FF2B5EF4-FFF2-40B4-BE49-F238E27FC236}">
                <a16:creationId xmlns:a16="http://schemas.microsoft.com/office/drawing/2014/main" xmlns="" id="{E5A8DE97-AC54-458C-B28E-9147FF4D430E}"/>
              </a:ext>
            </a:extLst>
          </p:cNvPr>
          <p:cNvSpPr/>
          <p:nvPr userDrawn="1"/>
        </p:nvSpPr>
        <p:spPr>
          <a:xfrm>
            <a:off x="0" y="2252"/>
            <a:ext cx="9144001" cy="6855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614056"/>
            <a:ext cx="78867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6600" b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Sobre Nós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D5F5B3FE-149C-4769-A116-4CB204CD8925}"/>
              </a:ext>
            </a:extLst>
          </p:cNvPr>
          <p:cNvSpPr/>
          <p:nvPr userDrawn="1"/>
        </p:nvSpPr>
        <p:spPr>
          <a:xfrm>
            <a:off x="0" y="381000"/>
            <a:ext cx="9144000" cy="1447800"/>
          </a:xfrm>
          <a:custGeom>
            <a:avLst/>
            <a:gdLst/>
            <a:ahLst/>
            <a:cxnLst/>
            <a:rect l="l" t="t" r="r" b="b"/>
            <a:pathLst>
              <a:path w="9753600" h="1447800">
                <a:moveTo>
                  <a:pt x="0" y="0"/>
                </a:moveTo>
                <a:lnTo>
                  <a:pt x="9753333" y="0"/>
                </a:lnTo>
                <a:lnTo>
                  <a:pt x="9753333" y="1447799"/>
                </a:lnTo>
                <a:lnTo>
                  <a:pt x="0" y="1447799"/>
                </a:lnTo>
                <a:lnTo>
                  <a:pt x="0" y="0"/>
                </a:lnTo>
                <a:close/>
              </a:path>
            </a:pathLst>
          </a:custGeom>
          <a:solidFill>
            <a:srgbClr val="18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xmlns="" id="{69AD04C9-1CEE-4637-B7EF-552E40C4258A}"/>
              </a:ext>
            </a:extLst>
          </p:cNvPr>
          <p:cNvSpPr txBox="1"/>
          <p:nvPr userDrawn="1"/>
        </p:nvSpPr>
        <p:spPr>
          <a:xfrm>
            <a:off x="1314399" y="3055722"/>
            <a:ext cx="6439535" cy="225125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7625" algn="ctr">
              <a:lnSpc>
                <a:spcPct val="100000"/>
              </a:lnSpc>
              <a:spcBef>
                <a:spcPts val="114"/>
              </a:spcBef>
            </a:pPr>
            <a:r>
              <a:rPr sz="2500" b="1" spc="-150" dirty="0">
                <a:solidFill>
                  <a:srgbClr val="18212C"/>
                </a:solidFill>
                <a:latin typeface="+mn-lt"/>
                <a:cs typeface="Arial"/>
              </a:rPr>
              <a:t>MEU</a:t>
            </a:r>
            <a:r>
              <a:rPr sz="2500" b="1" spc="-10" dirty="0">
                <a:solidFill>
                  <a:srgbClr val="18212C"/>
                </a:solidFill>
                <a:latin typeface="+mn-lt"/>
                <a:cs typeface="Arial"/>
              </a:rPr>
              <a:t> </a:t>
            </a:r>
            <a:r>
              <a:rPr sz="2500" b="1" spc="-140" dirty="0">
                <a:solidFill>
                  <a:srgbClr val="18212C"/>
                </a:solidFill>
                <a:latin typeface="+mn-lt"/>
                <a:cs typeface="Arial"/>
              </a:rPr>
              <a:t>PROJETO</a:t>
            </a:r>
            <a:endParaRPr sz="2500" dirty="0">
              <a:latin typeface="+mn-lt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+mn-lt"/>
              <a:cs typeface="Times New Roman"/>
            </a:endParaRPr>
          </a:p>
          <a:p>
            <a:pPr marL="66675" algn="ctr">
              <a:lnSpc>
                <a:spcPct val="100000"/>
              </a:lnSpc>
            </a:pPr>
            <a:r>
              <a:rPr sz="2000" spc="-10" dirty="0">
                <a:solidFill>
                  <a:srgbClr val="18212C"/>
                </a:solidFill>
                <a:latin typeface="+mn-lt"/>
                <a:cs typeface="Arial"/>
              </a:rPr>
              <a:t>(33)9999-9999</a:t>
            </a:r>
            <a:endParaRPr sz="2000" dirty="0">
              <a:latin typeface="+mn-lt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000" spc="-45" dirty="0">
                <a:solidFill>
                  <a:srgbClr val="18212C"/>
                </a:solidFill>
                <a:latin typeface="+mn-lt"/>
                <a:cs typeface="Arial"/>
              </a:rPr>
              <a:t>Membros </a:t>
            </a:r>
            <a:r>
              <a:rPr sz="2000" spc="20" dirty="0">
                <a:solidFill>
                  <a:srgbClr val="18212C"/>
                </a:solidFill>
                <a:latin typeface="+mn-lt"/>
                <a:cs typeface="Arial"/>
              </a:rPr>
              <a:t>da </a:t>
            </a:r>
            <a:r>
              <a:rPr sz="2000" spc="-40" dirty="0">
                <a:solidFill>
                  <a:srgbClr val="18212C"/>
                </a:solidFill>
                <a:latin typeface="+mn-lt"/>
                <a:cs typeface="Arial"/>
              </a:rPr>
              <a:t>Equipe: </a:t>
            </a:r>
            <a:r>
              <a:rPr sz="2000" spc="10" dirty="0">
                <a:solidFill>
                  <a:srgbClr val="18212C"/>
                </a:solidFill>
                <a:latin typeface="+mn-lt"/>
                <a:cs typeface="Arial"/>
              </a:rPr>
              <a:t>Maria, </a:t>
            </a:r>
            <a:r>
              <a:rPr sz="2000" spc="-20" dirty="0">
                <a:solidFill>
                  <a:srgbClr val="18212C"/>
                </a:solidFill>
                <a:latin typeface="+mn-lt"/>
                <a:cs typeface="Arial"/>
              </a:rPr>
              <a:t>Cláudio, </a:t>
            </a:r>
            <a:r>
              <a:rPr sz="2000" spc="-30" dirty="0">
                <a:solidFill>
                  <a:srgbClr val="18212C"/>
                </a:solidFill>
                <a:latin typeface="+mn-lt"/>
                <a:cs typeface="Arial"/>
              </a:rPr>
              <a:t>Lúcio, </a:t>
            </a:r>
            <a:r>
              <a:rPr sz="2000" spc="-20" dirty="0">
                <a:solidFill>
                  <a:srgbClr val="18212C"/>
                </a:solidFill>
                <a:latin typeface="+mn-lt"/>
                <a:cs typeface="Arial"/>
              </a:rPr>
              <a:t>Joana,</a:t>
            </a:r>
            <a:r>
              <a:rPr sz="2000" spc="-90" dirty="0">
                <a:solidFill>
                  <a:srgbClr val="18212C"/>
                </a:solidFill>
                <a:latin typeface="+mn-lt"/>
                <a:cs typeface="Arial"/>
              </a:rPr>
              <a:t> </a:t>
            </a:r>
            <a:r>
              <a:rPr sz="2000" spc="-40" dirty="0">
                <a:solidFill>
                  <a:srgbClr val="18212C"/>
                </a:solidFill>
                <a:latin typeface="+mn-lt"/>
                <a:cs typeface="Arial"/>
              </a:rPr>
              <a:t>Thiago</a:t>
            </a:r>
            <a:endParaRPr sz="2000" dirty="0">
              <a:latin typeface="+mn-lt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+mn-lt"/>
              <a:cs typeface="Times New Roman"/>
            </a:endParaRPr>
          </a:p>
          <a:p>
            <a:pPr marL="28575" algn="ctr">
              <a:lnSpc>
                <a:spcPct val="100000"/>
              </a:lnSpc>
              <a:spcBef>
                <a:spcPts val="1515"/>
              </a:spcBef>
            </a:pPr>
            <a:r>
              <a:rPr sz="2500" b="1" dirty="0">
                <a:solidFill>
                  <a:srgbClr val="FF3A10"/>
                </a:solidFill>
                <a:latin typeface="+mn-lt"/>
                <a:cs typeface="Arial"/>
              </a:rPr>
              <a:t>Meu e-mail </a:t>
            </a:r>
            <a:r>
              <a:rPr sz="2500" b="1" spc="70" dirty="0">
                <a:solidFill>
                  <a:srgbClr val="FF3A10"/>
                </a:solidFill>
                <a:latin typeface="+mn-lt"/>
                <a:cs typeface="Arial"/>
              </a:rPr>
              <a:t>para</a:t>
            </a:r>
            <a:r>
              <a:rPr sz="2500" b="1" spc="-25" dirty="0">
                <a:solidFill>
                  <a:srgbClr val="FF3A10"/>
                </a:solidFill>
                <a:latin typeface="+mn-lt"/>
                <a:cs typeface="Arial"/>
              </a:rPr>
              <a:t> </a:t>
            </a:r>
            <a:r>
              <a:rPr sz="2500" b="1" spc="-10" dirty="0">
                <a:solidFill>
                  <a:srgbClr val="FF3A10"/>
                </a:solidFill>
                <a:latin typeface="+mn-lt"/>
                <a:cs typeface="Arial"/>
              </a:rPr>
              <a:t>contato</a:t>
            </a:r>
            <a:endParaRPr sz="2500" dirty="0">
              <a:latin typeface="+mn-lt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xmlns="" id="{729422E4-4B33-4A6E-BB75-87299A4B1BE3}"/>
              </a:ext>
            </a:extLst>
          </p:cNvPr>
          <p:cNvSpPr/>
          <p:nvPr userDrawn="1"/>
        </p:nvSpPr>
        <p:spPr>
          <a:xfrm>
            <a:off x="3748087" y="5210176"/>
            <a:ext cx="1647825" cy="164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BDF92AB-BFF7-43AE-8E77-6D62E8FB3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43926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Contato da Equipe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D5F5B3FE-149C-4769-A116-4CB204CD8925}"/>
              </a:ext>
            </a:extLst>
          </p:cNvPr>
          <p:cNvSpPr/>
          <p:nvPr userDrawn="1"/>
        </p:nvSpPr>
        <p:spPr>
          <a:xfrm>
            <a:off x="0" y="381000"/>
            <a:ext cx="9144000" cy="1447800"/>
          </a:xfrm>
          <a:custGeom>
            <a:avLst/>
            <a:gdLst/>
            <a:ahLst/>
            <a:cxnLst/>
            <a:rect l="l" t="t" r="r" b="b"/>
            <a:pathLst>
              <a:path w="9753600" h="1447800">
                <a:moveTo>
                  <a:pt x="0" y="0"/>
                </a:moveTo>
                <a:lnTo>
                  <a:pt x="9753333" y="0"/>
                </a:lnTo>
                <a:lnTo>
                  <a:pt x="9753333" y="1447799"/>
                </a:lnTo>
                <a:lnTo>
                  <a:pt x="0" y="1447799"/>
                </a:lnTo>
                <a:lnTo>
                  <a:pt x="0" y="0"/>
                </a:lnTo>
                <a:close/>
              </a:path>
            </a:pathLst>
          </a:custGeom>
          <a:solidFill>
            <a:srgbClr val="18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xmlns="" id="{729422E4-4B33-4A6E-BB75-87299A4B1BE3}"/>
              </a:ext>
            </a:extLst>
          </p:cNvPr>
          <p:cNvSpPr/>
          <p:nvPr userDrawn="1"/>
        </p:nvSpPr>
        <p:spPr>
          <a:xfrm>
            <a:off x="3748087" y="5210176"/>
            <a:ext cx="1647825" cy="164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BDF92AB-BFF7-43AE-8E77-6D62E8FB3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43926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Contato da Equipe</a:t>
            </a:r>
            <a:endParaRPr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0" hasCustomPrompt="1"/>
          </p:nvPr>
        </p:nvSpPr>
        <p:spPr>
          <a:xfrm>
            <a:off x="1093786" y="2506195"/>
            <a:ext cx="6956425" cy="2640012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E94E1B"/>
                </a:solidFill>
              </a:defRPr>
            </a:lvl1pPr>
            <a:lvl2pPr marL="457200" indent="0">
              <a:buNone/>
              <a:defRPr baseline="0"/>
            </a:lvl2pPr>
          </a:lstStyle>
          <a:p>
            <a:pPr lvl="0"/>
            <a:r>
              <a:rPr lang="pt-BR" dirty="0" smtClean="0"/>
              <a:t>Meu contato e membros da equipe</a:t>
            </a:r>
          </a:p>
          <a:p>
            <a:pPr lvl="0"/>
            <a:r>
              <a:rPr lang="pt-BR" dirty="0" smtClean="0"/>
              <a:t>Dados de contato</a:t>
            </a:r>
          </a:p>
          <a:p>
            <a:pPr lvl="0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23693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C5F5-376F-43DE-B9F7-5E5A5A178042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AE4B-62BA-4155-AA49-DC412EA234AB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xmlns="" id="{6342CE52-5B57-45A1-8BC5-C93E859B06AF}"/>
              </a:ext>
            </a:extLst>
          </p:cNvPr>
          <p:cNvSpPr/>
          <p:nvPr userDrawn="1"/>
        </p:nvSpPr>
        <p:spPr>
          <a:xfrm>
            <a:off x="602530" y="0"/>
            <a:ext cx="7862316" cy="20573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13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2" r:id="rId3"/>
    <p:sldLayoutId id="2147483673" r:id="rId4"/>
    <p:sldLayoutId id="2147483664" r:id="rId5"/>
    <p:sldLayoutId id="2147483665" r:id="rId6"/>
    <p:sldLayoutId id="2147483666" r:id="rId7"/>
    <p:sldLayoutId id="2147483677" r:id="rId8"/>
    <p:sldLayoutId id="214748367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1" Type="http://schemas.microsoft.com/office/2007/relationships/media" Target="../media/media1.psd"/><Relationship Id="rId2" Type="http://schemas.openxmlformats.org/officeDocument/2006/relationships/video" Target="../media/media1.psd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1" Type="http://schemas.microsoft.com/office/2007/relationships/media" Target="../media/media1.psd"/><Relationship Id="rId2" Type="http://schemas.openxmlformats.org/officeDocument/2006/relationships/video" Target="../media/media1.psd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92E120-ABE6-4226-9FE3-B14AD51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2923"/>
            <a:ext cx="7886700" cy="1886077"/>
          </a:xfrm>
        </p:spPr>
        <p:txBody>
          <a:bodyPr/>
          <a:lstStyle/>
          <a:p>
            <a:r>
              <a:rPr lang="pt-BR" dirty="0" smtClean="0"/>
              <a:t>Conheça nossa ideia</a:t>
            </a:r>
            <a:endParaRPr lang="pt-BR" dirty="0"/>
          </a:p>
        </p:txBody>
      </p:sp>
      <p:pic>
        <p:nvPicPr>
          <p:cNvPr id="5" name="log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78167" y="3072984"/>
            <a:ext cx="2787666" cy="19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3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C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"/>
          <a:stretch/>
        </p:blipFill>
        <p:spPr>
          <a:xfrm>
            <a:off x="0" y="1299410"/>
            <a:ext cx="9144000" cy="46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3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C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5"/>
          <a:stretch/>
        </p:blipFill>
        <p:spPr>
          <a:xfrm>
            <a:off x="0" y="1315452"/>
            <a:ext cx="9144000" cy="46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629842" y="1930400"/>
            <a:ext cx="7420370" cy="3555999"/>
          </a:xfrm>
        </p:spPr>
        <p:txBody>
          <a:bodyPr>
            <a:noAutofit/>
          </a:bodyPr>
          <a:lstStyle/>
          <a:p>
            <a:pPr algn="l"/>
            <a:r>
              <a:rPr lang="pt-BR" sz="1400" dirty="0" smtClean="0">
                <a:solidFill>
                  <a:schemeClr val="tx1"/>
                </a:solidFill>
              </a:rPr>
              <a:t>Isaac Tadeu Meira</a:t>
            </a:r>
          </a:p>
          <a:p>
            <a:pPr algn="l" fontAlgn="base"/>
            <a:r>
              <a:rPr lang="pt-BR" sz="1400" dirty="0" smtClean="0">
                <a:solidFill>
                  <a:schemeClr val="tx1"/>
                </a:solidFill>
              </a:rPr>
              <a:t>Estudante de analise e desenvolvimento de sistemas,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trabalha desde </a:t>
            </a:r>
            <a:r>
              <a:rPr lang="pt-BR" sz="1400" dirty="0">
                <a:solidFill>
                  <a:schemeClr val="tx1"/>
                </a:solidFill>
              </a:rPr>
              <a:t>2014 como técnico em </a:t>
            </a:r>
            <a:r>
              <a:rPr lang="pt-BR" sz="1400" dirty="0" smtClean="0">
                <a:solidFill>
                  <a:schemeClr val="tx1"/>
                </a:solidFill>
              </a:rPr>
              <a:t>informática, </a:t>
            </a:r>
            <a:r>
              <a:rPr lang="pt-BR" sz="1400" dirty="0">
                <a:solidFill>
                  <a:schemeClr val="tx1"/>
                </a:solidFill>
              </a:rPr>
              <a:t>sempre </a:t>
            </a:r>
            <a:r>
              <a:rPr lang="pt-BR" sz="1400" dirty="0" smtClean="0">
                <a:solidFill>
                  <a:schemeClr val="tx1"/>
                </a:solidFill>
              </a:rPr>
              <a:t>trabalhou com </a:t>
            </a:r>
            <a:r>
              <a:rPr lang="pt-BR" sz="1400" dirty="0">
                <a:solidFill>
                  <a:schemeClr val="tx1"/>
                </a:solidFill>
              </a:rPr>
              <a:t>design, fazendo trabalhos freelance e </a:t>
            </a:r>
            <a:r>
              <a:rPr lang="pt-BR" sz="1400" dirty="0" smtClean="0">
                <a:solidFill>
                  <a:schemeClr val="tx1"/>
                </a:solidFill>
              </a:rPr>
              <a:t>afins.</a:t>
            </a:r>
            <a:r>
              <a:rPr lang="pt-BR" sz="1400" dirty="0">
                <a:solidFill>
                  <a:schemeClr val="tx1"/>
                </a:solidFill>
              </a:rPr>
              <a:t/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400" dirty="0">
                <a:solidFill>
                  <a:schemeClr val="tx1"/>
                </a:solidFill>
              </a:rPr>
              <a:t>Contato: </a:t>
            </a:r>
            <a:r>
              <a:rPr lang="pt-BR" sz="1400" dirty="0" err="1" smtClean="0">
                <a:solidFill>
                  <a:schemeClr val="tx1"/>
                </a:solidFill>
              </a:rPr>
              <a:t>fspp@outlook.com</a:t>
            </a:r>
            <a:endParaRPr lang="pt-BR" sz="1400" dirty="0" smtClean="0">
              <a:solidFill>
                <a:schemeClr val="tx1"/>
              </a:solidFill>
            </a:endParaRPr>
          </a:p>
          <a:p>
            <a:pPr algn="l"/>
            <a:endParaRPr lang="pt-BR" sz="1400" dirty="0" smtClean="0">
              <a:solidFill>
                <a:schemeClr val="tx1"/>
              </a:solidFill>
            </a:endParaRPr>
          </a:p>
          <a:p>
            <a:pPr algn="l"/>
            <a:r>
              <a:rPr lang="pt-BR" sz="1400" dirty="0" smtClean="0">
                <a:solidFill>
                  <a:schemeClr val="tx1"/>
                </a:solidFill>
              </a:rPr>
              <a:t>Jack Oliveira</a:t>
            </a:r>
          </a:p>
          <a:p>
            <a:pPr algn="l" fontAlgn="base"/>
            <a:r>
              <a:rPr lang="pt-BR" sz="1400" dirty="0">
                <a:solidFill>
                  <a:schemeClr val="tx1"/>
                </a:solidFill>
              </a:rPr>
              <a:t>Estudante de analise e desenvolvimento de </a:t>
            </a:r>
            <a:r>
              <a:rPr lang="pt-BR" sz="1400" dirty="0" smtClean="0">
                <a:solidFill>
                  <a:schemeClr val="tx1"/>
                </a:solidFill>
              </a:rPr>
              <a:t>sistemas, trabalha com tecnologia </a:t>
            </a:r>
            <a:r>
              <a:rPr lang="pt-BR" sz="1400" dirty="0">
                <a:solidFill>
                  <a:schemeClr val="tx1"/>
                </a:solidFill>
              </a:rPr>
              <a:t>da </a:t>
            </a:r>
            <a:r>
              <a:rPr lang="pt-BR" sz="1400" dirty="0" smtClean="0">
                <a:solidFill>
                  <a:schemeClr val="tx1"/>
                </a:solidFill>
              </a:rPr>
              <a:t>Informação na empresa Unimed </a:t>
            </a:r>
            <a:r>
              <a:rPr lang="pt-BR" sz="1400" dirty="0">
                <a:solidFill>
                  <a:schemeClr val="tx1"/>
                </a:solidFill>
              </a:rPr>
              <a:t>Vertente do </a:t>
            </a:r>
            <a:r>
              <a:rPr lang="pt-BR" sz="1400" dirty="0" smtClean="0">
                <a:solidFill>
                  <a:schemeClr val="tx1"/>
                </a:solidFill>
              </a:rPr>
              <a:t>Caparaó.</a:t>
            </a:r>
          </a:p>
          <a:p>
            <a:pPr algn="l" fontAlgn="base"/>
            <a:r>
              <a:rPr lang="pt-BR" sz="1400" dirty="0" err="1" smtClean="0">
                <a:solidFill>
                  <a:schemeClr val="tx1"/>
                </a:solidFill>
              </a:rPr>
              <a:t>Contato:jakku@outlook.com.br</a:t>
            </a:r>
            <a:endParaRPr lang="pt-BR" sz="1400" dirty="0">
              <a:solidFill>
                <a:schemeClr val="tx1"/>
              </a:solidFill>
            </a:endParaRPr>
          </a:p>
          <a:p>
            <a:pPr algn="l"/>
            <a:endParaRPr lang="pt-BR" sz="1400" dirty="0">
              <a:solidFill>
                <a:schemeClr val="tx1"/>
              </a:solidFill>
            </a:endParaRPr>
          </a:p>
          <a:p>
            <a:pPr algn="l"/>
            <a:r>
              <a:rPr lang="pt-BR" sz="1400" dirty="0" err="1" smtClean="0">
                <a:solidFill>
                  <a:schemeClr val="tx1"/>
                </a:solidFill>
              </a:rPr>
              <a:t>Marcelly</a:t>
            </a:r>
            <a:r>
              <a:rPr lang="pt-BR" sz="1400" dirty="0" smtClean="0">
                <a:solidFill>
                  <a:schemeClr val="tx1"/>
                </a:solidFill>
              </a:rPr>
              <a:t> Fernandes Pereira</a:t>
            </a:r>
          </a:p>
          <a:p>
            <a:pPr algn="l"/>
            <a:r>
              <a:rPr lang="pt-BR" sz="1400" dirty="0" smtClean="0">
                <a:solidFill>
                  <a:schemeClr val="tx1"/>
                </a:solidFill>
              </a:rPr>
              <a:t>Estudante de administração e idealizadora do projeto</a:t>
            </a:r>
          </a:p>
          <a:p>
            <a:pPr algn="l"/>
            <a:r>
              <a:rPr lang="pt-BR" sz="1400" dirty="0" smtClean="0">
                <a:solidFill>
                  <a:schemeClr val="tx1"/>
                </a:solidFill>
              </a:rPr>
              <a:t>Contato: marcelly_1999@hotmail.com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1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58F3E7BF-9126-40AB-A62C-350171DC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Idealizando o projeto.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763C781-55D1-4224-B867-77638DA51A9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Idealizamos o </a:t>
            </a:r>
            <a:r>
              <a:rPr lang="pt-BR" smtClean="0"/>
              <a:t>projeto ZELAR, </a:t>
            </a:r>
            <a:r>
              <a:rPr lang="pt-BR" dirty="0" smtClean="0"/>
              <a:t>que consiste em um site/</a:t>
            </a:r>
            <a:r>
              <a:rPr lang="pt-BR" dirty="0" err="1" smtClean="0"/>
              <a:t>app</a:t>
            </a:r>
            <a:r>
              <a:rPr lang="pt-BR" dirty="0" smtClean="0"/>
              <a:t> com uma plataforma de profissionais que fazem manutenção e decoração das casas, oferecendo assim maior comodidade as pessoas que querem construir ou reformar suas casas.</a:t>
            </a:r>
            <a:endParaRPr lang="pt-BR" dirty="0"/>
          </a:p>
        </p:txBody>
      </p:sp>
      <p:pic>
        <p:nvPicPr>
          <p:cNvPr id="1026" name="Picture 2" descr="esultado de imagem para imagens de construÃ§Ã£o em desenh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2561431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37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BD98FC-7DF3-483F-A602-490830E8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84616"/>
            <a:ext cx="8095625" cy="5576341"/>
          </a:xfrm>
        </p:spPr>
        <p:txBody>
          <a:bodyPr>
            <a:noAutofit/>
          </a:bodyPr>
          <a:lstStyle/>
          <a:p>
            <a:pPr algn="l" fontAlgn="base"/>
            <a:r>
              <a:rPr lang="pt-BR" sz="3200" b="1" dirty="0" smtClean="0"/>
              <a:t>Faremos </a:t>
            </a:r>
            <a:r>
              <a:rPr lang="pt-BR" sz="3200" b="1" dirty="0"/>
              <a:t>com que sua </a:t>
            </a:r>
            <a:r>
              <a:rPr lang="pt-BR" sz="3200" b="1" dirty="0" smtClean="0"/>
              <a:t>necessidade seja atendida </a:t>
            </a:r>
            <a:r>
              <a:rPr lang="pt-BR" sz="3200" b="1" dirty="0"/>
              <a:t>com </a:t>
            </a:r>
            <a:r>
              <a:rPr lang="pt-BR" sz="3200" b="1" dirty="0" smtClean="0"/>
              <a:t>presteza.</a:t>
            </a:r>
            <a:br>
              <a:rPr lang="pt-BR" sz="3200" b="1" dirty="0" smtClean="0"/>
            </a:br>
            <a:r>
              <a:rPr lang="pt-BR" sz="1800" b="1" dirty="0"/>
              <a:t/>
            </a:r>
            <a:br>
              <a:rPr lang="pt-BR" sz="1800" b="1" dirty="0"/>
            </a:br>
            <a:r>
              <a:rPr lang="pt-BR" sz="2000" b="1" dirty="0">
                <a:latin typeface="+mn-lt"/>
              </a:rPr>
              <a:t>Estamos aqui pra ajudar! </a:t>
            </a: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b="1" dirty="0" smtClean="0">
                <a:latin typeface="+mn-lt"/>
              </a:rPr>
              <a:t>Com </a:t>
            </a:r>
            <a:r>
              <a:rPr lang="pt-BR" sz="2000" b="1" dirty="0">
                <a:latin typeface="+mn-lt"/>
              </a:rPr>
              <a:t>alguns cliques nós </a:t>
            </a:r>
            <a:r>
              <a:rPr lang="pt-BR" sz="2000" b="1" dirty="0" smtClean="0">
                <a:latin typeface="+mn-lt"/>
              </a:rPr>
              <a:t>disponibilizamos:</a:t>
            </a:r>
            <a:br>
              <a:rPr lang="pt-BR" sz="2000" b="1" dirty="0" smtClean="0">
                <a:latin typeface="+mn-lt"/>
              </a:rPr>
            </a:br>
            <a:r>
              <a:rPr lang="pt-BR" sz="2000" b="1" dirty="0" smtClean="0">
                <a:latin typeface="+mn-lt"/>
              </a:rPr>
              <a:t>	uma </a:t>
            </a:r>
            <a:r>
              <a:rPr lang="pt-BR" sz="2000" b="1" dirty="0">
                <a:latin typeface="+mn-lt"/>
              </a:rPr>
              <a:t>vasta </a:t>
            </a:r>
            <a:r>
              <a:rPr lang="pt-BR" sz="2800" b="1" dirty="0" smtClean="0">
                <a:latin typeface="+mn-lt"/>
              </a:rPr>
              <a:t>lista de </a:t>
            </a:r>
            <a:r>
              <a:rPr lang="pt-BR" sz="2800" b="1" dirty="0">
                <a:latin typeface="+mn-lt"/>
              </a:rPr>
              <a:t>profissionais </a:t>
            </a:r>
            <a:r>
              <a:rPr lang="pt-BR" sz="2000" b="1" dirty="0">
                <a:latin typeface="+mn-lt"/>
              </a:rPr>
              <a:t>qualificados, </a:t>
            </a: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b="1" dirty="0">
                <a:latin typeface="+mn-lt"/>
              </a:rPr>
              <a:t>	</a:t>
            </a:r>
            <a:r>
              <a:rPr lang="pt-BR" sz="2000" b="1" dirty="0" smtClean="0">
                <a:latin typeface="+mn-lt"/>
              </a:rPr>
              <a:t>contando </a:t>
            </a:r>
            <a:r>
              <a:rPr lang="pt-BR" sz="2000" b="1" dirty="0">
                <a:latin typeface="+mn-lt"/>
              </a:rPr>
              <a:t>com um </a:t>
            </a:r>
            <a:r>
              <a:rPr lang="pt-BR" sz="2400" b="1" dirty="0">
                <a:latin typeface="+mn-lt"/>
              </a:rPr>
              <a:t>portfólio de trabalhos </a:t>
            </a:r>
            <a:r>
              <a:rPr lang="pt-BR" sz="2000" b="1" dirty="0">
                <a:latin typeface="+mn-lt"/>
              </a:rPr>
              <a:t>recentes, </a:t>
            </a: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b="1" dirty="0">
                <a:latin typeface="+mn-lt"/>
              </a:rPr>
              <a:t>	</a:t>
            </a:r>
            <a:r>
              <a:rPr lang="pt-BR" sz="2000" b="1" dirty="0" smtClean="0">
                <a:latin typeface="+mn-lt"/>
              </a:rPr>
              <a:t/>
            </a:r>
            <a:br>
              <a:rPr lang="pt-BR" sz="2000" b="1" dirty="0" smtClean="0">
                <a:latin typeface="+mn-lt"/>
              </a:rPr>
            </a:br>
            <a:r>
              <a:rPr lang="pt-BR" sz="2000" b="1" dirty="0">
                <a:latin typeface="+mn-lt"/>
              </a:rPr>
              <a:t>	</a:t>
            </a:r>
            <a:r>
              <a:rPr lang="pt-BR" sz="2000" b="1" dirty="0" smtClean="0">
                <a:latin typeface="+mn-lt"/>
              </a:rPr>
              <a:t>que auxiliarão para </a:t>
            </a:r>
            <a:r>
              <a:rPr lang="pt-BR" sz="2000" b="1" dirty="0">
                <a:latin typeface="+mn-lt"/>
              </a:rPr>
              <a:t>que você possa daí mesmo </a:t>
            </a:r>
            <a:r>
              <a:rPr lang="pt-BR" sz="2400" b="1" dirty="0">
                <a:solidFill>
                  <a:schemeClr val="accent2"/>
                </a:solidFill>
                <a:latin typeface="+mn-lt"/>
              </a:rPr>
              <a:t>do conforto do seu lar</a:t>
            </a:r>
            <a:r>
              <a:rPr lang="pt-BR" sz="2000" b="1" dirty="0">
                <a:latin typeface="+mn-lt"/>
              </a:rPr>
              <a:t>, escolher o que se adequa melhor às suas escolhas.</a:t>
            </a:r>
            <a:br>
              <a:rPr lang="pt-BR" sz="2000" b="1" dirty="0">
                <a:latin typeface="+mn-lt"/>
              </a:rPr>
            </a:br>
            <a:endParaRPr lang="pt-BR" sz="2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3749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C4A6CB-3536-4516-BC5A-455271FF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pc="-150" dirty="0"/>
              <a:t>Problemas</a:t>
            </a:r>
            <a:r>
              <a:rPr lang="pt-BR" spc="-395" dirty="0"/>
              <a:t>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A013662-3A79-4C4A-ACE9-0F86659C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Dos clientes:</a:t>
            </a:r>
          </a:p>
          <a:p>
            <a:r>
              <a:rPr lang="pt-BR" dirty="0" smtClean="0"/>
              <a:t>Dificuldade na contratação de prestadores de serviços em geral.</a:t>
            </a:r>
          </a:p>
          <a:p>
            <a:r>
              <a:rPr lang="pt-BR" dirty="0" smtClean="0"/>
              <a:t>Não confiança em prestadores encontrados de forma aleatória.</a:t>
            </a:r>
            <a:endParaRPr lang="pt-BR" dirty="0"/>
          </a:p>
          <a:p>
            <a:r>
              <a:rPr lang="pt-BR" dirty="0" smtClean="0"/>
              <a:t>Meios de pagamento que não são práticos ou eficientes.</a:t>
            </a:r>
          </a:p>
          <a:p>
            <a:r>
              <a:rPr lang="pt-BR" dirty="0" smtClean="0"/>
              <a:t>Indisponibilidade de prestadores de urgência</a:t>
            </a:r>
          </a:p>
        </p:txBody>
      </p:sp>
    </p:spTree>
    <p:extLst>
      <p:ext uri="{BB962C8B-B14F-4D97-AF65-F5344CB8AC3E}">
        <p14:creationId xmlns:p14="http://schemas.microsoft.com/office/powerpoint/2010/main" val="403351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50" dirty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Dos prestadores:</a:t>
            </a:r>
          </a:p>
          <a:p>
            <a:r>
              <a:rPr lang="pt-BR" dirty="0"/>
              <a:t>D</a:t>
            </a:r>
            <a:r>
              <a:rPr lang="pt-BR" dirty="0" smtClean="0"/>
              <a:t>ificuldade na obtenção de clientes</a:t>
            </a:r>
          </a:p>
          <a:p>
            <a:r>
              <a:rPr lang="pt-BR" dirty="0"/>
              <a:t>O</a:t>
            </a:r>
            <a:r>
              <a:rPr lang="pt-BR" dirty="0" smtClean="0"/>
              <a:t>rganização dos serviços prestados </a:t>
            </a:r>
          </a:p>
          <a:p>
            <a:r>
              <a:rPr lang="pt-BR" dirty="0"/>
              <a:t>M</a:t>
            </a:r>
            <a:r>
              <a:rPr lang="pt-BR" dirty="0" smtClean="0"/>
              <a:t>eios de cobrança funcionais.</a:t>
            </a:r>
          </a:p>
        </p:txBody>
      </p:sp>
    </p:spTree>
    <p:extLst>
      <p:ext uri="{BB962C8B-B14F-4D97-AF65-F5344CB8AC3E}">
        <p14:creationId xmlns:p14="http://schemas.microsoft.com/office/powerpoint/2010/main" val="750593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</a:t>
            </a:r>
            <a:r>
              <a:rPr lang="pt-BR" dirty="0" smtClean="0"/>
              <a:t>emos </a:t>
            </a:r>
            <a:r>
              <a:rPr lang="pt-BR" dirty="0"/>
              <a:t>a função de facilitar a contratação de profissionais da área da manutenção </a:t>
            </a:r>
            <a:r>
              <a:rPr lang="pt-BR" dirty="0" smtClean="0"/>
              <a:t>ou </a:t>
            </a:r>
            <a:r>
              <a:rPr lang="pt-BR" dirty="0"/>
              <a:t>decoração de casas, já que esse serviço é contratado e realizado de forma demorada e com poucas opções. </a:t>
            </a:r>
          </a:p>
        </p:txBody>
      </p:sp>
    </p:spTree>
    <p:extLst>
      <p:ext uri="{BB962C8B-B14F-4D97-AF65-F5344CB8AC3E}">
        <p14:creationId xmlns:p14="http://schemas.microsoft.com/office/powerpoint/2010/main" val="159449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730986F-A0AA-4FB3-BE89-7620CA4F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Comparação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xmlns="" id="{2ABE1C43-0512-4033-9370-6B747EA8A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Nosso </a:t>
            </a:r>
            <a:r>
              <a:rPr lang="pt-BR" dirty="0" smtClean="0"/>
              <a:t>site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CB7AC79-5A43-4C9C-8F44-2A06479D9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Site simples</a:t>
            </a:r>
            <a:endParaRPr lang="pt-BR" dirty="0"/>
          </a:p>
          <a:p>
            <a:r>
              <a:rPr lang="pt-BR" dirty="0" smtClean="0"/>
              <a:t>Disponibiliza amostra de todos os profissionais da área.</a:t>
            </a:r>
          </a:p>
          <a:p>
            <a:r>
              <a:rPr lang="pt-BR" dirty="0" smtClean="0"/>
              <a:t>O cliente tem livre escolha do profissional que deseja contratar.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xmlns="" id="{09239B9C-8547-48CD-8248-208F68049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Concorrente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0512721-1029-492E-8901-55A194F7CE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site disponibiliza o profissional não sendo livre a escolha pelo cliente.</a:t>
            </a:r>
            <a:endParaRPr lang="pt-BR" dirty="0"/>
          </a:p>
          <a:p>
            <a:r>
              <a:rPr lang="pt-BR" dirty="0" smtClean="0"/>
              <a:t>Plataforma muito burocrática.</a:t>
            </a:r>
            <a:endParaRPr lang="pt-BR" dirty="0"/>
          </a:p>
          <a:p>
            <a:endParaRPr lang="pt-BR" dirty="0"/>
          </a:p>
        </p:txBody>
      </p:sp>
      <p:pic>
        <p:nvPicPr>
          <p:cNvPr id="6" name="log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75068" y="452517"/>
            <a:ext cx="1841473" cy="13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35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C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0"/>
          <a:stretch/>
        </p:blipFill>
        <p:spPr>
          <a:xfrm>
            <a:off x="0" y="1764831"/>
            <a:ext cx="9144000" cy="5136357"/>
          </a:xfrm>
        </p:spPr>
      </p:pic>
    </p:spTree>
    <p:extLst>
      <p:ext uri="{BB962C8B-B14F-4D97-AF65-F5344CB8AC3E}">
        <p14:creationId xmlns:p14="http://schemas.microsoft.com/office/powerpoint/2010/main" val="99010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1.0.2296"/>
  <p:tag name="PPTVERSION" val="16"/>
  <p:tag name="TPOS" val="2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224</Words>
  <Application>Microsoft Macintosh PowerPoint</Application>
  <PresentationFormat>Apresentação na tela (4:3)</PresentationFormat>
  <Paragraphs>37</Paragraphs>
  <Slides>11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 Black</vt:lpstr>
      <vt:lpstr>Calibri</vt:lpstr>
      <vt:lpstr>Calibri Light</vt:lpstr>
      <vt:lpstr>Times New Roman</vt:lpstr>
      <vt:lpstr>Arial</vt:lpstr>
      <vt:lpstr>Tema do Office</vt:lpstr>
      <vt:lpstr>Conheça nossa ideia</vt:lpstr>
      <vt:lpstr>Membros da equipe</vt:lpstr>
      <vt:lpstr>Idealizando o projeto.</vt:lpstr>
      <vt:lpstr>Faremos com que sua necessidade seja atendida com presteza.  Estamos aqui pra ajudar!   Com alguns cliques nós disponibilizamos:  uma vasta lista de profissionais qualificados,   contando com um portfólio de trabalhos recentes,     que auxiliarão para que você possa daí mesmo do conforto do seu lar, escolher o que se adequa melhor às suas escolhas. </vt:lpstr>
      <vt:lpstr>Problemas </vt:lpstr>
      <vt:lpstr>Problemas</vt:lpstr>
      <vt:lpstr>Objetivo</vt:lpstr>
      <vt:lpstr>Comparação</vt:lpstr>
      <vt:lpstr>Apresentação do site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Marcelus Xavier Oliveira</dc:creator>
  <cp:lastModifiedBy>Isaac Meira</cp:lastModifiedBy>
  <cp:revision>30</cp:revision>
  <dcterms:created xsi:type="dcterms:W3CDTF">2018-04-19T13:48:04Z</dcterms:created>
  <dcterms:modified xsi:type="dcterms:W3CDTF">2018-05-23T18:32:15Z</dcterms:modified>
</cp:coreProperties>
</file>