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sldIdLst>
    <p:sldId id="291" r:id="rId5"/>
    <p:sldId id="292" r:id="rId6"/>
    <p:sldId id="293" r:id="rId7"/>
    <p:sldId id="310" r:id="rId8"/>
    <p:sldId id="307" r:id="rId9"/>
    <p:sldId id="308" r:id="rId10"/>
    <p:sldId id="309" r:id="rId11"/>
    <p:sldId id="316" r:id="rId12"/>
    <p:sldId id="311" r:id="rId13"/>
    <p:sldId id="312" r:id="rId14"/>
    <p:sldId id="313" r:id="rId15"/>
    <p:sldId id="314" r:id="rId16"/>
    <p:sldId id="318" r:id="rId17"/>
    <p:sldId id="315" r:id="rId18"/>
    <p:sldId id="319" r:id="rId19"/>
    <p:sldId id="317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8" userDrawn="1">
          <p15:clr>
            <a:srgbClr val="A4A3A4"/>
          </p15:clr>
        </p15:guide>
        <p15:guide id="4" orient="horz" pos="3792" userDrawn="1">
          <p15:clr>
            <a:srgbClr val="A4A3A4"/>
          </p15:clr>
        </p15:guide>
        <p15:guide id="5" orient="horz" pos="888" userDrawn="1">
          <p15:clr>
            <a:srgbClr val="A4A3A4"/>
          </p15:clr>
        </p15:guide>
        <p15:guide id="6" pos="288" userDrawn="1">
          <p15:clr>
            <a:srgbClr val="A4A3A4"/>
          </p15:clr>
        </p15:guide>
        <p15:guide id="7" pos="7368" userDrawn="1">
          <p15:clr>
            <a:srgbClr val="A4A3A4"/>
          </p15:clr>
        </p15:guide>
        <p15:guide id="8" orient="horz" pos="2976" userDrawn="1">
          <p15:clr>
            <a:srgbClr val="A4A3A4"/>
          </p15:clr>
        </p15:guide>
        <p15:guide id="9" orient="horz" pos="1440" userDrawn="1">
          <p15:clr>
            <a:srgbClr val="A4A3A4"/>
          </p15:clr>
        </p15:guide>
        <p15:guide id="10" pos="2328" userDrawn="1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2" pos="1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9AA"/>
    <a:srgbClr val="FB9AAA"/>
    <a:srgbClr val="323232"/>
    <a:srgbClr val="D4636B"/>
    <a:srgbClr val="E4E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94"/>
  </p:normalViewPr>
  <p:slideViewPr>
    <p:cSldViewPr snapToGrid="0" showGuides="1">
      <p:cViewPr varScale="1">
        <p:scale>
          <a:sx n="79" d="100"/>
          <a:sy n="79" d="100"/>
        </p:scale>
        <p:origin x="782" y="72"/>
      </p:cViewPr>
      <p:guideLst>
        <p:guide orient="horz" pos="1224"/>
        <p:guide pos="3840"/>
        <p:guide orient="horz" pos="2328"/>
        <p:guide orient="horz" pos="3792"/>
        <p:guide orient="horz" pos="888"/>
        <p:guide pos="288"/>
        <p:guide pos="7368"/>
        <p:guide orient="horz" pos="2976"/>
        <p:guide orient="horz" pos="1440"/>
        <p:guide pos="2328"/>
        <p:guide pos="5760"/>
        <p:guide pos="1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F78E-73F4-E74F-8679-362EAF9D71E0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9F5B3-7604-9041-B751-11A08572E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4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9F5B3-7604-9041-B751-11A08572E7E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7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2E2D922-D22B-FE2D-233E-7C19C1063D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24781" y="2545444"/>
            <a:ext cx="3657600" cy="3657600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547725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6288" y="2880360"/>
            <a:ext cx="1892808" cy="2990088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33473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8224" y="2002536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2615184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8224" y="4352544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983480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73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26A0C-E42F-6A2A-044B-8C817559CB87}"/>
              </a:ext>
            </a:extLst>
          </p:cNvPr>
          <p:cNvSpPr/>
          <p:nvPr userDrawn="1"/>
        </p:nvSpPr>
        <p:spPr>
          <a:xfrm>
            <a:off x="4377128" y="3560257"/>
            <a:ext cx="7814872" cy="3297743"/>
          </a:xfrm>
          <a:prstGeom prst="rect">
            <a:avLst/>
          </a:prstGeom>
          <a:solidFill>
            <a:schemeClr val="accent2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56E3D2-16B0-AFFA-51A9-B37F5830B6D9}"/>
              </a:ext>
            </a:extLst>
          </p:cNvPr>
          <p:cNvCxnSpPr>
            <a:cxnSpLocks/>
          </p:cNvCxnSpPr>
          <p:nvPr userDrawn="1"/>
        </p:nvCxnSpPr>
        <p:spPr>
          <a:xfrm>
            <a:off x="0" y="2657582"/>
            <a:ext cx="1078230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208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4208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091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091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537EA5E-3E96-57B0-C639-22C290FCD5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4847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81D5F3B-60ED-CA80-3AE7-2EFC356E77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4847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22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3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87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2532888"/>
            <a:ext cx="3730752" cy="3721608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187952"/>
            <a:ext cx="5376672" cy="13716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43883A3-D444-AA65-322E-C4F2B6692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2704" y="3593592"/>
            <a:ext cx="3410712" cy="178308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05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1984248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352544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99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BFC0-622D-78DB-4C7F-A2FA024C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FF80F-DCFA-670B-579E-37B30245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F004-91A0-6002-ADBC-13D488B3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5F8A4-5F7C-D72D-3152-E32D36CB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5242-09B4-0142-6671-8450905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25B-C154-D20D-97A4-047C9CC9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B8FF-2966-C2CF-BC8F-A322410A5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88CC0-E81C-D2FD-24CC-8D1179C5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7F841FD-D5EE-62EE-F649-30697BB81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533D4FA-41B7-3B85-9984-899340B9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46943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58E3-7897-8638-F0DE-3DDACC0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E7686-00A6-DD15-45FE-E6663C21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1584-1072-B88D-B424-16D9F75AC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4020094-C16F-1070-9F84-9CBF13F85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24EA55D-AFC4-F4F2-FB5D-EB20AFEA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0610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C17C-12A7-399B-31AC-AE7A040EBBDA}"/>
              </a:ext>
            </a:extLst>
          </p:cNvPr>
          <p:cNvSpPr/>
          <p:nvPr userDrawn="1"/>
        </p:nvSpPr>
        <p:spPr>
          <a:xfrm>
            <a:off x="9129011" y="816964"/>
            <a:ext cx="3062990" cy="6041036"/>
          </a:xfrm>
          <a:prstGeom prst="rect">
            <a:avLst/>
          </a:prstGeom>
          <a:solidFill>
            <a:schemeClr val="accent2">
              <a:lumMod val="60000"/>
              <a:lumOff val="4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76F0E-CDE4-F6FD-62E6-E202D97C9C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1312" y="2304288"/>
            <a:ext cx="3172968" cy="317296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192" y="2176272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F02BC-C132-F5F7-4A13-D0E96037F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2192" y="2914650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BE18830-001B-B82E-701F-2D308BC98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22192" y="3653028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DB0F7C2-3561-BA83-5415-4B8330C5B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2192" y="4391406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22192" y="5129784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42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1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7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090B92F-B1E5-5257-95EF-9608691E72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7762" y="850614"/>
            <a:ext cx="3392424" cy="3392424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0590DB-1CC1-812C-5B3B-E798A1954E1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1347" y="4545496"/>
            <a:ext cx="0" cy="2312504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2259711-7EFE-2148-F50E-25FD01E326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712317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AAF858D-31E9-7D8F-B203-45B2703EC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86800" y="2286000"/>
            <a:ext cx="1993392" cy="316382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8054-F9DF-2FE3-0142-D4893191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5DDE-FFCC-5750-83A9-F88E2F74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947672"/>
            <a:ext cx="10296144" cy="4370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0D14-310A-2EDC-99A1-FCFA29C7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FDCA-382D-537C-5751-191D136E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4" y="932688"/>
            <a:ext cx="10552176" cy="4764024"/>
          </a:xfrm>
        </p:spPr>
        <p:txBody>
          <a:bodyPr anchor="ctr">
            <a:noAutofit/>
          </a:bodyPr>
          <a:lstStyle>
            <a:lvl1pPr algn="ctr">
              <a:defRPr sz="8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408" y="5788152"/>
            <a:ext cx="2578608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215B41-53EF-7995-A29E-CF60C8A56CEF}"/>
              </a:ext>
            </a:extLst>
          </p:cNvPr>
          <p:cNvCxnSpPr>
            <a:cxnSpLocks/>
          </p:cNvCxnSpPr>
          <p:nvPr userDrawn="1"/>
        </p:nvCxnSpPr>
        <p:spPr>
          <a:xfrm>
            <a:off x="0" y="6009861"/>
            <a:ext cx="6446922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9C915-8D4C-5E75-F776-9CD4D8D7E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143000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095A89F-EF79-78DD-BEDC-74C21F5D5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1472" y="4745736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7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009C9-3824-FABC-07B9-A4C9BC63627A}"/>
              </a:ext>
            </a:extLst>
          </p:cNvPr>
          <p:cNvSpPr/>
          <p:nvPr userDrawn="1"/>
        </p:nvSpPr>
        <p:spPr>
          <a:xfrm>
            <a:off x="976788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023D4-A9ED-002F-0B45-019DB4997807}"/>
              </a:ext>
            </a:extLst>
          </p:cNvPr>
          <p:cNvSpPr/>
          <p:nvPr userDrawn="1"/>
        </p:nvSpPr>
        <p:spPr>
          <a:xfrm>
            <a:off x="6394674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C298F-D572-B084-FEE9-B3E572860979}"/>
              </a:ext>
            </a:extLst>
          </p:cNvPr>
          <p:cNvCxnSpPr>
            <a:cxnSpLocks/>
          </p:cNvCxnSpPr>
          <p:nvPr userDrawn="1"/>
        </p:nvCxnSpPr>
        <p:spPr>
          <a:xfrm>
            <a:off x="3078820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AC3B6-A5EE-CC6F-3D11-437B77131B2E}"/>
              </a:ext>
            </a:extLst>
          </p:cNvPr>
          <p:cNvCxnSpPr>
            <a:cxnSpLocks/>
          </p:cNvCxnSpPr>
          <p:nvPr userDrawn="1"/>
        </p:nvCxnSpPr>
        <p:spPr>
          <a:xfrm>
            <a:off x="3068653" y="5567880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AF34A-9EAC-D22C-71D6-89C99B36221A}"/>
              </a:ext>
            </a:extLst>
          </p:cNvPr>
          <p:cNvCxnSpPr>
            <a:cxnSpLocks/>
          </p:cNvCxnSpPr>
          <p:nvPr userDrawn="1"/>
        </p:nvCxnSpPr>
        <p:spPr>
          <a:xfrm>
            <a:off x="8461423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90D898-E343-5199-7EA3-0DE4BD9767D8}"/>
              </a:ext>
            </a:extLst>
          </p:cNvPr>
          <p:cNvCxnSpPr>
            <a:cxnSpLocks/>
          </p:cNvCxnSpPr>
          <p:nvPr userDrawn="1"/>
        </p:nvCxnSpPr>
        <p:spPr>
          <a:xfrm>
            <a:off x="8461423" y="5566074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424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920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8364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7860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701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197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5701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5197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337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51976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68337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51976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7C7F2D53-0EE2-0959-BEDE-668007CB0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0E7E5B21-86A3-5D02-E445-C1E91804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102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99AD27-1F9E-2F81-1D38-74CDE4087F98}"/>
              </a:ext>
            </a:extLst>
          </p:cNvPr>
          <p:cNvSpPr/>
          <p:nvPr userDrawn="1"/>
        </p:nvSpPr>
        <p:spPr>
          <a:xfrm>
            <a:off x="0" y="2632933"/>
            <a:ext cx="12205251" cy="432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9848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705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1169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91472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832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58184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8368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7260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1832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8184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368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7260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A1A3BD0B-A18A-8787-8F97-D7570F2D8ED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69848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EE97C40-9EA8-1271-799B-861AADDA89C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7705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553C6EE-C9CA-36E2-FEA4-9279C954531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71169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11">
            <a:extLst>
              <a:ext uri="{FF2B5EF4-FFF2-40B4-BE49-F238E27FC236}">
                <a16:creationId xmlns:a16="http://schemas.microsoft.com/office/drawing/2014/main" id="{3E1E7EF7-6119-3B30-6256-741E415C098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491472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B0A4A9F-4439-5B3D-FEA1-2EEAA3B1ED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1832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5D11883B-FD87-FA9B-714F-5F02AE0291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184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15AFF5E4-27E8-EB92-B33F-CD49000CABE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8368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7DD26773-1C83-BF12-BAA8-AEC17A8B523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7260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504DD6A5-3D1E-AB04-C217-0F9ABAA852C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41832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860D1AB-1DEE-EA78-C939-96F7962D258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58184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6FAB9C9-9535-D927-5ED4-2A2039CD63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8368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27B80C8A-FB49-A852-F6DE-5C2A1223F2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37260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10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34BBA69-4DC3-B6B5-F4C1-6B25DDED5A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2739" y="1949428"/>
            <a:ext cx="685800" cy="324008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3CF3E7-06EB-A521-4C56-E4CA3DD2BE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4488" y="1949450"/>
            <a:ext cx="685800" cy="3240088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9BFAC58-F350-7AB0-04A2-D1284CA80F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79008" y="1949428"/>
            <a:ext cx="685800" cy="3240088"/>
          </a:xfr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7F9C969-6E6E-F416-8977-083F8F482F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8664" y="1949428"/>
            <a:ext cx="685800" cy="3240088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5B06717-E8CC-113A-852F-ABF4C69524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36608" y="1949428"/>
            <a:ext cx="685800" cy="3240088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E14789EF-5CDE-6313-24AA-19D63DBA22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16200000">
            <a:off x="676656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5183E19-6396-BC37-585D-3459E5A6F0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 rot="16200000">
            <a:off x="2523744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93298C-7BDF-4FEB-9D50-9A70106605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16200000">
            <a:off x="43891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C205F30-117C-F9B2-1DF1-4D808D72F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 rot="16200000">
            <a:off x="80467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D540A601-AB84-B187-127D-635BEAC7D2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 rot="16200000">
            <a:off x="6199632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9FB08DE-7839-B706-A263-C826C48159C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15750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A93934A6-FE95-C496-F14E-85DA799206A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52969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C30B205-E799-B533-0710-85E8A6AED6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0188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AFE0358-280A-EB8E-E2C5-932F3BD9FE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27407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E7337DF9-BEE0-9960-3F78-987551585C7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564624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7474658-A5AD-9D5A-7FD0-7082AC30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3013595B-EBCE-B1FB-3943-6DD82772C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9398F5FD-521F-F335-268A-7300D928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978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1206C-54A4-0DD2-0DA0-0828D48A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9B531-1C66-2F6C-4232-5ADD330D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4FE0-ADDF-F3C6-AEAB-A27E120C2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5369" y="6428281"/>
            <a:ext cx="40233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10315-F2E5-50AA-6E01-B56CA2A14274}"/>
              </a:ext>
            </a:extLst>
          </p:cNvPr>
          <p:cNvCxnSpPr>
            <a:cxnSpLocks/>
          </p:cNvCxnSpPr>
          <p:nvPr userDrawn="1"/>
        </p:nvCxnSpPr>
        <p:spPr>
          <a:xfrm>
            <a:off x="334058" y="1754908"/>
            <a:ext cx="0" cy="4562299"/>
          </a:xfrm>
          <a:prstGeom prst="line">
            <a:avLst/>
          </a:prstGeom>
          <a:ln w="12700" cap="sq" cmpd="sng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5CE6DBE-1597-24EC-79C6-1B2879B1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5795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1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53" r:id="rId10"/>
    <p:sldLayoutId id="2147483667" r:id="rId11"/>
    <p:sldLayoutId id="2147483668" r:id="rId12"/>
    <p:sldLayoutId id="2147483669" r:id="rId13"/>
    <p:sldLayoutId id="2147483670" r:id="rId14"/>
    <p:sldLayoutId id="2147483654" r:id="rId15"/>
    <p:sldLayoutId id="2147483655" r:id="rId16"/>
    <p:sldLayoutId id="2147483656" r:id="rId17"/>
    <p:sldLayoutId id="214748365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yeanzc/telco-customer-churn-ibm-datase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12D-9F8D-45AE-D652-54AF78669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48" y="515152"/>
            <a:ext cx="11347704" cy="1298448"/>
          </a:xfrm>
        </p:spPr>
        <p:txBody>
          <a:bodyPr/>
          <a:lstStyle/>
          <a:p>
            <a:r>
              <a:rPr lang="en-US" sz="5500" dirty="0"/>
              <a:t>predicting and mitigating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24B5-15AC-3D2D-8B36-0947D8BE6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Isaac Mensah Twum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452AA9-0944-5B3B-51AA-B3C68D7070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148" y="1525504"/>
            <a:ext cx="6366341" cy="1581912"/>
          </a:xfrm>
        </p:spPr>
        <p:txBody>
          <a:bodyPr/>
          <a:lstStyle/>
          <a:p>
            <a:r>
              <a:rPr lang="en-US" sz="5500" dirty="0"/>
              <a:t>for Telecommunication network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105C76-333F-CECF-8C54-AFF8F7E4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401233"/>
            <a:ext cx="5833872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p 5 Customer Churn Prediction Models in Machine Learning">
            <a:extLst>
              <a:ext uri="{FF2B5EF4-FFF2-40B4-BE49-F238E27FC236}">
                <a16:creationId xmlns:a16="http://schemas.microsoft.com/office/drawing/2014/main" id="{BFA43385-5780-C929-AB02-F91A98CA1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130" y="1813600"/>
            <a:ext cx="5754981" cy="49637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2277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A1485-B18E-CDBB-F05D-2C096A7AA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93E4BC-D61A-D68E-0877-C70181F3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695" y="1666430"/>
            <a:ext cx="4011011" cy="3211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76DEFE-7600-AC1F-9737-4354BC403890}"/>
              </a:ext>
            </a:extLst>
          </p:cNvPr>
          <p:cNvSpPr txBox="1"/>
          <p:nvPr/>
        </p:nvSpPr>
        <p:spPr>
          <a:xfrm>
            <a:off x="1947164" y="447669"/>
            <a:ext cx="4387004" cy="3416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Top reasons why customers leave.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159F61-726B-DFC5-793A-6841108AB3CD}"/>
              </a:ext>
            </a:extLst>
          </p:cNvPr>
          <p:cNvSpPr txBox="1"/>
          <p:nvPr/>
        </p:nvSpPr>
        <p:spPr>
          <a:xfrm>
            <a:off x="2200072" y="0"/>
            <a:ext cx="7791856" cy="36933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SQL Codes and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B5945-D88E-E9D8-6525-C33B8E8CE320}"/>
              </a:ext>
            </a:extLst>
          </p:cNvPr>
          <p:cNvSpPr txBox="1"/>
          <p:nvPr/>
        </p:nvSpPr>
        <p:spPr>
          <a:xfrm>
            <a:off x="761376" y="1666430"/>
            <a:ext cx="4387004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CASE, WHEN, and LIKE statements to group the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Insights: </a:t>
            </a:r>
            <a:r>
              <a:rPr lang="en-US" dirty="0"/>
              <a:t>Top reasons were better offers from competitors and product dissatisfaction from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Attitude of their customer support service is also another major reason for churning.</a:t>
            </a:r>
          </a:p>
        </p:txBody>
      </p:sp>
    </p:spTree>
    <p:extLst>
      <p:ext uri="{BB962C8B-B14F-4D97-AF65-F5344CB8AC3E}">
        <p14:creationId xmlns:p14="http://schemas.microsoft.com/office/powerpoint/2010/main" val="217205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043CB-9D12-81F8-8A68-4C68EF8581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69B07-C2DE-9D22-FE18-4ACB49B6BC26}"/>
              </a:ext>
            </a:extLst>
          </p:cNvPr>
          <p:cNvSpPr txBox="1"/>
          <p:nvPr/>
        </p:nvSpPr>
        <p:spPr>
          <a:xfrm>
            <a:off x="3730264" y="517454"/>
            <a:ext cx="473147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Internet Type did churners have?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B1921-1CBA-0395-8C2E-8224713E68B8}"/>
              </a:ext>
            </a:extLst>
          </p:cNvPr>
          <p:cNvSpPr txBox="1"/>
          <p:nvPr/>
        </p:nvSpPr>
        <p:spPr>
          <a:xfrm>
            <a:off x="764818" y="2500879"/>
            <a:ext cx="4440335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Insight: </a:t>
            </a:r>
          </a:p>
          <a:p>
            <a:endParaRPr lang="en-US" sz="2000" b="1" dirty="0"/>
          </a:p>
          <a:p>
            <a:r>
              <a:rPr lang="en-US" sz="2000" dirty="0"/>
              <a:t>70% of the churners are on Fiber optic internet.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C2A72-3A7D-01FE-26CD-E1EB0F33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848" y="2222029"/>
            <a:ext cx="4370000" cy="26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3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EDAF1-ECC8-AAC9-9836-F6F57D6B7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C18CB-353F-2A3E-DB9A-55F662EE0E41}"/>
              </a:ext>
            </a:extLst>
          </p:cNvPr>
          <p:cNvSpPr txBox="1"/>
          <p:nvPr/>
        </p:nvSpPr>
        <p:spPr>
          <a:xfrm>
            <a:off x="4019711" y="426658"/>
            <a:ext cx="514106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Did churners have premium tech support?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75B89-A11B-D3DD-1B59-1DA4F13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21" y="1819639"/>
            <a:ext cx="5359913" cy="3468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79696A-5DDA-63D8-8997-4373F8595F9D}"/>
              </a:ext>
            </a:extLst>
          </p:cNvPr>
          <p:cNvSpPr txBox="1"/>
          <p:nvPr/>
        </p:nvSpPr>
        <p:spPr>
          <a:xfrm>
            <a:off x="758147" y="1810478"/>
            <a:ext cx="4620187" cy="34778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field indicates customers who subscribed to additional tech support.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78% did not subscribe to any additional support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Since tech support was part of the top reasons, it might be that customers were not willing to subscribe to additional support.</a:t>
            </a:r>
          </a:p>
        </p:txBody>
      </p:sp>
    </p:spTree>
    <p:extLst>
      <p:ext uri="{BB962C8B-B14F-4D97-AF65-F5344CB8AC3E}">
        <p14:creationId xmlns:p14="http://schemas.microsoft.com/office/powerpoint/2010/main" val="173963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21E0C-11C7-6DDD-5290-5D951B3DB9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EBE0F-0D38-E256-586D-3471BC3A24B7}"/>
              </a:ext>
            </a:extLst>
          </p:cNvPr>
          <p:cNvSpPr txBox="1"/>
          <p:nvPr/>
        </p:nvSpPr>
        <p:spPr>
          <a:xfrm>
            <a:off x="4059381" y="295174"/>
            <a:ext cx="4253345" cy="360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>
              <a:lnSpc>
                <a:spcPct val="9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7.  What contract were churners on?</a:t>
            </a:r>
            <a:endParaRPr lang="en-US" sz="18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9C5075F-FAF6-9270-3EE7-A70BD4B67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93" b="10782"/>
          <a:stretch/>
        </p:blipFill>
        <p:spPr>
          <a:xfrm>
            <a:off x="6523187" y="1720840"/>
            <a:ext cx="5053117" cy="34163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94356FF-EEFB-16BD-2906-B561CC308CB6}"/>
              </a:ext>
            </a:extLst>
          </p:cNvPr>
          <p:cNvSpPr txBox="1"/>
          <p:nvPr/>
        </p:nvSpPr>
        <p:spPr>
          <a:xfrm>
            <a:off x="954711" y="1720840"/>
            <a:ext cx="4340498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b="1" dirty="0"/>
              <a:t>Insight: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dirty="0"/>
              <a:t>89% of customers are on a monthly subscription. The majority of customers prefer flexibility in their subscription plans.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69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A794-2908-8C0B-8C73-E78881C4E1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E8AAB-8CCA-3810-A53F-7227055E7690}"/>
              </a:ext>
            </a:extLst>
          </p:cNvPr>
          <p:cNvSpPr txBox="1"/>
          <p:nvPr/>
        </p:nvSpPr>
        <p:spPr>
          <a:xfrm>
            <a:off x="120582" y="0"/>
            <a:ext cx="2341266" cy="390876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>
              <a:lnSpc>
                <a:spcPct val="9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</a:p>
        </p:txBody>
      </p:sp>
      <p:pic>
        <p:nvPicPr>
          <p:cNvPr id="12" name="Picture 1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F5F9B6E-F49C-6112-9A36-EC39AA77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95" y="288689"/>
            <a:ext cx="7988531" cy="637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67FD8-D57D-0E85-EC2C-EE723A4162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chart with colorful circles and text&#10;&#10;Description automatically generated with medium confidence">
            <a:extLst>
              <a:ext uri="{FF2B5EF4-FFF2-40B4-BE49-F238E27FC236}">
                <a16:creationId xmlns:a16="http://schemas.microsoft.com/office/drawing/2014/main" id="{6390A079-3EA4-984A-E792-AEF5D753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32" y="139123"/>
            <a:ext cx="8788215" cy="6385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5A6F28-10C8-A213-F9D6-3749A5E14D02}"/>
              </a:ext>
            </a:extLst>
          </p:cNvPr>
          <p:cNvSpPr txBox="1"/>
          <p:nvPr/>
        </p:nvSpPr>
        <p:spPr>
          <a:xfrm>
            <a:off x="120582" y="0"/>
            <a:ext cx="2341266" cy="390876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>
              <a:lnSpc>
                <a:spcPct val="9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98451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21764-2058-1C86-D6CD-C935A73D0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6ADB8F7-510C-384F-7D80-6A749B6B56BA}"/>
              </a:ext>
            </a:extLst>
          </p:cNvPr>
          <p:cNvSpPr txBox="1">
            <a:spLocks/>
          </p:cNvSpPr>
          <p:nvPr/>
        </p:nvSpPr>
        <p:spPr>
          <a:xfrm>
            <a:off x="114993" y="135610"/>
            <a:ext cx="3794760" cy="466344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Recommendations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107A2-2939-EE82-58DF-531D125AC3AF}"/>
              </a:ext>
            </a:extLst>
          </p:cNvPr>
          <p:cNvSpPr txBox="1"/>
          <p:nvPr/>
        </p:nvSpPr>
        <p:spPr>
          <a:xfrm>
            <a:off x="6656474" y="1033008"/>
            <a:ext cx="5215094" cy="517064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200" b="1" dirty="0">
                <a:solidFill>
                  <a:sysClr val="windowText" lastClr="000000"/>
                </a:solidFill>
              </a:rPr>
              <a:t>Increasing Customer Retention or Loyalty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ysClr val="windowText" lastClr="000000"/>
                </a:solidFill>
              </a:rPr>
              <a:t>I</a:t>
            </a:r>
            <a:r>
              <a:rPr lang="en-US" sz="2200" b="0" i="0" dirty="0">
                <a:solidFill>
                  <a:sysClr val="windowText" lastClr="000000"/>
                </a:solidFill>
                <a:effectLst/>
              </a:rPr>
              <a:t>ncentives to encourage long-term commitments.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ysClr val="windowText" lastClr="000000"/>
                </a:solidFill>
              </a:rPr>
              <a:t>Through o</a:t>
            </a:r>
            <a:r>
              <a:rPr lang="en-US" sz="2200" b="0" i="0" dirty="0">
                <a:solidFill>
                  <a:sysClr val="windowText" lastClr="000000"/>
                </a:solidFill>
                <a:effectLst/>
              </a:rPr>
              <a:t>ffering locked phone discounts to keep customers beyond a year.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ysClr val="windowText" lastClr="000000"/>
                </a:solidFill>
              </a:rPr>
              <a:t>Reducing the 89% month to month rate</a:t>
            </a:r>
          </a:p>
          <a:p>
            <a:pPr lvl="1" indent="-457200" algn="just">
              <a:buFont typeface="+mj-lt"/>
              <a:buAutoNum type="arabicPeriod" startAt="4"/>
            </a:pPr>
            <a:r>
              <a:rPr lang="en-US" sz="2200" b="1" dirty="0">
                <a:solidFill>
                  <a:sysClr val="windowText" lastClr="000000"/>
                </a:solidFill>
              </a:rPr>
              <a:t>Market analysis in cities with higher churn rate</a:t>
            </a:r>
          </a:p>
          <a:p>
            <a:pPr marL="803275" lvl="1" indent="-341313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ysClr val="windowText" lastClr="000000"/>
                </a:solidFill>
              </a:rPr>
              <a:t>City-Specific Market Insights</a:t>
            </a:r>
          </a:p>
          <a:p>
            <a:pPr marL="803275" lvl="1" indent="-341313"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ysClr val="windowText" lastClr="000000"/>
                </a:solidFill>
                <a:effectLst/>
              </a:rPr>
              <a:t>Customer feedback collection to gain insights into local preferences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67420C-001A-3891-A6B9-DE386573BF25}"/>
              </a:ext>
            </a:extLst>
          </p:cNvPr>
          <p:cNvSpPr txBox="1"/>
          <p:nvPr/>
        </p:nvSpPr>
        <p:spPr>
          <a:xfrm>
            <a:off x="320432" y="1371562"/>
            <a:ext cx="6129494" cy="449353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indent="-457200" algn="just">
              <a:buFont typeface="+mj-lt"/>
              <a:buAutoNum type="arabicPeriod"/>
            </a:pPr>
            <a:r>
              <a:rPr lang="en-US" sz="2200" b="1" dirty="0">
                <a:solidFill>
                  <a:sysClr val="windowText" lastClr="000000"/>
                </a:solidFill>
              </a:rPr>
              <a:t>Improving Product/Internet Service</a:t>
            </a:r>
          </a:p>
          <a:p>
            <a:pPr marL="804862" lvl="1" indent="-342900"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ysClr val="windowText" lastClr="000000"/>
                </a:solidFill>
                <a:effectLst/>
              </a:rPr>
              <a:t>Analyzing competitor offerings</a:t>
            </a:r>
          </a:p>
          <a:p>
            <a:pPr marL="80486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ysClr val="windowText" lastClr="000000"/>
                </a:solidFill>
              </a:rPr>
              <a:t>V</a:t>
            </a:r>
            <a:r>
              <a:rPr lang="en-US" sz="2200" b="0" i="0" dirty="0">
                <a:solidFill>
                  <a:sysClr val="windowText" lastClr="000000"/>
                </a:solidFill>
                <a:effectLst/>
              </a:rPr>
              <a:t>alue-added services to counter competitor incentives</a:t>
            </a:r>
          </a:p>
          <a:p>
            <a:pPr marL="80486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ysClr val="windowText" lastClr="000000"/>
                </a:solidFill>
              </a:rPr>
              <a:t>Explore opportunities for better pricing</a:t>
            </a:r>
          </a:p>
          <a:p>
            <a:pPr marL="461962" lvl="1"/>
            <a:endParaRPr lang="en-US" sz="2200" dirty="0">
              <a:solidFill>
                <a:sysClr val="windowText" lastClr="000000"/>
              </a:solidFill>
            </a:endParaRPr>
          </a:p>
          <a:p>
            <a:pPr marL="461963" lvl="1" indent="-461963" algn="just">
              <a:buFont typeface="+mj-lt"/>
              <a:buAutoNum type="arabicPeriod" startAt="2"/>
            </a:pPr>
            <a:r>
              <a:rPr lang="en-US" sz="2200" b="1" i="0" dirty="0">
                <a:solidFill>
                  <a:sysClr val="windowText" lastClr="000000"/>
                </a:solidFill>
                <a:effectLst/>
              </a:rPr>
              <a:t>Improve customer support</a:t>
            </a:r>
          </a:p>
          <a:p>
            <a:pPr marL="804862" lvl="1" indent="-342900" algn="just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ysClr val="windowText" lastClr="000000"/>
                </a:solidFill>
                <a:effectLst/>
              </a:rPr>
              <a:t>Premium tech support for all customers, from 17% to 100% access for all</a:t>
            </a:r>
          </a:p>
          <a:p>
            <a:pPr marL="804862" lvl="1" indent="-342900" algn="just">
              <a:buFont typeface="Arial" panose="020B0604020202020204" pitchFamily="34" charset="0"/>
              <a:buChar char="•"/>
            </a:pPr>
            <a:r>
              <a:rPr lang="en-US" sz="2200" i="0" dirty="0">
                <a:solidFill>
                  <a:sysClr val="windowText" lastClr="000000"/>
                </a:solidFill>
                <a:effectLst/>
              </a:rPr>
              <a:t>Training their customer support personnel</a:t>
            </a:r>
          </a:p>
          <a:p>
            <a:pPr marL="804862" lvl="1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ysClr val="windowText" lastClr="000000"/>
                </a:solidFill>
              </a:rPr>
              <a:t>Customer feedback</a:t>
            </a:r>
          </a:p>
          <a:p>
            <a:pPr marL="804862" lvl="1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4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9E7504-A822-8D32-FB21-6E5C86630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4466591" cy="1298448"/>
          </a:xfrm>
        </p:spPr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THANK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66225-7300-EC8A-12B0-C29B3D598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sz="13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YOU</a:t>
            </a:r>
            <a:endParaRPr lang="en-US" sz="115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 Condensed" panose="02070606080606020203" pitchFamily="18" charset="77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500F29-FD47-8A47-7330-3D43A023F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922738"/>
            <a:ext cx="5376672" cy="907868"/>
          </a:xfrm>
        </p:spPr>
        <p:txBody>
          <a:bodyPr/>
          <a:lstStyle/>
          <a:p>
            <a:pPr algn="l"/>
            <a:r>
              <a:rPr lang="en-US" i="1" dirty="0">
                <a:latin typeface="Avenir Next LT Pro" panose="020B0504020202020204" pitchFamily="34" charset="77"/>
              </a:rPr>
              <a:t>Isaac Twum</a:t>
            </a:r>
          </a:p>
          <a:p>
            <a:pPr algn="l"/>
            <a:r>
              <a:rPr lang="en-US" i="1" dirty="0">
                <a:latin typeface="Avenir Next LT Pro" panose="020B0504020202020204" pitchFamily="34" charset="77"/>
              </a:rPr>
              <a:t>twumim@appstate.edu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08A721-3F05-2984-FC02-8CE14FFF8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84166" y="0"/>
            <a:ext cx="0" cy="411480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298E0C56-F6CD-175F-0934-A12D46EB1911}"/>
              </a:ext>
            </a:extLst>
          </p:cNvPr>
          <p:cNvSpPr txBox="1">
            <a:spLocks/>
          </p:cNvSpPr>
          <p:nvPr/>
        </p:nvSpPr>
        <p:spPr>
          <a:xfrm>
            <a:off x="4036292" y="2327148"/>
            <a:ext cx="6258444" cy="1508760"/>
          </a:xfrm>
          <a:prstGeom prst="rect">
            <a:avLst/>
          </a:prstGeom>
          <a:scene3d>
            <a:camera prst="isometricOffAxis2Right"/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500" dirty="0"/>
              <a:t>Q &amp; A?</a:t>
            </a:r>
          </a:p>
        </p:txBody>
      </p:sp>
    </p:spTree>
    <p:extLst>
      <p:ext uri="{BB962C8B-B14F-4D97-AF65-F5344CB8AC3E}">
        <p14:creationId xmlns:p14="http://schemas.microsoft.com/office/powerpoint/2010/main" val="342405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2947-A8EE-B17B-3646-1E07A83C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96" y="190978"/>
            <a:ext cx="6513755" cy="1070890"/>
          </a:xfrm>
        </p:spPr>
        <p:txBody>
          <a:bodyPr/>
          <a:lstStyle/>
          <a:p>
            <a:r>
              <a:rPr lang="en-US" sz="8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Agenda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5DDC4-4B1B-573D-4C74-3F61A7A26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68583" y="1799677"/>
            <a:ext cx="4654834" cy="466344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Business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953859-9A3D-FCA7-B80C-12C4F9C80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68582" y="2486605"/>
            <a:ext cx="4654833" cy="466344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Data source and cleaning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C8CAC3-F973-5810-1745-31FDEA9AE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60048" y="3911911"/>
            <a:ext cx="4034546" cy="466344"/>
          </a:xfrm>
        </p:spPr>
        <p:txBody>
          <a:bodyPr/>
          <a:lstStyle/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Sql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 codes and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4F8D3C-A35C-6050-5BA1-A457850BD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28685" y="4591780"/>
            <a:ext cx="3794760" cy="466344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visualizations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1DD56-9C52-AF32-9ACC-20A073A91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2032849"/>
            <a:ext cx="3342807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71A53C-BA63-8898-3711-64A91D0EA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2719777"/>
            <a:ext cx="3342807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28DFF9-2FD8-6E90-9A7F-88DC69943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458963"/>
            <a:ext cx="3342807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DF6878-7B84-0FFE-4DE0-443F42243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" y="4827330"/>
            <a:ext cx="3342807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6604D-000E-22C8-24D5-252D34A3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554390"/>
            <a:ext cx="5360337" cy="225263"/>
          </a:xfrm>
        </p:spPr>
        <p:txBody>
          <a:bodyPr/>
          <a:lstStyle/>
          <a:p>
            <a:r>
              <a:rPr lang="en-US" sz="1200" i="1" dirty="0">
                <a:solidFill>
                  <a:schemeClr val="tx1"/>
                </a:solidFill>
              </a:rPr>
              <a:t>predicting and mitigating customer churn for subscription-based services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88E50A-6024-E606-567A-C84456CFB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741BE05-E4A7-05F6-5FA4-B5E065584407}"/>
              </a:ext>
            </a:extLst>
          </p:cNvPr>
          <p:cNvSpPr txBox="1">
            <a:spLocks/>
          </p:cNvSpPr>
          <p:nvPr/>
        </p:nvSpPr>
        <p:spPr>
          <a:xfrm>
            <a:off x="3708792" y="3224983"/>
            <a:ext cx="4034546" cy="466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erd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  <a:cs typeface="Posterama" panose="020B0504020200020000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7F2929-B194-B04E-3D48-E8229AD54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134457"/>
            <a:ext cx="3342807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059E83-7C87-F8EB-574E-03D31B60A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517612"/>
            <a:ext cx="3342807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C3C9E65-3B89-6153-BA8F-48D2EA16506A}"/>
              </a:ext>
            </a:extLst>
          </p:cNvPr>
          <p:cNvSpPr txBox="1">
            <a:spLocks/>
          </p:cNvSpPr>
          <p:nvPr/>
        </p:nvSpPr>
        <p:spPr>
          <a:xfrm>
            <a:off x="3799493" y="5284440"/>
            <a:ext cx="3794760" cy="466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Recommendations</a:t>
            </a:r>
            <a:endParaRPr lang="en-US" dirty="0"/>
          </a:p>
        </p:txBody>
      </p:sp>
      <p:pic>
        <p:nvPicPr>
          <p:cNvPr id="17" name="Picture Placeholder 15" descr="Circular benches in a stadium">
            <a:extLst>
              <a:ext uri="{FF2B5EF4-FFF2-40B4-BE49-F238E27FC236}">
                <a16:creationId xmlns:a16="http://schemas.microsoft.com/office/drawing/2014/main" id="{1B82BC93-946B-93DE-0976-8D8E630E7AE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90" r="90"/>
          <a:stretch>
            <a:fillRect/>
          </a:stretch>
        </p:blipFill>
        <p:spPr>
          <a:xfrm>
            <a:off x="8423415" y="774551"/>
            <a:ext cx="3768585" cy="60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17686-662E-64AB-2DCE-C801F6A90E91}"/>
              </a:ext>
            </a:extLst>
          </p:cNvPr>
          <p:cNvSpPr txBox="1"/>
          <p:nvPr/>
        </p:nvSpPr>
        <p:spPr>
          <a:xfrm>
            <a:off x="466722" y="3115160"/>
            <a:ext cx="3201366" cy="859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Problem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66DFDFFB-06D5-7AB6-517E-E64F51B6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predicting and mitigating customer churn for subscription-based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A3C12-E706-EB3E-C62E-D0D8B2E6AD95}"/>
              </a:ext>
            </a:extLst>
          </p:cNvPr>
          <p:cNvSpPr txBox="1"/>
          <p:nvPr/>
        </p:nvSpPr>
        <p:spPr>
          <a:xfrm>
            <a:off x="4249945" y="169821"/>
            <a:ext cx="3722695" cy="64980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 a Business Intelligence analyst, I decided to identify some of the reasons why a customer would exit from a telecommunication network.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</a:rPr>
              <a:t>The goal of this project is to identify customers who are likely to cancel their subscriptions, thereby allowing for the implementation of proactive measures to encourage customer continued loyalty.</a:t>
            </a:r>
            <a:endParaRPr lang="en-US" dirty="0">
              <a:solidFill>
                <a:schemeClr val="tx1"/>
              </a:solidFill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</a:rPr>
              <a:t>This is relevant because customer churn is a critical issue for businesses, especially in banking and subscription-based businesses, leading to revenue loss and increased acquisition costs.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</a:rPr>
              <a:t>It is more cost-effective for businesses to identify and retain at-risk customers than acquiring new ones.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0C3785E-2F30-F848-ECB6-BC6B6516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908" y="2030626"/>
            <a:ext cx="3615776" cy="28170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BA28-85D7-DA88-6312-E1E1C423D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C0F0449-EF10-3E4D-894D-3DE10CF4206D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84-673E-80FE-CDCE-622FEF74FA91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Questions considered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298FBB-DFCC-2C6B-9C89-3F6CB4CC85C1}"/>
              </a:ext>
            </a:extLst>
          </p:cNvPr>
          <p:cNvSpPr txBox="1"/>
          <p:nvPr/>
        </p:nvSpPr>
        <p:spPr>
          <a:xfrm>
            <a:off x="4476371" y="642937"/>
            <a:ext cx="3788795" cy="55673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t">
            <a:normAutofit fontScale="92500" lnSpcReduction="20000"/>
          </a:bodyPr>
          <a:lstStyle/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tenure range for customers who churned?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percentage of revenue does this Telco lose due to churned customers?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are the top 10 cities with the highest churn rates?</a:t>
            </a: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endParaRPr lang="en-US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are the top reasons why customers leave?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A9926-EDBE-E93E-5AC9-6EEC3244EA51}"/>
              </a:ext>
            </a:extLst>
          </p:cNvPr>
          <p:cNvSpPr txBox="1"/>
          <p:nvPr/>
        </p:nvSpPr>
        <p:spPr>
          <a:xfrm>
            <a:off x="8525011" y="642937"/>
            <a:ext cx="3398838" cy="55673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t">
            <a:normAutofit/>
          </a:bodyPr>
          <a:lstStyle/>
          <a:p>
            <a:pPr marL="457200" marR="0" lvl="0" indent="-457200">
              <a:lnSpc>
                <a:spcPct val="9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 startAt="5"/>
            </a:pPr>
            <a:endParaRPr lang="en-US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9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 startAt="5"/>
            </a:pPr>
            <a:endParaRPr lang="en-US" sz="2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9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 startAt="5"/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Internet Type did churners have?</a:t>
            </a:r>
          </a:p>
          <a:p>
            <a:pPr marL="914400" marR="0" indent="-457200">
              <a:lnSpc>
                <a:spcPct val="9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 startAt="5"/>
            </a:pPr>
            <a:endParaRPr lang="en-US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9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 startAt="5"/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Did churners have premium tech support?</a:t>
            </a:r>
          </a:p>
          <a:p>
            <a:pPr marL="914400" marR="0" indent="-457200">
              <a:lnSpc>
                <a:spcPct val="9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 startAt="5"/>
            </a:pPr>
            <a:endParaRPr lang="en-US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9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 startAt="5"/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contract were churners on?</a:t>
            </a:r>
            <a:endParaRPr lang="en-US" sz="2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1D4FF-7B29-3908-649E-E27C89006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C0F0449-EF10-3E4D-894D-3DE10CF4206D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9B257-39ED-49AC-2811-0C6AAE2EE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D6CF0C7-2826-ACAB-7C60-E2FC4C648EBE}"/>
              </a:ext>
            </a:extLst>
          </p:cNvPr>
          <p:cNvSpPr txBox="1">
            <a:spLocks/>
          </p:cNvSpPr>
          <p:nvPr/>
        </p:nvSpPr>
        <p:spPr>
          <a:xfrm>
            <a:off x="162467" y="216596"/>
            <a:ext cx="4571458" cy="431104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Avenir Next LT Pro (Body)"/>
                <a:cs typeface="Posterama" panose="020B0504020200020000" pitchFamily="34" charset="0"/>
              </a:rPr>
              <a:t>Data Source and Cleaning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F7C17-A798-E54F-460D-736AD058614D}"/>
              </a:ext>
            </a:extLst>
          </p:cNvPr>
          <p:cNvSpPr txBox="1"/>
          <p:nvPr/>
        </p:nvSpPr>
        <p:spPr>
          <a:xfrm>
            <a:off x="462065" y="1049153"/>
            <a:ext cx="5970350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To solve this problem, I use the "</a:t>
            </a:r>
            <a:r>
              <a:rPr lang="en-US" sz="1800" dirty="0">
                <a:effectLst/>
                <a:ea typeface="Calibri" panose="020F0502020204030204" pitchFamily="34" charset="0"/>
                <a:hlinkClick r:id="rId2"/>
              </a:rPr>
              <a:t>Telco Customer Churn</a:t>
            </a:r>
            <a:r>
              <a:rPr lang="en-US" sz="1800" dirty="0">
                <a:effectLst/>
                <a:ea typeface="Calibri" panose="020F0502020204030204" pitchFamily="34" charset="0"/>
              </a:rPr>
              <a:t>" dataset from Kaggle, a telecommunication network based in California.  </a:t>
            </a:r>
          </a:p>
          <a:p>
            <a:pPr algn="just"/>
            <a:endParaRPr lang="en-US" dirty="0"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An Excel file with 33 variables and 7043 observations</a:t>
            </a:r>
          </a:p>
          <a:p>
            <a:pPr algn="just"/>
            <a:endParaRPr lang="en-US" dirty="0"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This dataset contains customer information such as subscription details, </a:t>
            </a:r>
            <a:r>
              <a:rPr lang="en-US" dirty="0">
                <a:ea typeface="Calibri" panose="020F0502020204030204" pitchFamily="34" charset="0"/>
              </a:rPr>
              <a:t>billing details</a:t>
            </a:r>
            <a:r>
              <a:rPr lang="en-US" sz="1800" dirty="0">
                <a:effectLst/>
                <a:ea typeface="Calibri" panose="020F0502020204030204" pitchFamily="34" charset="0"/>
              </a:rPr>
              <a:t>, customer demographics, churn status, and telecoms customer support.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I used </a:t>
            </a:r>
            <a:r>
              <a:rPr lang="en-US" dirty="0" err="1">
                <a:ea typeface="Calibri" panose="020F0502020204030204" pitchFamily="34" charset="0"/>
              </a:rPr>
              <a:t>Jupyter</a:t>
            </a:r>
            <a:r>
              <a:rPr lang="en-US" dirty="0">
                <a:ea typeface="Calibri" panose="020F0502020204030204" pitchFamily="34" charset="0"/>
              </a:rPr>
              <a:t> Notebook to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divide the dataset into five tables: Customer, Billing, Subscription, Support and Churn tables.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ea typeface="Calibri" panose="020F0502020204030204" pitchFamily="34" charset="0"/>
              </a:rPr>
              <a:t>he customer ID served as both the primary key and the foreign key for the tables since this is the only column that corresponds to each customer's unique details.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3E6512-61CC-DF43-B17A-530FD08B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25" y="210312"/>
            <a:ext cx="5261708" cy="29715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4505F9-AA5F-ACA3-30DB-50A8D1A08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825" y="3275227"/>
            <a:ext cx="5261708" cy="350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4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E0886-CB09-2756-7D8E-B206104140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8A389-BC8E-D390-2178-11E41D1A4493}"/>
              </a:ext>
            </a:extLst>
          </p:cNvPr>
          <p:cNvSpPr txBox="1"/>
          <p:nvPr/>
        </p:nvSpPr>
        <p:spPr>
          <a:xfrm>
            <a:off x="365761" y="210312"/>
            <a:ext cx="1577340" cy="707886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ERD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57F0C-DBC8-6CFF-A33A-41BC7319CA3C}"/>
              </a:ext>
            </a:extLst>
          </p:cNvPr>
          <p:cNvSpPr txBox="1"/>
          <p:nvPr/>
        </p:nvSpPr>
        <p:spPr>
          <a:xfrm>
            <a:off x="365759" y="1128409"/>
            <a:ext cx="474466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Before uploading to MySQL which is the database used, I used an Entity Relationship Diagram to link the tables in the database.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64782-8495-C359-AF2F-67DE59988A8A}"/>
              </a:ext>
            </a:extLst>
          </p:cNvPr>
          <p:cNvSpPr txBox="1"/>
          <p:nvPr/>
        </p:nvSpPr>
        <p:spPr>
          <a:xfrm>
            <a:off x="365758" y="2350181"/>
            <a:ext cx="4744668" cy="39703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1800" dirty="0">
                <a:effectLst/>
                <a:ea typeface="Calibri" panose="020F0502020204030204" pitchFamily="34" charset="0"/>
              </a:rPr>
              <a:t>A customer must have at least one subscription.</a:t>
            </a:r>
          </a:p>
          <a:p>
            <a:pPr marL="342900" indent="-342900">
              <a:buAutoNum type="arabicParenR"/>
            </a:pPr>
            <a:endParaRPr lang="en-US" sz="1800" dirty="0">
              <a:effectLst/>
              <a:ea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ea typeface="Calibri" panose="020F0502020204030204" pitchFamily="34" charset="0"/>
              </a:rPr>
              <a:t>Subscription can be in the customer table or not.</a:t>
            </a:r>
          </a:p>
          <a:p>
            <a:pPr marL="342900" indent="-342900">
              <a:buAutoNum type="arabicParenR"/>
            </a:pPr>
            <a:endParaRPr lang="en-US" dirty="0">
              <a:ea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ea typeface="Calibri" panose="020F0502020204030204" pitchFamily="34" charset="0"/>
              </a:rPr>
              <a:t>Customers and billing table have one and only one relationship.</a:t>
            </a:r>
          </a:p>
          <a:p>
            <a:pPr marL="342900" indent="-342900">
              <a:buAutoNum type="arabicParenR"/>
            </a:pPr>
            <a:endParaRPr lang="en-US" dirty="0">
              <a:ea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ea typeface="Calibri" panose="020F0502020204030204" pitchFamily="34" charset="0"/>
              </a:rPr>
              <a:t>There is a one-to-many relationship between subscription and churn table.</a:t>
            </a:r>
          </a:p>
          <a:p>
            <a:pPr marL="342900" indent="-342900">
              <a:buAutoNum type="arabicParenR"/>
            </a:pPr>
            <a:endParaRPr lang="en-US" dirty="0">
              <a:ea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dirty="0"/>
              <a:t>All customers are in the churn table, either one’s churn status is yes or no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F577C-1630-3D0C-CEA9-DD0990B9D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25" y="0"/>
            <a:ext cx="5912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0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893CD-601D-1177-A3CE-9572C6CB30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E0A53-B08F-DE17-D97E-DDA74847D00E}"/>
              </a:ext>
            </a:extLst>
          </p:cNvPr>
          <p:cNvSpPr txBox="1"/>
          <p:nvPr/>
        </p:nvSpPr>
        <p:spPr>
          <a:xfrm>
            <a:off x="2200072" y="25403"/>
            <a:ext cx="7791856" cy="36933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SQL Codes and Results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F3F6C0-9F43-D1A9-AE35-D26885C020D6}"/>
              </a:ext>
            </a:extLst>
          </p:cNvPr>
          <p:cNvCxnSpPr>
            <a:cxnSpLocks/>
          </p:cNvCxnSpPr>
          <p:nvPr/>
        </p:nvCxnSpPr>
        <p:spPr>
          <a:xfrm>
            <a:off x="4256117" y="457436"/>
            <a:ext cx="0" cy="64520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46B48A7-14BD-1E6E-373A-676C2EC1AF70}"/>
              </a:ext>
            </a:extLst>
          </p:cNvPr>
          <p:cNvSpPr txBox="1"/>
          <p:nvPr/>
        </p:nvSpPr>
        <p:spPr>
          <a:xfrm>
            <a:off x="174622" y="1434386"/>
            <a:ext cx="3403058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number of customers and total number of churn.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AE829E-D859-891A-711F-0A7A56397B45}"/>
              </a:ext>
            </a:extLst>
          </p:cNvPr>
          <p:cNvSpPr txBox="1"/>
          <p:nvPr/>
        </p:nvSpPr>
        <p:spPr>
          <a:xfrm>
            <a:off x="4616783" y="457436"/>
            <a:ext cx="610055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Tenure range for customers who churned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72F6C8A-7437-97D9-68C8-FC2AF177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723" y="1120146"/>
            <a:ext cx="5810595" cy="2879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F46BD-7F5E-B4C9-EE9F-BC855C9905A6}"/>
              </a:ext>
            </a:extLst>
          </p:cNvPr>
          <p:cNvSpPr txBox="1"/>
          <p:nvPr/>
        </p:nvSpPr>
        <p:spPr>
          <a:xfrm>
            <a:off x="5893723" y="4876315"/>
            <a:ext cx="581059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SQL CASE statement to group the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Insight:</a:t>
            </a:r>
            <a:r>
              <a:rPr lang="en-US" dirty="0"/>
              <a:t> About 55.5%, a little above half, of the customers who churn, are below one year of subscription.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72CFD-B12E-589F-7565-B077A16D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2" y="2895442"/>
            <a:ext cx="3375063" cy="275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0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0A4A7-A071-3139-32BE-627781799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A1CA2-7A0A-BFB2-1C44-13154420017B}"/>
              </a:ext>
            </a:extLst>
          </p:cNvPr>
          <p:cNvSpPr txBox="1"/>
          <p:nvPr/>
        </p:nvSpPr>
        <p:spPr>
          <a:xfrm>
            <a:off x="1858945" y="651457"/>
            <a:ext cx="757251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What percentage of revenue did Telcos lose due to churned customers?</a:t>
            </a:r>
            <a:endParaRPr lang="en-US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3521D-A0C7-3891-EDF8-CB201941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649" y="2201930"/>
            <a:ext cx="5335398" cy="2554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58152-C13D-3ED6-7FB2-1BFB541A6ED6}"/>
              </a:ext>
            </a:extLst>
          </p:cNvPr>
          <p:cNvSpPr txBox="1"/>
          <p:nvPr/>
        </p:nvSpPr>
        <p:spPr>
          <a:xfrm>
            <a:off x="2200072" y="25403"/>
            <a:ext cx="7791856" cy="36933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SQL Codes and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E83FB-A77C-C520-2FEC-C3E26909695F}"/>
              </a:ext>
            </a:extLst>
          </p:cNvPr>
          <p:cNvSpPr txBox="1"/>
          <p:nvPr/>
        </p:nvSpPr>
        <p:spPr>
          <a:xfrm>
            <a:off x="556953" y="2201930"/>
            <a:ext cx="5020887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 churn impacts revenue, emphasizing the need for effective retention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Insight: </a:t>
            </a:r>
            <a:r>
              <a:rPr lang="en-US" sz="2000" dirty="0"/>
              <a:t>About 18% of the Telcos revenue was lost due to customers who exited.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915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B5DA-894E-C670-E4D2-26157AD6CB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894AD-68BA-F299-AF5D-140160B5F132}"/>
              </a:ext>
            </a:extLst>
          </p:cNvPr>
          <p:cNvSpPr txBox="1"/>
          <p:nvPr/>
        </p:nvSpPr>
        <p:spPr>
          <a:xfrm>
            <a:off x="3878475" y="509080"/>
            <a:ext cx="525398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Top 10 cities with the highest churn rates.</a:t>
            </a:r>
            <a:endParaRPr lang="en-US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473E7E-3B4B-D0AA-E382-CF61AE7E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72" y="2036288"/>
            <a:ext cx="5934688" cy="311764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F675DB0-80CA-C731-AA34-82479A99FB5B}"/>
              </a:ext>
            </a:extLst>
          </p:cNvPr>
          <p:cNvSpPr txBox="1"/>
          <p:nvPr/>
        </p:nvSpPr>
        <p:spPr>
          <a:xfrm>
            <a:off x="2200072" y="25403"/>
            <a:ext cx="7791856" cy="369332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SQL Codes and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256F0-A54C-FEF5-35E5-35B4A0CB3BC5}"/>
              </a:ext>
            </a:extLst>
          </p:cNvPr>
          <p:cNvSpPr txBox="1"/>
          <p:nvPr/>
        </p:nvSpPr>
        <p:spPr>
          <a:xfrm>
            <a:off x="560323" y="2038927"/>
            <a:ext cx="4452252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CEILING statement to round to whole numbers and a JOIN statement to join customer and join table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Insight: </a:t>
            </a:r>
            <a:r>
              <a:rPr lang="en-US" sz="2000" dirty="0"/>
              <a:t>These are cities with more than 20 customers. Santa Rosea is the highest with 46% churn rate.</a:t>
            </a:r>
          </a:p>
        </p:txBody>
      </p:sp>
    </p:spTree>
    <p:extLst>
      <p:ext uri="{BB962C8B-B14F-4D97-AF65-F5344CB8AC3E}">
        <p14:creationId xmlns:p14="http://schemas.microsoft.com/office/powerpoint/2010/main" val="273037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">
      <a:dk1>
        <a:srgbClr val="010101"/>
      </a:dk1>
      <a:lt1>
        <a:srgbClr val="FFFFFF"/>
      </a:lt1>
      <a:dk2>
        <a:srgbClr val="F9987F"/>
      </a:dk2>
      <a:lt2>
        <a:srgbClr val="E6E3E5"/>
      </a:lt2>
      <a:accent1>
        <a:srgbClr val="E4E1DB"/>
      </a:accent1>
      <a:accent2>
        <a:srgbClr val="C08D80"/>
      </a:accent2>
      <a:accent3>
        <a:srgbClr val="D3B9AA"/>
      </a:accent3>
      <a:accent4>
        <a:srgbClr val="C17250"/>
      </a:accent4>
      <a:accent5>
        <a:srgbClr val="6F4838"/>
      </a:accent5>
      <a:accent6>
        <a:srgbClr val="9F5700"/>
      </a:accent6>
      <a:hlink>
        <a:srgbClr val="9F5700"/>
      </a:hlink>
      <a:folHlink>
        <a:srgbClr val="BF8C7F"/>
      </a:folHlink>
    </a:clrScheme>
    <a:fontScheme name="Custom 42">
      <a:majorFont>
        <a:latin typeface="Bodoni MT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3CA24C-CD06-4FED-9400-8722D47B2D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8DECC2-4004-45B0-9152-E844B904755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7B06D1-7850-46BB-A9CE-FFFBBA271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TM00089993</Template>
  <TotalTime>0</TotalTime>
  <Words>853</Words>
  <Application>Microsoft Office PowerPoint</Application>
  <PresentationFormat>Widescreen</PresentationFormat>
  <Paragraphs>134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 Next LT Pro (Body)</vt:lpstr>
      <vt:lpstr>Bodoni MT Condensed</vt:lpstr>
      <vt:lpstr>Calibri</vt:lpstr>
      <vt:lpstr>Office Theme</vt:lpstr>
      <vt:lpstr>predicting and mitigating customer churn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2022-10-31T03:10:14Z</dcterms:created>
  <dcterms:modified xsi:type="dcterms:W3CDTF">2023-12-26T23:23:45Z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