
<file path=[Content_Types].xml><?xml version="1.0" encoding="utf-8"?>
<Types xmlns="http://schemas.openxmlformats.org/package/2006/content-types">
  <Override PartName="/_rels/.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9.png" ContentType="image/png"/>
  <Override PartName="/ppt/media/image23.png" ContentType="image/png"/>
  <Override PartName="/ppt/media/image8.png" ContentType="image/png"/>
  <Override PartName="/ppt/media/image10.jpeg" ContentType="image/jpeg"/>
  <Override PartName="/ppt/media/image14.png" ContentType="image/png"/>
  <Override PartName="/ppt/media/image7.png" ContentType="image/png"/>
  <Override PartName="/ppt/media/image22.jpeg" ContentType="image/jpeg"/>
  <Override PartName="/ppt/media/image16.jpeg" ContentType="image/jpeg"/>
  <Override PartName="/ppt/media/image1.jpeg" ContentType="image/jpeg"/>
  <Override PartName="/ppt/media/image11.png" ContentType="image/png"/>
  <Override PartName="/ppt/media/image3.png" ContentType="image/png"/>
  <Override PartName="/ppt/media/image2.png" ContentType="image/png"/>
  <Override PartName="/ppt/media/image4.png" ContentType="image/png"/>
  <Override PartName="/ppt/media/image12.png" ContentType="image/png"/>
  <Override PartName="/ppt/media/image13.png" ContentType="image/png"/>
  <Override PartName="/ppt/media/image15.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media/image6.png" ContentType="image/png"/>
  <Override PartName="/ppt/media/image21.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 Id="rId3" Type="http://schemas.openxmlformats.org/officeDocument/2006/relationships/image" Target="../media/image15.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0.png"/><Relationship Id="rId3" Type="http://schemas.openxmlformats.org/officeDocument/2006/relationships/image" Target="../media/image21.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9.png"/><Relationship Id="rId3" Type="http://schemas.openxmlformats.org/officeDocument/2006/relationships/image" Target="../media/image30.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60948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6"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7"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8"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9" name="PlaceHolder 5"/>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2" name="PlaceHolder 3"/>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43" name="" descr=""/>
          <p:cNvPicPr/>
          <p:nvPr/>
        </p:nvPicPr>
        <p:blipFill>
          <a:blip r:embed="rId2"/>
          <a:stretch/>
        </p:blipFill>
        <p:spPr>
          <a:xfrm>
            <a:off x="3602880" y="1604520"/>
            <a:ext cx="4984920" cy="3977280"/>
          </a:xfrm>
          <a:prstGeom prst="rect">
            <a:avLst/>
          </a:prstGeom>
          <a:ln>
            <a:noFill/>
          </a:ln>
        </p:spPr>
      </p:pic>
      <p:pic>
        <p:nvPicPr>
          <p:cNvPr id="44"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4" name="PlaceHolder 4"/>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2"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9"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0" name="PlaceHolder 5"/>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82"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83" name="PlaceHolder 3"/>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84" name="" descr=""/>
          <p:cNvPicPr/>
          <p:nvPr/>
        </p:nvPicPr>
        <p:blipFill>
          <a:blip r:embed="rId2"/>
          <a:stretch/>
        </p:blipFill>
        <p:spPr>
          <a:xfrm>
            <a:off x="3602880" y="1604520"/>
            <a:ext cx="4984920" cy="3977280"/>
          </a:xfrm>
          <a:prstGeom prst="rect">
            <a:avLst/>
          </a:prstGeom>
          <a:ln>
            <a:noFill/>
          </a:ln>
        </p:spPr>
      </p:pic>
      <p:pic>
        <p:nvPicPr>
          <p:cNvPr id="85" name="" descr=""/>
          <p:cNvPicPr/>
          <p:nvPr/>
        </p:nvPicPr>
        <p:blipFill>
          <a:blip r:embed="rId3"/>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6"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8"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99" name="PlaceHolder 3"/>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04" name="PlaceHolder 3"/>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05" name="PlaceHolder 4"/>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07"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08"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09"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11"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12"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13" name="PlaceHolder 4"/>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15" name="PlaceHolder 2"/>
          <p:cNvSpPr>
            <a:spLocks noGrp="1"/>
          </p:cNvSpPr>
          <p:nvPr>
            <p:ph type="body"/>
          </p:nvPr>
        </p:nvSpPr>
        <p:spPr>
          <a:xfrm>
            <a:off x="60948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16" name="PlaceHolder 3"/>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18"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19"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20"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21" name="PlaceHolder 5"/>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23"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24" name="PlaceHolder 3"/>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125" name="" descr=""/>
          <p:cNvPicPr/>
          <p:nvPr/>
        </p:nvPicPr>
        <p:blipFill>
          <a:blip r:embed="rId2"/>
          <a:stretch/>
        </p:blipFill>
        <p:spPr>
          <a:xfrm>
            <a:off x="3602880" y="1604520"/>
            <a:ext cx="4984920" cy="3977280"/>
          </a:xfrm>
          <a:prstGeom prst="rect">
            <a:avLst/>
          </a:prstGeom>
          <a:ln>
            <a:noFill/>
          </a:ln>
        </p:spPr>
      </p:pic>
      <p:pic>
        <p:nvPicPr>
          <p:cNvPr id="126" name="" descr=""/>
          <p:cNvPicPr/>
          <p:nvPr/>
        </p:nvPicPr>
        <p:blipFill>
          <a:blip r:embed="rId3"/>
          <a:stretch/>
        </p:blipFill>
        <p:spPr>
          <a:xfrm>
            <a:off x="360288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3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41"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43"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44" name="PlaceHolder 3"/>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48"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49" name="PlaceHolder 3"/>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50" name="PlaceHolder 4"/>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52"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53"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54"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56"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57"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58" name="PlaceHolder 4"/>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60" name="PlaceHolder 2"/>
          <p:cNvSpPr>
            <a:spLocks noGrp="1"/>
          </p:cNvSpPr>
          <p:nvPr>
            <p:ph type="body"/>
          </p:nvPr>
        </p:nvSpPr>
        <p:spPr>
          <a:xfrm>
            <a:off x="60948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61" name="PlaceHolder 3"/>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63"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64"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65"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66" name="PlaceHolder 5"/>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68"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69" name="PlaceHolder 3"/>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170" name="" descr=""/>
          <p:cNvPicPr/>
          <p:nvPr/>
        </p:nvPicPr>
        <p:blipFill>
          <a:blip r:embed="rId2"/>
          <a:stretch/>
        </p:blipFill>
        <p:spPr>
          <a:xfrm>
            <a:off x="3602880" y="1604520"/>
            <a:ext cx="4984920" cy="3977280"/>
          </a:xfrm>
          <a:prstGeom prst="rect">
            <a:avLst/>
          </a:prstGeom>
          <a:ln>
            <a:noFill/>
          </a:ln>
        </p:spPr>
      </p:pic>
      <p:pic>
        <p:nvPicPr>
          <p:cNvPr id="171" name="" descr=""/>
          <p:cNvPicPr/>
          <p:nvPr/>
        </p:nvPicPr>
        <p:blipFill>
          <a:blip r:embed="rId3"/>
          <a:stretch/>
        </p:blipFill>
        <p:spPr>
          <a:xfrm>
            <a:off x="3602880" y="1604520"/>
            <a:ext cx="4984920" cy="397728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7"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1" name="PlaceHolder 4"/>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slideLayout" Target="../slideLayouts/slideLayout1.xml"/><Relationship Id="rId10" Type="http://schemas.openxmlformats.org/officeDocument/2006/relationships/slideLayout" Target="../slideLayouts/slideLayout2.xml"/><Relationship Id="rId11" Type="http://schemas.openxmlformats.org/officeDocument/2006/relationships/slideLayout" Target="../slideLayouts/slideLayout3.xml"/><Relationship Id="rId12" Type="http://schemas.openxmlformats.org/officeDocument/2006/relationships/slideLayout" Target="../slideLayouts/slideLayout4.xml"/><Relationship Id="rId13" Type="http://schemas.openxmlformats.org/officeDocument/2006/relationships/slideLayout" Target="../slideLayouts/slideLayout5.xml"/><Relationship Id="rId14" Type="http://schemas.openxmlformats.org/officeDocument/2006/relationships/slideLayout" Target="../slideLayouts/slideLayout6.xml"/><Relationship Id="rId15" Type="http://schemas.openxmlformats.org/officeDocument/2006/relationships/slideLayout" Target="../slideLayouts/slideLayout7.xml"/><Relationship Id="rId16" Type="http://schemas.openxmlformats.org/officeDocument/2006/relationships/slideLayout" Target="../slideLayouts/slideLayout8.xml"/><Relationship Id="rId17" Type="http://schemas.openxmlformats.org/officeDocument/2006/relationships/slideLayout" Target="../slideLayouts/slideLayout9.xml"/><Relationship Id="rId18" Type="http://schemas.openxmlformats.org/officeDocument/2006/relationships/slideLayout" Target="../slideLayouts/slideLayout10.xml"/><Relationship Id="rId19" Type="http://schemas.openxmlformats.org/officeDocument/2006/relationships/slideLayout" Target="../slideLayouts/slideLayout11.xml"/><Relationship Id="rId20"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0.jpe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Relationship Id="rId10" Type="http://schemas.openxmlformats.org/officeDocument/2006/relationships/slideLayout" Target="../slideLayouts/slideLayout17.xml"/><Relationship Id="rId11" Type="http://schemas.openxmlformats.org/officeDocument/2006/relationships/slideLayout" Target="../slideLayouts/slideLayout18.xml"/><Relationship Id="rId12" Type="http://schemas.openxmlformats.org/officeDocument/2006/relationships/slideLayout" Target="../slideLayouts/slideLayout19.xml"/><Relationship Id="rId13" Type="http://schemas.openxmlformats.org/officeDocument/2006/relationships/slideLayout" Target="../slideLayouts/slideLayout20.xml"/><Relationship Id="rId14" Type="http://schemas.openxmlformats.org/officeDocument/2006/relationships/slideLayout" Target="../slideLayouts/slideLayout21.xml"/><Relationship Id="rId15" Type="http://schemas.openxmlformats.org/officeDocument/2006/relationships/slideLayout" Target="../slideLayouts/slideLayout22.xml"/><Relationship Id="rId16" Type="http://schemas.openxmlformats.org/officeDocument/2006/relationships/slideLayout" Target="../slideLayouts/slideLayout23.xml"/><Relationship Id="rId17"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6.jpe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 Id="rId9" Type="http://schemas.openxmlformats.org/officeDocument/2006/relationships/slideLayout" Target="../slideLayouts/slideLayout28.xml"/><Relationship Id="rId10" Type="http://schemas.openxmlformats.org/officeDocument/2006/relationships/slideLayout" Target="../slideLayouts/slideLayout29.xml"/><Relationship Id="rId11" Type="http://schemas.openxmlformats.org/officeDocument/2006/relationships/slideLayout" Target="../slideLayouts/slideLayout30.xml"/><Relationship Id="rId12" Type="http://schemas.openxmlformats.org/officeDocument/2006/relationships/slideLayout" Target="../slideLayouts/slideLayout31.xml"/><Relationship Id="rId13" Type="http://schemas.openxmlformats.org/officeDocument/2006/relationships/slideLayout" Target="../slideLayouts/slideLayout32.xml"/><Relationship Id="rId14" Type="http://schemas.openxmlformats.org/officeDocument/2006/relationships/slideLayout" Target="../slideLayouts/slideLayout33.xml"/><Relationship Id="rId15" Type="http://schemas.openxmlformats.org/officeDocument/2006/relationships/slideLayout" Target="../slideLayouts/slideLayout34.xml"/><Relationship Id="rId16" Type="http://schemas.openxmlformats.org/officeDocument/2006/relationships/slideLayout" Target="../slideLayouts/slideLayout35.xml"/><Relationship Id="rId17"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22.jpe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png"/><Relationship Id="rId9" Type="http://schemas.openxmlformats.org/officeDocument/2006/relationships/slideLayout" Target="../slideLayouts/slideLayout37.xml"/><Relationship Id="rId10" Type="http://schemas.openxmlformats.org/officeDocument/2006/relationships/slideLayout" Target="../slideLayouts/slideLayout38.xml"/><Relationship Id="rId11" Type="http://schemas.openxmlformats.org/officeDocument/2006/relationships/slideLayout" Target="../slideLayouts/slideLayout39.xml"/><Relationship Id="rId12" Type="http://schemas.openxmlformats.org/officeDocument/2006/relationships/slideLayout" Target="../slideLayouts/slideLayout40.xml"/><Relationship Id="rId13" Type="http://schemas.openxmlformats.org/officeDocument/2006/relationships/slideLayout" Target="../slideLayouts/slideLayout41.xml"/><Relationship Id="rId14" Type="http://schemas.openxmlformats.org/officeDocument/2006/relationships/slideLayout" Target="../slideLayouts/slideLayout42.xml"/><Relationship Id="rId15" Type="http://schemas.openxmlformats.org/officeDocument/2006/relationships/slideLayout" Target="../slideLayouts/slideLayout43.xml"/><Relationship Id="rId16" Type="http://schemas.openxmlformats.org/officeDocument/2006/relationships/slideLayout" Target="../slideLayouts/slideLayout44.xml"/><Relationship Id="rId17" Type="http://schemas.openxmlformats.org/officeDocument/2006/relationships/slideLayout" Target="../slideLayouts/slideLayout45.xml"/><Relationship Id="rId18" Type="http://schemas.openxmlformats.org/officeDocument/2006/relationships/slideLayout" Target="../slideLayouts/slideLayout46.xml"/><Relationship Id="rId19" Type="http://schemas.openxmlformats.org/officeDocument/2006/relationships/slideLayout" Target="../slideLayouts/slideLayout47.xml"/><Relationship Id="rId20"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pic>
        <p:nvPicPr>
          <p:cNvPr id="0" name="Picture 7" descr=""/>
          <p:cNvPicPr/>
          <p:nvPr/>
        </p:nvPicPr>
        <p:blipFill>
          <a:blip r:embed="rId3"/>
          <a:stretch/>
        </p:blipFill>
        <p:spPr>
          <a:xfrm>
            <a:off x="0" y="0"/>
            <a:ext cx="12187800" cy="6855120"/>
          </a:xfrm>
          <a:prstGeom prst="rect">
            <a:avLst/>
          </a:prstGeom>
          <a:ln>
            <a:noFill/>
          </a:ln>
        </p:spPr>
      </p:pic>
      <p:sp>
        <p:nvSpPr>
          <p:cNvPr id="1" name="CustomShape 1"/>
          <p:cNvSpPr/>
          <p:nvPr/>
        </p:nvSpPr>
        <p:spPr>
          <a:xfrm>
            <a:off x="608040" y="609480"/>
            <a:ext cx="10971720" cy="5637600"/>
          </a:xfrm>
          <a:prstGeom prst="rect">
            <a:avLst/>
          </a:prstGeom>
          <a:noFill/>
          <a:ln w="15840">
            <a:solidFill>
              <a:srgbClr val="4a7ebb"/>
            </a:solidFill>
            <a:miter/>
          </a:ln>
          <a:effectLst>
            <a:innerShdw blurRad="25400" dir="13500000" dist="12700">
              <a:srgbClr val="000000">
                <a:alpha val="45000"/>
              </a:srgbClr>
            </a:innerShdw>
          </a:effectLst>
        </p:spPr>
        <p:style>
          <a:lnRef idx="1">
            <a:schemeClr val="accent1"/>
          </a:lnRef>
          <a:fillRef idx="3">
            <a:schemeClr val="accent1"/>
          </a:fillRef>
          <a:effectRef idx="2">
            <a:schemeClr val="accent1"/>
          </a:effectRef>
          <a:fontRef idx="minor"/>
        </p:style>
      </p:sp>
      <p:pic>
        <p:nvPicPr>
          <p:cNvPr id="2" name="Picture 9" descr=""/>
          <p:cNvPicPr/>
          <p:nvPr/>
        </p:nvPicPr>
        <p:blipFill>
          <a:blip r:embed="rId4"/>
          <a:stretch/>
        </p:blipFill>
        <p:spPr>
          <a:xfrm>
            <a:off x="-15840" y="3153960"/>
            <a:ext cx="776160" cy="605520"/>
          </a:xfrm>
          <a:prstGeom prst="rect">
            <a:avLst/>
          </a:prstGeom>
          <a:ln>
            <a:noFill/>
          </a:ln>
        </p:spPr>
      </p:pic>
      <p:pic>
        <p:nvPicPr>
          <p:cNvPr id="3" name="Picture 10" descr=""/>
          <p:cNvPicPr/>
          <p:nvPr/>
        </p:nvPicPr>
        <p:blipFill>
          <a:blip r:embed="rId5"/>
          <a:stretch/>
        </p:blipFill>
        <p:spPr>
          <a:xfrm>
            <a:off x="11436840" y="3153960"/>
            <a:ext cx="776160" cy="605520"/>
          </a:xfrm>
          <a:prstGeom prst="rect">
            <a:avLst/>
          </a:prstGeom>
          <a:ln>
            <a:noFill/>
          </a:ln>
        </p:spPr>
      </p:pic>
      <p:pic>
        <p:nvPicPr>
          <p:cNvPr id="4" name="Picture 15" descr=""/>
          <p:cNvPicPr/>
          <p:nvPr/>
        </p:nvPicPr>
        <p:blipFill>
          <a:blip r:embed="rId6"/>
          <a:stretch/>
        </p:blipFill>
        <p:spPr>
          <a:xfrm>
            <a:off x="0" y="0"/>
            <a:ext cx="12187800" cy="6855120"/>
          </a:xfrm>
          <a:prstGeom prst="rect">
            <a:avLst/>
          </a:prstGeom>
          <a:ln>
            <a:noFill/>
          </a:ln>
        </p:spPr>
      </p:pic>
      <p:sp>
        <p:nvSpPr>
          <p:cNvPr id="5" name="CustomShape 2"/>
          <p:cNvSpPr/>
          <p:nvPr/>
        </p:nvSpPr>
        <p:spPr>
          <a:xfrm>
            <a:off x="2328480" y="1540800"/>
            <a:ext cx="7542720" cy="3834360"/>
          </a:xfrm>
          <a:prstGeom prst="rect">
            <a:avLst/>
          </a:prstGeom>
          <a:noFill/>
          <a:ln w="15840">
            <a:solidFill>
              <a:srgbClr val="4a7ebb"/>
            </a:solidFill>
            <a:miter/>
          </a:ln>
          <a:effectLst>
            <a:innerShdw blurRad="25400" dir="13500000" dist="12700">
              <a:srgbClr val="000000">
                <a:alpha val="45000"/>
              </a:srgbClr>
            </a:innerShdw>
          </a:effectLst>
        </p:spPr>
        <p:style>
          <a:lnRef idx="1">
            <a:schemeClr val="accent1"/>
          </a:lnRef>
          <a:fillRef idx="3">
            <a:schemeClr val="accent1"/>
          </a:fillRef>
          <a:effectRef idx="2">
            <a:schemeClr val="accent1"/>
          </a:effectRef>
          <a:fontRef idx="minor"/>
        </p:style>
      </p:sp>
      <p:pic>
        <p:nvPicPr>
          <p:cNvPr id="6" name="Picture 16" descr=""/>
          <p:cNvPicPr/>
          <p:nvPr/>
        </p:nvPicPr>
        <p:blipFill>
          <a:blip r:embed="rId7"/>
          <a:stretch/>
        </p:blipFill>
        <p:spPr>
          <a:xfrm>
            <a:off x="-16920" y="3147480"/>
            <a:ext cx="2476800" cy="611640"/>
          </a:xfrm>
          <a:prstGeom prst="rect">
            <a:avLst/>
          </a:prstGeom>
          <a:ln>
            <a:noFill/>
          </a:ln>
        </p:spPr>
      </p:pic>
      <p:pic>
        <p:nvPicPr>
          <p:cNvPr id="7" name="Picture 19" descr=""/>
          <p:cNvPicPr/>
          <p:nvPr/>
        </p:nvPicPr>
        <p:blipFill>
          <a:blip r:embed="rId8"/>
          <a:stretch/>
        </p:blipFill>
        <p:spPr>
          <a:xfrm>
            <a:off x="9736200" y="3147480"/>
            <a:ext cx="2476800" cy="611640"/>
          </a:xfrm>
          <a:prstGeom prst="rect">
            <a:avLst/>
          </a:prstGeom>
          <a:ln>
            <a:noFill/>
          </a:ln>
        </p:spPr>
      </p:pic>
      <p:sp>
        <p:nvSpPr>
          <p:cNvPr id="8" name="Line 3"/>
          <p:cNvSpPr/>
          <p:nvPr/>
        </p:nvSpPr>
        <p:spPr>
          <a:xfrm>
            <a:off x="2692080" y="3521880"/>
            <a:ext cx="6815880" cy="360"/>
          </a:xfrm>
          <a:prstGeom prst="line">
            <a:avLst/>
          </a:prstGeom>
          <a:ln>
            <a:round/>
          </a:ln>
        </p:spPr>
        <p:style>
          <a:lnRef idx="2">
            <a:schemeClr val="accent1"/>
          </a:lnRef>
          <a:fillRef idx="0">
            <a:schemeClr val="accent1"/>
          </a:fillRef>
          <a:effectRef idx="1">
            <a:schemeClr val="accent1"/>
          </a:effectRef>
          <a:fontRef idx="minor"/>
        </p:style>
      </p:sp>
      <p:sp>
        <p:nvSpPr>
          <p:cNvPr id="9" name="PlaceHolder 4"/>
          <p:cNvSpPr>
            <a:spLocks noGrp="1"/>
          </p:cNvSpPr>
          <p:nvPr>
            <p:ph type="title"/>
          </p:nvPr>
        </p:nvSpPr>
        <p:spPr>
          <a:xfrm>
            <a:off x="609480" y="273600"/>
            <a:ext cx="10972080" cy="1144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0" name="PlaceHolder 5"/>
          <p:cNvSpPr>
            <a:spLocks noGrp="1"/>
          </p:cNvSpPr>
          <p:nvPr>
            <p:ph type="body"/>
          </p:nvPr>
        </p:nvSpPr>
        <p:spPr>
          <a:xfrm>
            <a:off x="609480" y="1604520"/>
            <a:ext cx="10972080" cy="397692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800" spc="-1" strike="noStrike">
                <a:solidFill>
                  <a:srgbClr val="000000"/>
                </a:solidFill>
                <a:uFill>
                  <a:solidFill>
                    <a:srgbClr val="ffffff"/>
                  </a:solidFill>
                </a:uFill>
                <a:latin typeface="Arial"/>
              </a:rPr>
              <a:t>Third Outline Level</a:t>
            </a:r>
            <a:endParaRPr b="0" lang="en-US" sz="2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800" spc="-1" strike="noStrike">
                <a:solidFill>
                  <a:srgbClr val="000000"/>
                </a:solidFill>
                <a:uFill>
                  <a:solidFill>
                    <a:srgbClr val="ffffff"/>
                  </a:solidFill>
                </a:uFill>
                <a:latin typeface="Arial"/>
              </a:rPr>
              <a:t>Fourth Outline Level</a:t>
            </a:r>
            <a:endParaRPr b="0" lang="en-US" sz="2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800" spc="-1" strike="noStrike">
                <a:solidFill>
                  <a:srgbClr val="000000"/>
                </a:solidFill>
                <a:uFill>
                  <a:solidFill>
                    <a:srgbClr val="ffffff"/>
                  </a:solidFill>
                </a:uFill>
                <a:latin typeface="Arial"/>
              </a:rPr>
              <a:t>Fifth Outline Level</a:t>
            </a:r>
            <a:endParaRPr b="0" lang="en-US" sz="2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800" spc="-1" strike="noStrike">
                <a:solidFill>
                  <a:srgbClr val="000000"/>
                </a:solidFill>
                <a:uFill>
                  <a:solidFill>
                    <a:srgbClr val="ffffff"/>
                  </a:solidFill>
                </a:uFill>
                <a:latin typeface="Arial"/>
              </a:rPr>
              <a:t>Sixth Outline Level</a:t>
            </a:r>
            <a:endParaRPr b="0" lang="en-US" sz="2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800" spc="-1" strike="noStrike">
                <a:solidFill>
                  <a:srgbClr val="000000"/>
                </a:solidFill>
                <a:uFill>
                  <a:solidFill>
                    <a:srgbClr val="ffffff"/>
                  </a:solidFill>
                </a:uFill>
                <a:latin typeface="Arial"/>
              </a:rPr>
              <a:t>Seventh Outline Level</a:t>
            </a:r>
            <a:endParaRPr b="0" lang="en-US" sz="2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 id="2147483660" r:id="rId20"/>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pic>
        <p:nvPicPr>
          <p:cNvPr id="45" name="Picture 7" descr=""/>
          <p:cNvPicPr/>
          <p:nvPr/>
        </p:nvPicPr>
        <p:blipFill>
          <a:blip r:embed="rId3"/>
          <a:stretch/>
        </p:blipFill>
        <p:spPr>
          <a:xfrm>
            <a:off x="0" y="0"/>
            <a:ext cx="12187800" cy="6855120"/>
          </a:xfrm>
          <a:prstGeom prst="rect">
            <a:avLst/>
          </a:prstGeom>
          <a:ln>
            <a:noFill/>
          </a:ln>
        </p:spPr>
      </p:pic>
      <p:sp>
        <p:nvSpPr>
          <p:cNvPr id="46" name="CustomShape 1"/>
          <p:cNvSpPr/>
          <p:nvPr/>
        </p:nvSpPr>
        <p:spPr>
          <a:xfrm>
            <a:off x="608040" y="609480"/>
            <a:ext cx="10971720" cy="5637600"/>
          </a:xfrm>
          <a:prstGeom prst="rect">
            <a:avLst/>
          </a:prstGeom>
          <a:noFill/>
          <a:ln w="15840">
            <a:solidFill>
              <a:srgbClr val="4a7ebb"/>
            </a:solidFill>
            <a:miter/>
          </a:ln>
          <a:effectLst>
            <a:innerShdw blurRad="25400" dir="13500000" dist="12700">
              <a:srgbClr val="000000">
                <a:alpha val="45000"/>
              </a:srgbClr>
            </a:innerShdw>
          </a:effectLst>
        </p:spPr>
        <p:style>
          <a:lnRef idx="1">
            <a:schemeClr val="accent1"/>
          </a:lnRef>
          <a:fillRef idx="3">
            <a:schemeClr val="accent1"/>
          </a:fillRef>
          <a:effectRef idx="2">
            <a:schemeClr val="accent1"/>
          </a:effectRef>
          <a:fontRef idx="minor"/>
        </p:style>
      </p:sp>
      <p:pic>
        <p:nvPicPr>
          <p:cNvPr id="47" name="Picture 9" descr=""/>
          <p:cNvPicPr/>
          <p:nvPr/>
        </p:nvPicPr>
        <p:blipFill>
          <a:blip r:embed="rId4"/>
          <a:stretch/>
        </p:blipFill>
        <p:spPr>
          <a:xfrm>
            <a:off x="-15840" y="3153960"/>
            <a:ext cx="776160" cy="605520"/>
          </a:xfrm>
          <a:prstGeom prst="rect">
            <a:avLst/>
          </a:prstGeom>
          <a:ln>
            <a:noFill/>
          </a:ln>
        </p:spPr>
      </p:pic>
      <p:pic>
        <p:nvPicPr>
          <p:cNvPr id="48" name="Picture 10" descr=""/>
          <p:cNvPicPr/>
          <p:nvPr/>
        </p:nvPicPr>
        <p:blipFill>
          <a:blip r:embed="rId5"/>
          <a:stretch/>
        </p:blipFill>
        <p:spPr>
          <a:xfrm>
            <a:off x="11436840" y="3153960"/>
            <a:ext cx="776160" cy="605520"/>
          </a:xfrm>
          <a:prstGeom prst="rect">
            <a:avLst/>
          </a:prstGeom>
          <a:ln>
            <a:noFill/>
          </a:ln>
        </p:spPr>
      </p:pic>
      <p:sp>
        <p:nvSpPr>
          <p:cNvPr id="49" name="Line 2"/>
          <p:cNvSpPr/>
          <p:nvPr/>
        </p:nvSpPr>
        <p:spPr>
          <a:xfrm>
            <a:off x="1396080" y="2421360"/>
            <a:ext cx="9407160" cy="360"/>
          </a:xfrm>
          <a:prstGeom prst="line">
            <a:avLst/>
          </a:prstGeom>
          <a:ln>
            <a:round/>
          </a:ln>
        </p:spPr>
        <p:style>
          <a:lnRef idx="2">
            <a:schemeClr val="accent1"/>
          </a:lnRef>
          <a:fillRef idx="0">
            <a:schemeClr val="accent1"/>
          </a:fillRef>
          <a:effectRef idx="1">
            <a:schemeClr val="accent1"/>
          </a:effectRef>
          <a:fontRef idx="minor"/>
        </p:style>
      </p:sp>
      <p:sp>
        <p:nvSpPr>
          <p:cNvPr id="50" name="PlaceHolder 3"/>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
        <p:nvSpPr>
          <p:cNvPr id="51" name="PlaceHolder 4"/>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pic>
        <p:nvPicPr>
          <p:cNvPr id="86" name="Picture 7" descr=""/>
          <p:cNvPicPr/>
          <p:nvPr/>
        </p:nvPicPr>
        <p:blipFill>
          <a:blip r:embed="rId3"/>
          <a:stretch/>
        </p:blipFill>
        <p:spPr>
          <a:xfrm>
            <a:off x="0" y="0"/>
            <a:ext cx="12187800" cy="6855120"/>
          </a:xfrm>
          <a:prstGeom prst="rect">
            <a:avLst/>
          </a:prstGeom>
          <a:ln>
            <a:noFill/>
          </a:ln>
        </p:spPr>
      </p:pic>
      <p:sp>
        <p:nvSpPr>
          <p:cNvPr id="87" name="CustomShape 1"/>
          <p:cNvSpPr/>
          <p:nvPr/>
        </p:nvSpPr>
        <p:spPr>
          <a:xfrm>
            <a:off x="608040" y="609480"/>
            <a:ext cx="10971720" cy="5637600"/>
          </a:xfrm>
          <a:prstGeom prst="rect">
            <a:avLst/>
          </a:prstGeom>
          <a:noFill/>
          <a:ln w="15840">
            <a:solidFill>
              <a:srgbClr val="4a7ebb"/>
            </a:solidFill>
            <a:miter/>
          </a:ln>
          <a:effectLst>
            <a:innerShdw blurRad="25400" dir="13500000" dist="12700">
              <a:srgbClr val="000000">
                <a:alpha val="45000"/>
              </a:srgbClr>
            </a:innerShdw>
          </a:effectLst>
        </p:spPr>
        <p:style>
          <a:lnRef idx="1">
            <a:schemeClr val="accent1"/>
          </a:lnRef>
          <a:fillRef idx="3">
            <a:schemeClr val="accent1"/>
          </a:fillRef>
          <a:effectRef idx="2">
            <a:schemeClr val="accent1"/>
          </a:effectRef>
          <a:fontRef idx="minor"/>
        </p:style>
      </p:sp>
      <p:pic>
        <p:nvPicPr>
          <p:cNvPr id="88" name="Picture 9" descr=""/>
          <p:cNvPicPr/>
          <p:nvPr/>
        </p:nvPicPr>
        <p:blipFill>
          <a:blip r:embed="rId4"/>
          <a:stretch/>
        </p:blipFill>
        <p:spPr>
          <a:xfrm>
            <a:off x="-15840" y="3153960"/>
            <a:ext cx="776160" cy="605520"/>
          </a:xfrm>
          <a:prstGeom prst="rect">
            <a:avLst/>
          </a:prstGeom>
          <a:ln>
            <a:noFill/>
          </a:ln>
        </p:spPr>
      </p:pic>
      <p:pic>
        <p:nvPicPr>
          <p:cNvPr id="89" name="Picture 10" descr=""/>
          <p:cNvPicPr/>
          <p:nvPr/>
        </p:nvPicPr>
        <p:blipFill>
          <a:blip r:embed="rId5"/>
          <a:stretch/>
        </p:blipFill>
        <p:spPr>
          <a:xfrm>
            <a:off x="11436840" y="3153960"/>
            <a:ext cx="776160" cy="605520"/>
          </a:xfrm>
          <a:prstGeom prst="rect">
            <a:avLst/>
          </a:prstGeom>
          <a:ln>
            <a:noFill/>
          </a:ln>
        </p:spPr>
      </p:pic>
      <p:sp>
        <p:nvSpPr>
          <p:cNvPr id="90" name="Line 2"/>
          <p:cNvSpPr/>
          <p:nvPr/>
        </p:nvSpPr>
        <p:spPr>
          <a:xfrm>
            <a:off x="1396080" y="2421360"/>
            <a:ext cx="9407160" cy="360"/>
          </a:xfrm>
          <a:prstGeom prst="line">
            <a:avLst/>
          </a:prstGeom>
          <a:ln>
            <a:round/>
          </a:ln>
        </p:spPr>
        <p:style>
          <a:lnRef idx="2">
            <a:schemeClr val="accent1"/>
          </a:lnRef>
          <a:fillRef idx="0">
            <a:schemeClr val="accent1"/>
          </a:fillRef>
          <a:effectRef idx="1">
            <a:schemeClr val="accent1"/>
          </a:effectRef>
          <a:fontRef idx="minor"/>
        </p:style>
      </p:sp>
      <p:sp>
        <p:nvSpPr>
          <p:cNvPr id="91" name="PlaceHolder 3"/>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a:t>
            </a:r>
            <a:r>
              <a:rPr b="0" lang="en-US" sz="1800" spc="-1" strike="noStrike">
                <a:solidFill>
                  <a:srgbClr val="000000"/>
                </a:solidFill>
                <a:uFill>
                  <a:solidFill>
                    <a:srgbClr val="ffffff"/>
                  </a:solidFill>
                </a:uFill>
                <a:latin typeface="Arial"/>
              </a:rPr>
              <a:t>text format</a:t>
            </a:r>
            <a:endParaRPr b="0" lang="en-US" sz="1800" spc="-1" strike="noStrike">
              <a:solidFill>
                <a:srgbClr val="000000"/>
              </a:solidFill>
              <a:uFill>
                <a:solidFill>
                  <a:srgbClr val="ffffff"/>
                </a:solidFill>
              </a:uFill>
              <a:latin typeface="Arial"/>
            </a:endParaRPr>
          </a:p>
        </p:txBody>
      </p:sp>
      <p:sp>
        <p:nvSpPr>
          <p:cNvPr id="92" name="PlaceHolder 4"/>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pic>
        <p:nvPicPr>
          <p:cNvPr id="127" name="Picture 7" descr=""/>
          <p:cNvPicPr/>
          <p:nvPr/>
        </p:nvPicPr>
        <p:blipFill>
          <a:blip r:embed="rId3"/>
          <a:stretch/>
        </p:blipFill>
        <p:spPr>
          <a:xfrm>
            <a:off x="0" y="0"/>
            <a:ext cx="12187800" cy="6855120"/>
          </a:xfrm>
          <a:prstGeom prst="rect">
            <a:avLst/>
          </a:prstGeom>
          <a:ln>
            <a:noFill/>
          </a:ln>
        </p:spPr>
      </p:pic>
      <p:sp>
        <p:nvSpPr>
          <p:cNvPr id="128" name="CustomShape 1"/>
          <p:cNvSpPr/>
          <p:nvPr/>
        </p:nvSpPr>
        <p:spPr>
          <a:xfrm>
            <a:off x="608040" y="609480"/>
            <a:ext cx="10971720" cy="5637600"/>
          </a:xfrm>
          <a:prstGeom prst="rect">
            <a:avLst/>
          </a:prstGeom>
          <a:noFill/>
          <a:ln w="15840">
            <a:solidFill>
              <a:srgbClr val="4a7ebb"/>
            </a:solidFill>
            <a:miter/>
          </a:ln>
          <a:effectLst>
            <a:innerShdw blurRad="25400" dir="13500000" dist="12700">
              <a:srgbClr val="000000">
                <a:alpha val="45000"/>
              </a:srgbClr>
            </a:innerShdw>
          </a:effectLst>
        </p:spPr>
        <p:style>
          <a:lnRef idx="1">
            <a:schemeClr val="accent1"/>
          </a:lnRef>
          <a:fillRef idx="3">
            <a:schemeClr val="accent1"/>
          </a:fillRef>
          <a:effectRef idx="2">
            <a:schemeClr val="accent1"/>
          </a:effectRef>
          <a:fontRef idx="minor"/>
        </p:style>
      </p:sp>
      <p:pic>
        <p:nvPicPr>
          <p:cNvPr id="129" name="Picture 9" descr=""/>
          <p:cNvPicPr/>
          <p:nvPr/>
        </p:nvPicPr>
        <p:blipFill>
          <a:blip r:embed="rId4"/>
          <a:stretch/>
        </p:blipFill>
        <p:spPr>
          <a:xfrm>
            <a:off x="-15840" y="3153960"/>
            <a:ext cx="776160" cy="605520"/>
          </a:xfrm>
          <a:prstGeom prst="rect">
            <a:avLst/>
          </a:prstGeom>
          <a:ln>
            <a:noFill/>
          </a:ln>
        </p:spPr>
      </p:pic>
      <p:pic>
        <p:nvPicPr>
          <p:cNvPr id="130" name="Picture 10" descr=""/>
          <p:cNvPicPr/>
          <p:nvPr/>
        </p:nvPicPr>
        <p:blipFill>
          <a:blip r:embed="rId5"/>
          <a:stretch/>
        </p:blipFill>
        <p:spPr>
          <a:xfrm>
            <a:off x="11436840" y="3153960"/>
            <a:ext cx="776160" cy="605520"/>
          </a:xfrm>
          <a:prstGeom prst="rect">
            <a:avLst/>
          </a:prstGeom>
          <a:ln>
            <a:noFill/>
          </a:ln>
        </p:spPr>
      </p:pic>
      <p:pic>
        <p:nvPicPr>
          <p:cNvPr id="131" name="Picture 15" descr=""/>
          <p:cNvPicPr/>
          <p:nvPr/>
        </p:nvPicPr>
        <p:blipFill>
          <a:blip r:embed="rId6"/>
          <a:stretch/>
        </p:blipFill>
        <p:spPr>
          <a:xfrm>
            <a:off x="0" y="0"/>
            <a:ext cx="12187800" cy="6855120"/>
          </a:xfrm>
          <a:prstGeom prst="rect">
            <a:avLst/>
          </a:prstGeom>
          <a:ln>
            <a:noFill/>
          </a:ln>
        </p:spPr>
      </p:pic>
      <p:sp>
        <p:nvSpPr>
          <p:cNvPr id="132" name="CustomShape 2"/>
          <p:cNvSpPr/>
          <p:nvPr/>
        </p:nvSpPr>
        <p:spPr>
          <a:xfrm>
            <a:off x="2328480" y="1540800"/>
            <a:ext cx="7542720" cy="3834360"/>
          </a:xfrm>
          <a:prstGeom prst="rect">
            <a:avLst/>
          </a:prstGeom>
          <a:noFill/>
          <a:ln w="15840">
            <a:solidFill>
              <a:srgbClr val="4a7ebb"/>
            </a:solidFill>
            <a:miter/>
          </a:ln>
          <a:effectLst>
            <a:innerShdw blurRad="25400" dir="13500000" dist="12700">
              <a:srgbClr val="000000">
                <a:alpha val="45000"/>
              </a:srgbClr>
            </a:innerShdw>
          </a:effectLst>
        </p:spPr>
        <p:style>
          <a:lnRef idx="1">
            <a:schemeClr val="accent1"/>
          </a:lnRef>
          <a:fillRef idx="3">
            <a:schemeClr val="accent1"/>
          </a:fillRef>
          <a:effectRef idx="2">
            <a:schemeClr val="accent1"/>
          </a:effectRef>
          <a:fontRef idx="minor"/>
        </p:style>
      </p:sp>
      <p:pic>
        <p:nvPicPr>
          <p:cNvPr id="133" name="Picture 16" descr=""/>
          <p:cNvPicPr/>
          <p:nvPr/>
        </p:nvPicPr>
        <p:blipFill>
          <a:blip r:embed="rId7"/>
          <a:stretch/>
        </p:blipFill>
        <p:spPr>
          <a:xfrm>
            <a:off x="-16920" y="3147480"/>
            <a:ext cx="2476800" cy="611640"/>
          </a:xfrm>
          <a:prstGeom prst="rect">
            <a:avLst/>
          </a:prstGeom>
          <a:ln>
            <a:noFill/>
          </a:ln>
        </p:spPr>
      </p:pic>
      <p:pic>
        <p:nvPicPr>
          <p:cNvPr id="134" name="Picture 19" descr=""/>
          <p:cNvPicPr/>
          <p:nvPr/>
        </p:nvPicPr>
        <p:blipFill>
          <a:blip r:embed="rId8"/>
          <a:stretch/>
        </p:blipFill>
        <p:spPr>
          <a:xfrm>
            <a:off x="9736200" y="3147480"/>
            <a:ext cx="2476800" cy="611640"/>
          </a:xfrm>
          <a:prstGeom prst="rect">
            <a:avLst/>
          </a:prstGeom>
          <a:ln>
            <a:noFill/>
          </a:ln>
        </p:spPr>
      </p:pic>
      <p:sp>
        <p:nvSpPr>
          <p:cNvPr id="135" name="Line 3"/>
          <p:cNvSpPr/>
          <p:nvPr/>
        </p:nvSpPr>
        <p:spPr>
          <a:xfrm>
            <a:off x="2692080" y="3521880"/>
            <a:ext cx="6815880" cy="360"/>
          </a:xfrm>
          <a:prstGeom prst="line">
            <a:avLst/>
          </a:prstGeom>
          <a:ln>
            <a:round/>
          </a:ln>
        </p:spPr>
        <p:style>
          <a:lnRef idx="2">
            <a:schemeClr val="accent1"/>
          </a:lnRef>
          <a:fillRef idx="0">
            <a:schemeClr val="accent1"/>
          </a:fillRef>
          <a:effectRef idx="1">
            <a:schemeClr val="accent1"/>
          </a:effectRef>
          <a:fontRef idx="minor"/>
        </p:style>
      </p:sp>
      <p:sp>
        <p:nvSpPr>
          <p:cNvPr id="136" name="PlaceHolder 4"/>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a:t>
            </a:r>
            <a:r>
              <a:rPr b="0" lang="en-US" sz="1800" spc="-1" strike="noStrike">
                <a:solidFill>
                  <a:srgbClr val="000000"/>
                </a:solidFill>
                <a:uFill>
                  <a:solidFill>
                    <a:srgbClr val="ffffff"/>
                  </a:solidFill>
                </a:uFill>
                <a:latin typeface="Arial"/>
              </a:rPr>
              <a:t>text format</a:t>
            </a:r>
            <a:endParaRPr b="0" lang="en-US" sz="1800" spc="-1" strike="noStrike">
              <a:solidFill>
                <a:srgbClr val="000000"/>
              </a:solidFill>
              <a:uFill>
                <a:solidFill>
                  <a:srgbClr val="ffffff"/>
                </a:solidFill>
              </a:uFill>
              <a:latin typeface="Arial"/>
            </a:endParaRPr>
          </a:p>
        </p:txBody>
      </p:sp>
      <p:sp>
        <p:nvSpPr>
          <p:cNvPr id="137"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2692440" y="1871280"/>
            <a:ext cx="6814440" cy="151452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US" sz="5400" spc="-1" strike="noStrike">
                <a:solidFill>
                  <a:srgbClr val="262626"/>
                </a:solidFill>
                <a:uFill>
                  <a:solidFill>
                    <a:srgbClr val="ffffff"/>
                  </a:solidFill>
                </a:uFill>
                <a:latin typeface="Garamond"/>
                <a:ea typeface="DejaVu Sans"/>
              </a:rPr>
              <a:t>Regression Analysis</a:t>
            </a:r>
            <a:endParaRPr b="0" lang="en-US" sz="1800" spc="-1" strike="noStrike">
              <a:solidFill>
                <a:srgbClr val="000000"/>
              </a:solidFill>
              <a:uFill>
                <a:solidFill>
                  <a:srgbClr val="ffffff"/>
                </a:solidFill>
              </a:uFill>
              <a:latin typeface="Arial"/>
            </a:endParaRPr>
          </a:p>
        </p:txBody>
      </p:sp>
      <p:sp>
        <p:nvSpPr>
          <p:cNvPr id="173" name="CustomShape 2"/>
          <p:cNvSpPr/>
          <p:nvPr/>
        </p:nvSpPr>
        <p:spPr>
          <a:xfrm>
            <a:off x="2692440" y="3657600"/>
            <a:ext cx="6814440" cy="13197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100" spc="-1" strike="noStrike">
                <a:solidFill>
                  <a:srgbClr val="000000"/>
                </a:solidFill>
                <a:uFill>
                  <a:solidFill>
                    <a:srgbClr val="ffffff"/>
                  </a:solidFill>
                </a:uFill>
                <a:latin typeface="Garamond"/>
                <a:ea typeface="DejaVu Sans"/>
              </a:rPr>
              <a:t>Presented by group 23</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1295280" y="982080"/>
            <a:ext cx="9600120" cy="13028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62626"/>
                </a:solidFill>
                <a:uFill>
                  <a:solidFill>
                    <a:srgbClr val="ffffff"/>
                  </a:solidFill>
                </a:uFill>
                <a:latin typeface="Garamond"/>
                <a:ea typeface="DejaVu Sans"/>
              </a:rPr>
              <a:t>Calculating the required parameters</a:t>
            </a:r>
            <a:endParaRPr b="0" lang="en-US" sz="1800" spc="-1" strike="noStrike">
              <a:solidFill>
                <a:srgbClr val="000000"/>
              </a:solidFill>
              <a:uFill>
                <a:solidFill>
                  <a:srgbClr val="ffffff"/>
                </a:solidFill>
              </a:uFill>
              <a:latin typeface="Arial"/>
            </a:endParaRPr>
          </a:p>
        </p:txBody>
      </p:sp>
      <p:sp>
        <p:nvSpPr>
          <p:cNvPr id="192" name="CustomShape 2"/>
          <p:cNvSpPr/>
          <p:nvPr/>
        </p:nvSpPr>
        <p:spPr>
          <a:xfrm>
            <a:off x="1295280" y="2557080"/>
            <a:ext cx="9600120" cy="3317760"/>
          </a:xfrm>
          <a:prstGeom prst="rect">
            <a:avLst/>
          </a:prstGeom>
          <a:noFill/>
          <a:ln>
            <a:noFill/>
          </a:ln>
        </p:spPr>
        <p:style>
          <a:lnRef idx="0"/>
          <a:fillRef idx="0"/>
          <a:effectRef idx="0"/>
          <a:fontRef idx="minor"/>
        </p:style>
        <p:txBody>
          <a:bodyPr lIns="90000" rIns="90000" tIns="45000" bIns="45000"/>
          <a:p>
            <a:pPr marL="285840" indent="-284760">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Garamond"/>
                <a:ea typeface="DejaVu Sans"/>
              </a:rPr>
              <a:t>b</a:t>
            </a:r>
            <a:r>
              <a:rPr b="0" lang="en-US" sz="2400" spc="-1" strike="noStrike" baseline="-25000">
                <a:solidFill>
                  <a:srgbClr val="262626"/>
                </a:solidFill>
                <a:uFill>
                  <a:solidFill>
                    <a:srgbClr val="ffffff"/>
                  </a:solidFill>
                </a:uFill>
                <a:latin typeface="Garamond"/>
                <a:ea typeface="DejaVu Sans"/>
              </a:rPr>
              <a:t>1</a:t>
            </a:r>
            <a:r>
              <a:rPr b="0" lang="en-US" sz="2400" spc="-1" strike="noStrike">
                <a:solidFill>
                  <a:srgbClr val="262626"/>
                </a:solidFill>
                <a:uFill>
                  <a:solidFill>
                    <a:srgbClr val="ffffff"/>
                  </a:solidFill>
                </a:uFill>
                <a:latin typeface="Garamond"/>
                <a:ea typeface="DejaVu Sans"/>
              </a:rPr>
              <a:t> = Σ(X-X′)(Y-Y′)/ Σ(X-X′)</a:t>
            </a:r>
            <a:r>
              <a:rPr b="0" lang="en-US" sz="2400" spc="-1" strike="noStrike" baseline="30000">
                <a:solidFill>
                  <a:srgbClr val="262626"/>
                </a:solidFill>
                <a:uFill>
                  <a:solidFill>
                    <a:srgbClr val="ffffff"/>
                  </a:solidFill>
                </a:uFill>
                <a:latin typeface="Garamond"/>
                <a:ea typeface="DejaVu Sans"/>
              </a:rPr>
              <a:t>2  </a:t>
            </a:r>
            <a:r>
              <a:rPr b="0" lang="en-US" sz="2400" spc="-1" strike="noStrike">
                <a:solidFill>
                  <a:srgbClr val="262626"/>
                </a:solidFill>
                <a:uFill>
                  <a:solidFill>
                    <a:srgbClr val="ffffff"/>
                  </a:solidFill>
                </a:uFill>
                <a:latin typeface="Garamond"/>
                <a:ea typeface="DejaVu Sans"/>
              </a:rPr>
              <a:t> = 12.5/10 =1.25</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baseline="-25000">
                <a:solidFill>
                  <a:srgbClr val="262626"/>
                </a:solidFill>
                <a:uFill>
                  <a:solidFill>
                    <a:srgbClr val="ffffff"/>
                  </a:solidFill>
                </a:uFill>
                <a:latin typeface="Garamond"/>
                <a:ea typeface="DejaVu Sans"/>
              </a:rPr>
              <a:t> </a:t>
            </a:r>
            <a:r>
              <a:rPr b="0" lang="en-US" sz="2400" spc="-1" strike="noStrike">
                <a:solidFill>
                  <a:srgbClr val="262626"/>
                </a:solidFill>
                <a:uFill>
                  <a:solidFill>
                    <a:srgbClr val="ffffff"/>
                  </a:solidFill>
                </a:uFill>
                <a:latin typeface="Garamond"/>
                <a:ea typeface="DejaVu Sans"/>
              </a:rPr>
              <a:t>   </a:t>
            </a:r>
            <a:r>
              <a:rPr b="0" lang="en-US" sz="2400" spc="-1" strike="noStrike">
                <a:solidFill>
                  <a:srgbClr val="262626"/>
                </a:solidFill>
                <a:uFill>
                  <a:solidFill>
                    <a:srgbClr val="ffffff"/>
                  </a:solidFill>
                </a:uFill>
                <a:latin typeface="Garamond"/>
                <a:ea typeface="DejaVu Sans"/>
              </a:rPr>
              <a:t>b</a:t>
            </a:r>
            <a:r>
              <a:rPr b="0" lang="en-US" sz="2400" spc="-1" strike="noStrike" baseline="-25000">
                <a:solidFill>
                  <a:srgbClr val="262626"/>
                </a:solidFill>
                <a:uFill>
                  <a:solidFill>
                    <a:srgbClr val="ffffff"/>
                  </a:solidFill>
                </a:uFill>
                <a:latin typeface="Garamond"/>
                <a:ea typeface="DejaVu Sans"/>
              </a:rPr>
              <a:t>0 </a:t>
            </a:r>
            <a:r>
              <a:rPr b="0" lang="en-US" sz="2400" spc="-1" strike="noStrike">
                <a:solidFill>
                  <a:srgbClr val="262626"/>
                </a:solidFill>
                <a:uFill>
                  <a:solidFill>
                    <a:srgbClr val="ffffff"/>
                  </a:solidFill>
                </a:uFill>
                <a:latin typeface="Garamond"/>
                <a:ea typeface="DejaVu Sans"/>
              </a:rPr>
              <a:t> = Y′ - b</a:t>
            </a:r>
            <a:r>
              <a:rPr b="0" lang="en-US" sz="2400" spc="-1" strike="noStrike" baseline="-25000">
                <a:solidFill>
                  <a:srgbClr val="262626"/>
                </a:solidFill>
                <a:uFill>
                  <a:solidFill>
                    <a:srgbClr val="ffffff"/>
                  </a:solidFill>
                </a:uFill>
                <a:latin typeface="Garamond"/>
                <a:ea typeface="DejaVu Sans"/>
              </a:rPr>
              <a:t>1</a:t>
            </a:r>
            <a:r>
              <a:rPr b="0" lang="en-US" sz="2400" spc="-1" strike="noStrike">
                <a:solidFill>
                  <a:srgbClr val="262626"/>
                </a:solidFill>
                <a:uFill>
                  <a:solidFill>
                    <a:srgbClr val="ffffff"/>
                  </a:solidFill>
                </a:uFill>
                <a:latin typeface="Garamond"/>
                <a:ea typeface="DejaVu Sans"/>
              </a:rPr>
              <a:t>X′  = 7-(1.25)(4) = 2;</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262626"/>
                </a:solidFill>
                <a:uFill>
                  <a:solidFill>
                    <a:srgbClr val="ffffff"/>
                  </a:solidFill>
                </a:uFill>
                <a:latin typeface="Garamond"/>
                <a:ea typeface="DejaVu Sans"/>
              </a:rPr>
              <a:t> </a:t>
            </a:r>
            <a:r>
              <a:rPr b="0" lang="en-US" sz="2400" spc="-1" strike="noStrike">
                <a:solidFill>
                  <a:srgbClr val="262626"/>
                </a:solidFill>
                <a:uFill>
                  <a:solidFill>
                    <a:srgbClr val="ffffff"/>
                  </a:solidFill>
                </a:uFill>
                <a:latin typeface="Garamond"/>
                <a:ea typeface="DejaVu Sans"/>
              </a:rPr>
              <a:t>so Y=2+1.25X.</a:t>
            </a:r>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1295280" y="982080"/>
            <a:ext cx="9600120" cy="13028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62626"/>
                </a:solidFill>
                <a:uFill>
                  <a:solidFill>
                    <a:srgbClr val="ffffff"/>
                  </a:solidFill>
                </a:uFill>
                <a:latin typeface="Garamond"/>
                <a:ea typeface="DejaVu Sans"/>
              </a:rPr>
              <a:t>Linear Regression</a:t>
            </a:r>
            <a:endParaRPr b="0" lang="en-US" sz="1800" spc="-1" strike="noStrike">
              <a:solidFill>
                <a:srgbClr val="000000"/>
              </a:solidFill>
              <a:uFill>
                <a:solidFill>
                  <a:srgbClr val="ffffff"/>
                </a:solidFill>
              </a:uFill>
              <a:latin typeface="Arial"/>
            </a:endParaRPr>
          </a:p>
        </p:txBody>
      </p:sp>
      <p:sp>
        <p:nvSpPr>
          <p:cNvPr id="194" name="CustomShape 2"/>
          <p:cNvSpPr/>
          <p:nvPr/>
        </p:nvSpPr>
        <p:spPr>
          <a:xfrm>
            <a:off x="1295280" y="2557080"/>
            <a:ext cx="9600120" cy="3317760"/>
          </a:xfrm>
          <a:prstGeom prst="rect">
            <a:avLst/>
          </a:prstGeom>
          <a:noFill/>
          <a:ln>
            <a:noFill/>
          </a:ln>
        </p:spPr>
        <p:style>
          <a:lnRef idx="0"/>
          <a:fillRef idx="0"/>
          <a:effectRef idx="0"/>
          <a:fontRef idx="minor"/>
        </p:style>
        <p:txBody>
          <a:bodyPr lIns="90000" rIns="90000" tIns="45000" bIns="45000"/>
          <a:p>
            <a:pPr marL="285840" indent="-284760">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Garamond"/>
                <a:ea typeface="DejaVu Sans"/>
              </a:rPr>
              <a:t>It occurs as a relationship between the dependent and independent variables.</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262626"/>
                </a:solidFill>
                <a:uFill>
                  <a:solidFill>
                    <a:srgbClr val="ffffff"/>
                  </a:solidFill>
                </a:uFill>
                <a:latin typeface="Garamond"/>
                <a:ea typeface="DejaVu Sans"/>
              </a:rPr>
              <a:t>If both the dependent and independent variables increase, we say we have a positive relationship. On the other hand, if the independent variable increases as the dependent variable decreases, we say there is a negative relationship. Linear regression depends on the least square methods.</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262626"/>
                </a:solidFill>
                <a:uFill>
                  <a:solidFill>
                    <a:srgbClr val="ffffff"/>
                  </a:solidFill>
                </a:uFill>
                <a:latin typeface="Garamond"/>
                <a:ea typeface="DejaVu Sans"/>
              </a:rPr>
              <a:t>Example:</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262626"/>
                </a:solidFill>
                <a:uFill>
                  <a:solidFill>
                    <a:srgbClr val="ffffff"/>
                  </a:solidFill>
                </a:uFill>
                <a:latin typeface="Garamond"/>
                <a:ea typeface="DejaVu Sans"/>
              </a:rPr>
              <a:t>Consider a scatterplot below showing grades Versus the time of study.</a:t>
            </a:r>
            <a:endParaRPr b="0" lang="en-US"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1295280" y="982080"/>
            <a:ext cx="9600120" cy="13028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62626"/>
                </a:solidFill>
                <a:uFill>
                  <a:solidFill>
                    <a:srgbClr val="ffffff"/>
                  </a:solidFill>
                </a:uFill>
                <a:latin typeface="Garamond"/>
                <a:ea typeface="DejaVu Sans"/>
              </a:rPr>
              <a:t>Continuation on linear regression</a:t>
            </a:r>
            <a:endParaRPr b="0" lang="en-US" sz="1800" spc="-1" strike="noStrike">
              <a:solidFill>
                <a:srgbClr val="000000"/>
              </a:solidFill>
              <a:uFill>
                <a:solidFill>
                  <a:srgbClr val="ffffff"/>
                </a:solidFill>
              </a:uFill>
              <a:latin typeface="Arial"/>
            </a:endParaRPr>
          </a:p>
        </p:txBody>
      </p:sp>
      <p:sp>
        <p:nvSpPr>
          <p:cNvPr id="196" name="CustomShape 2"/>
          <p:cNvSpPr/>
          <p:nvPr/>
        </p:nvSpPr>
        <p:spPr>
          <a:xfrm>
            <a:off x="1295280" y="2557080"/>
            <a:ext cx="9600120" cy="3317760"/>
          </a:xfrm>
          <a:prstGeom prst="rect">
            <a:avLst/>
          </a:prstGeom>
          <a:noFill/>
          <a:ln>
            <a:noFill/>
          </a:ln>
        </p:spPr>
        <p:style>
          <a:lnRef idx="0"/>
          <a:fillRef idx="0"/>
          <a:effectRef idx="0"/>
          <a:fontRef idx="minor"/>
        </p:style>
        <p:txBody>
          <a:bodyPr lIns="90000" rIns="90000" tIns="45000" bIns="45000"/>
          <a:p>
            <a:pPr marL="285840" indent="-284760">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Garamond"/>
                <a:ea typeface="DejaVu Sans"/>
              </a:rPr>
              <a:t>From the plot, it is seen that the more the time of study increases, the more the grades increase.</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262626"/>
                </a:solidFill>
                <a:uFill>
                  <a:solidFill>
                    <a:srgbClr val="ffffff"/>
                  </a:solidFill>
                </a:uFill>
                <a:latin typeface="Garamond"/>
                <a:ea typeface="DejaVu Sans"/>
              </a:rPr>
              <a:t>Plot will be shown</a:t>
            </a:r>
            <a:endParaRPr b="0" lang="en-US" sz="1800" spc="-1" strike="noStrike">
              <a:solidFill>
                <a:srgbClr val="000000"/>
              </a:solidFill>
              <a:uFill>
                <a:solidFill>
                  <a:srgbClr val="ffffff"/>
                </a:solidFill>
              </a:uFill>
              <a:latin typeface="Arial"/>
            </a:endParaRPr>
          </a:p>
          <a:p>
            <a:pPr marL="285840" indent="-284760">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Garamond"/>
                <a:ea typeface="DejaVu Sans"/>
              </a:rPr>
              <a:t>From the equation of estimated values of y, Y=b</a:t>
            </a:r>
            <a:r>
              <a:rPr b="0" lang="en-US" sz="2400" spc="-1" strike="noStrike" baseline="-25000">
                <a:solidFill>
                  <a:srgbClr val="262626"/>
                </a:solidFill>
                <a:uFill>
                  <a:solidFill>
                    <a:srgbClr val="ffffff"/>
                  </a:solidFill>
                </a:uFill>
                <a:latin typeface="Garamond"/>
                <a:ea typeface="DejaVu Sans"/>
              </a:rPr>
              <a:t>0</a:t>
            </a:r>
            <a:r>
              <a:rPr b="0" lang="en-US" sz="2400" spc="-1" strike="noStrike">
                <a:solidFill>
                  <a:srgbClr val="262626"/>
                </a:solidFill>
                <a:uFill>
                  <a:solidFill>
                    <a:srgbClr val="ffffff"/>
                  </a:solidFill>
                </a:uFill>
                <a:latin typeface="Garamond"/>
                <a:ea typeface="DejaVu Sans"/>
              </a:rPr>
              <a:t> + b</a:t>
            </a:r>
            <a:r>
              <a:rPr b="0" lang="en-US" sz="2400" spc="-1" strike="noStrike" baseline="-25000">
                <a:solidFill>
                  <a:srgbClr val="262626"/>
                </a:solidFill>
                <a:uFill>
                  <a:solidFill>
                    <a:srgbClr val="ffffff"/>
                  </a:solidFill>
                </a:uFill>
                <a:latin typeface="Garamond"/>
                <a:ea typeface="DejaVu Sans"/>
              </a:rPr>
              <a:t>1</a:t>
            </a:r>
            <a:r>
              <a:rPr b="0" lang="en-US" sz="2400" spc="-1" strike="noStrike">
                <a:solidFill>
                  <a:srgbClr val="262626"/>
                </a:solidFill>
                <a:uFill>
                  <a:solidFill>
                    <a:srgbClr val="ffffff"/>
                  </a:solidFill>
                </a:uFill>
                <a:latin typeface="Garamond"/>
                <a:ea typeface="DejaVu Sans"/>
              </a:rPr>
              <a:t>X. Here, we have a positive relationship since both the Grades and the time f study are increasing.</a:t>
            </a:r>
            <a:endParaRPr b="0" lang="en-US"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1295280" y="982080"/>
            <a:ext cx="9600120" cy="13028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62626"/>
                </a:solidFill>
                <a:uFill>
                  <a:solidFill>
                    <a:srgbClr val="ffffff"/>
                  </a:solidFill>
                </a:uFill>
                <a:latin typeface="Garamond"/>
                <a:ea typeface="DejaVu Sans"/>
              </a:rPr>
              <a:t>Continuation on linear regression</a:t>
            </a:r>
            <a:endParaRPr b="0" lang="en-US" sz="1800" spc="-1" strike="noStrike">
              <a:solidFill>
                <a:srgbClr val="000000"/>
              </a:solidFill>
              <a:uFill>
                <a:solidFill>
                  <a:srgbClr val="ffffff"/>
                </a:solidFill>
              </a:uFill>
              <a:latin typeface="Arial"/>
            </a:endParaRPr>
          </a:p>
        </p:txBody>
      </p:sp>
      <p:sp>
        <p:nvSpPr>
          <p:cNvPr id="198" name="CustomShape 2"/>
          <p:cNvSpPr/>
          <p:nvPr/>
        </p:nvSpPr>
        <p:spPr>
          <a:xfrm>
            <a:off x="1295280" y="2557080"/>
            <a:ext cx="9600120" cy="3317760"/>
          </a:xfrm>
          <a:prstGeom prst="rect">
            <a:avLst/>
          </a:prstGeom>
          <a:noFill/>
          <a:ln>
            <a:noFill/>
          </a:ln>
        </p:spPr>
        <p:style>
          <a:lnRef idx="0"/>
          <a:fillRef idx="0"/>
          <a:effectRef idx="0"/>
          <a:fontRef idx="minor"/>
        </p:style>
        <p:txBody>
          <a:bodyPr lIns="90000" rIns="90000" tIns="45000" bIns="45000"/>
          <a:p>
            <a:pPr marL="285840" indent="-284760">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Garamond"/>
                <a:ea typeface="DejaVu Sans"/>
              </a:rPr>
              <a:t>Now suppose we have a scatter plot of Grades Versus Time on Facebook.</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262626"/>
                </a:solidFill>
                <a:uFill>
                  <a:solidFill>
                    <a:srgbClr val="ffffff"/>
                  </a:solidFill>
                </a:uFill>
                <a:latin typeface="Garamond"/>
                <a:ea typeface="DejaVu Sans"/>
              </a:rPr>
              <a:t>Scatter plot will be shown.</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262626"/>
                </a:solidFill>
                <a:uFill>
                  <a:solidFill>
                    <a:srgbClr val="ffffff"/>
                  </a:solidFill>
                </a:uFill>
                <a:latin typeface="Garamond"/>
                <a:ea typeface="DejaVu Sans"/>
              </a:rPr>
              <a:t>From the graph, it is seen as the time on Facebook increases, the Grades decrease hence showing a negative relationship.</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262626"/>
                </a:solidFill>
                <a:uFill>
                  <a:solidFill>
                    <a:srgbClr val="ffffff"/>
                  </a:solidFill>
                </a:uFill>
                <a:latin typeface="Garamond"/>
                <a:ea typeface="DejaVu Sans"/>
              </a:rPr>
              <a:t>The estimated value of y will be equal to y=b</a:t>
            </a:r>
            <a:r>
              <a:rPr b="0" lang="en-US" sz="2400" spc="-1" strike="noStrike" baseline="-25000">
                <a:solidFill>
                  <a:srgbClr val="262626"/>
                </a:solidFill>
                <a:uFill>
                  <a:solidFill>
                    <a:srgbClr val="ffffff"/>
                  </a:solidFill>
                </a:uFill>
                <a:latin typeface="Garamond"/>
                <a:ea typeface="DejaVu Sans"/>
              </a:rPr>
              <a:t>0</a:t>
            </a:r>
            <a:r>
              <a:rPr b="0" lang="en-US" sz="2400" spc="-1" strike="noStrike">
                <a:solidFill>
                  <a:srgbClr val="262626"/>
                </a:solidFill>
                <a:uFill>
                  <a:solidFill>
                    <a:srgbClr val="ffffff"/>
                  </a:solidFill>
                </a:uFill>
                <a:latin typeface="Garamond"/>
                <a:ea typeface="DejaVu Sans"/>
              </a:rPr>
              <a:t> – b</a:t>
            </a:r>
            <a:r>
              <a:rPr b="0" lang="en-US" sz="2400" spc="-1" strike="noStrike" baseline="-25000">
                <a:solidFill>
                  <a:srgbClr val="262626"/>
                </a:solidFill>
                <a:uFill>
                  <a:solidFill>
                    <a:srgbClr val="ffffff"/>
                  </a:solidFill>
                </a:uFill>
                <a:latin typeface="Garamond"/>
                <a:ea typeface="DejaVu Sans"/>
              </a:rPr>
              <a:t>1</a:t>
            </a:r>
            <a:r>
              <a:rPr b="0" lang="en-US" sz="2400" spc="-1" strike="noStrike">
                <a:solidFill>
                  <a:srgbClr val="262626"/>
                </a:solidFill>
                <a:uFill>
                  <a:solidFill>
                    <a:srgbClr val="ffffff"/>
                  </a:solidFill>
                </a:uFill>
                <a:latin typeface="Garamond"/>
                <a:ea typeface="DejaVu Sans"/>
              </a:rPr>
              <a:t>X</a:t>
            </a:r>
            <a:endParaRPr b="0" lang="en-US"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1295280" y="982080"/>
            <a:ext cx="9600120" cy="13028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62626"/>
                </a:solidFill>
                <a:uFill>
                  <a:solidFill>
                    <a:srgbClr val="ffffff"/>
                  </a:solidFill>
                </a:uFill>
                <a:latin typeface="Garamond"/>
                <a:ea typeface="DejaVu Sans"/>
              </a:rPr>
              <a:t>Polynomial Regression</a:t>
            </a:r>
            <a:endParaRPr b="0" lang="en-US" sz="1800" spc="-1" strike="noStrike">
              <a:solidFill>
                <a:srgbClr val="000000"/>
              </a:solidFill>
              <a:uFill>
                <a:solidFill>
                  <a:srgbClr val="ffffff"/>
                </a:solidFill>
              </a:uFill>
              <a:latin typeface="Arial"/>
            </a:endParaRPr>
          </a:p>
        </p:txBody>
      </p:sp>
      <p:sp>
        <p:nvSpPr>
          <p:cNvPr id="200" name="CustomShape 2"/>
          <p:cNvSpPr/>
          <p:nvPr/>
        </p:nvSpPr>
        <p:spPr>
          <a:xfrm>
            <a:off x="1295280" y="2557080"/>
            <a:ext cx="9868320" cy="3556800"/>
          </a:xfrm>
          <a:prstGeom prst="rect">
            <a:avLst/>
          </a:prstGeom>
          <a:noFill/>
          <a:ln>
            <a:noFill/>
          </a:ln>
        </p:spPr>
        <p:style>
          <a:lnRef idx="0"/>
          <a:fillRef idx="0"/>
          <a:effectRef idx="0"/>
          <a:fontRef idx="minor"/>
        </p:style>
        <p:txBody>
          <a:bodyPr lIns="90000" rIns="90000" tIns="45000" bIns="45000"/>
          <a:p>
            <a:pPr marL="285840" indent="-284760">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Garamond"/>
                <a:ea typeface="DejaVu Sans"/>
              </a:rPr>
              <a:t>Here the relationship between y and x often turns out not to be a straight line. The idea of polynomial regression is straightforward. As before, we have just one continuous explanatory variable, x, but we can ﬁt higher powers of x, such as x</a:t>
            </a:r>
            <a:r>
              <a:rPr b="0" lang="en-US" sz="2400" spc="-1" strike="noStrike" baseline="30000">
                <a:solidFill>
                  <a:srgbClr val="262626"/>
                </a:solidFill>
                <a:uFill>
                  <a:solidFill>
                    <a:srgbClr val="ffffff"/>
                  </a:solidFill>
                </a:uFill>
                <a:latin typeface="Garamond"/>
                <a:ea typeface="DejaVu Sans"/>
              </a:rPr>
              <a:t>2</a:t>
            </a:r>
            <a:r>
              <a:rPr b="0" lang="en-US" sz="2400" spc="-1" strike="noStrike">
                <a:solidFill>
                  <a:srgbClr val="262626"/>
                </a:solidFill>
                <a:uFill>
                  <a:solidFill>
                    <a:srgbClr val="ffffff"/>
                  </a:solidFill>
                </a:uFill>
                <a:latin typeface="Garamond"/>
                <a:ea typeface="DejaVu Sans"/>
              </a:rPr>
              <a:t> and x</a:t>
            </a:r>
            <a:r>
              <a:rPr b="0" lang="en-US" sz="2400" spc="-1" strike="noStrike" baseline="30000">
                <a:solidFill>
                  <a:srgbClr val="262626"/>
                </a:solidFill>
                <a:uFill>
                  <a:solidFill>
                    <a:srgbClr val="ffffff"/>
                  </a:solidFill>
                </a:uFill>
                <a:latin typeface="Garamond"/>
                <a:ea typeface="DejaVu Sans"/>
              </a:rPr>
              <a:t>3</a:t>
            </a:r>
            <a:r>
              <a:rPr b="0" lang="en-US" sz="2400" spc="-1" strike="noStrike">
                <a:solidFill>
                  <a:srgbClr val="262626"/>
                </a:solidFill>
                <a:uFill>
                  <a:solidFill>
                    <a:srgbClr val="ffffff"/>
                  </a:solidFill>
                </a:uFill>
                <a:latin typeface="Garamond"/>
                <a:ea typeface="DejaVu Sans"/>
              </a:rPr>
              <a:t>, to the model in addition to x to explain curvature in the relationship between y and x. It is useful to experiment with the kinds of curves that can be generated with very simple models. Even if were strict ourselves to the inclusion of quadratic term, x</a:t>
            </a:r>
            <a:r>
              <a:rPr b="0" lang="en-US" sz="2400" spc="-1" strike="noStrike" baseline="30000">
                <a:solidFill>
                  <a:srgbClr val="262626"/>
                </a:solidFill>
                <a:uFill>
                  <a:solidFill>
                    <a:srgbClr val="ffffff"/>
                  </a:solidFill>
                </a:uFill>
                <a:latin typeface="Garamond"/>
                <a:ea typeface="DejaVu Sans"/>
              </a:rPr>
              <a:t>2</a:t>
            </a:r>
            <a:r>
              <a:rPr b="0" lang="en-US" sz="2400" spc="-1" strike="noStrike">
                <a:solidFill>
                  <a:srgbClr val="262626"/>
                </a:solidFill>
                <a:uFill>
                  <a:solidFill>
                    <a:srgbClr val="ffffff"/>
                  </a:solidFill>
                </a:uFill>
                <a:latin typeface="Garamond"/>
                <a:ea typeface="DejaVu Sans"/>
              </a:rPr>
              <a:t>,there are many curves we can describe, depending upon the signs of the linear and quadratic terms.</a:t>
            </a:r>
            <a:endParaRPr b="0" lang="en-US" sz="1800" spc="-1" strike="noStrike">
              <a:solidFill>
                <a:srgbClr val="000000"/>
              </a:solidFill>
              <a:uFill>
                <a:solidFill>
                  <a:srgbClr val="ffffff"/>
                </a:solidFill>
              </a:uFill>
              <a:latin typeface="Arial"/>
            </a:endParaRPr>
          </a:p>
          <a:p>
            <a:pPr marL="285840" indent="-284760">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Garamond"/>
                <a:ea typeface="DejaVu Sans"/>
              </a:rPr>
              <a:t>Example of a graph to be plotted</a:t>
            </a:r>
            <a:endParaRPr b="0" lang="en-US"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1295280" y="982080"/>
            <a:ext cx="9600120" cy="13028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62626"/>
                </a:solidFill>
                <a:uFill>
                  <a:solidFill>
                    <a:srgbClr val="ffffff"/>
                  </a:solidFill>
                </a:uFill>
                <a:latin typeface="Garamond"/>
                <a:ea typeface="DejaVu Sans"/>
              </a:rPr>
              <a:t>Multiple Regression</a:t>
            </a:r>
            <a:endParaRPr b="0" lang="en-US" sz="1800" spc="-1" strike="noStrike">
              <a:solidFill>
                <a:srgbClr val="000000"/>
              </a:solidFill>
              <a:uFill>
                <a:solidFill>
                  <a:srgbClr val="ffffff"/>
                </a:solidFill>
              </a:uFill>
              <a:latin typeface="Arial"/>
            </a:endParaRPr>
          </a:p>
        </p:txBody>
      </p:sp>
      <p:sp>
        <p:nvSpPr>
          <p:cNvPr id="202" name="CustomShape 2"/>
          <p:cNvSpPr/>
          <p:nvPr/>
        </p:nvSpPr>
        <p:spPr>
          <a:xfrm>
            <a:off x="1295280" y="2557080"/>
            <a:ext cx="9600120" cy="3569760"/>
          </a:xfrm>
          <a:prstGeom prst="rect">
            <a:avLst/>
          </a:prstGeom>
          <a:noFill/>
          <a:ln>
            <a:noFill/>
          </a:ln>
        </p:spPr>
        <p:style>
          <a:lnRef idx="0"/>
          <a:fillRef idx="0"/>
          <a:effectRef idx="0"/>
          <a:fontRef idx="minor"/>
        </p:style>
        <p:txBody>
          <a:bodyPr lIns="90000" rIns="90000" tIns="45000" bIns="45000"/>
          <a:p>
            <a:pPr marL="285840" indent="-284760">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Garamond"/>
                <a:ea typeface="DejaVu Sans"/>
              </a:rPr>
              <a:t>Multiple regression models are similar to simple linear regression models except they include more than one X variable. They are many t one model.</a:t>
            </a:r>
            <a:endParaRPr b="0" lang="en-US" sz="1800" spc="-1" strike="noStrike">
              <a:solidFill>
                <a:srgbClr val="000000"/>
              </a:solidFill>
              <a:uFill>
                <a:solidFill>
                  <a:srgbClr val="ffffff"/>
                </a:solidFill>
              </a:uFill>
              <a:latin typeface="Arial"/>
            </a:endParaRPr>
          </a:p>
          <a:p>
            <a:pPr marL="285840" indent="-284760">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Garamond"/>
                <a:ea typeface="DejaVu Sans"/>
              </a:rPr>
              <a:t>Below is the multiple regression eqn model:</a:t>
            </a:r>
            <a:endParaRPr b="0" lang="en-US" sz="1800" spc="-1" strike="noStrike">
              <a:solidFill>
                <a:srgbClr val="000000"/>
              </a:solidFill>
              <a:uFill>
                <a:solidFill>
                  <a:srgbClr val="ffffff"/>
                </a:solidFill>
              </a:uFill>
              <a:latin typeface="Arial"/>
            </a:endParaRPr>
          </a:p>
          <a:p>
            <a:pPr>
              <a:lnSpc>
                <a:spcPct val="100000"/>
              </a:lnSpc>
            </a:pPr>
            <a:r>
              <a:rPr b="0" lang="en-US" sz="2000" spc="-1" strike="noStrike">
                <a:solidFill>
                  <a:srgbClr val="262626"/>
                </a:solidFill>
                <a:uFill>
                  <a:solidFill>
                    <a:srgbClr val="ffffff"/>
                  </a:solidFill>
                </a:uFill>
                <a:latin typeface="Garamond"/>
                <a:ea typeface="DejaVu Sans"/>
              </a:rPr>
              <a:t>Y=β</a:t>
            </a:r>
            <a:r>
              <a:rPr b="0" lang="en-US" sz="2000" spc="-1" strike="noStrike" baseline="-25000">
                <a:solidFill>
                  <a:srgbClr val="262626"/>
                </a:solidFill>
                <a:uFill>
                  <a:solidFill>
                    <a:srgbClr val="ffffff"/>
                  </a:solidFill>
                </a:uFill>
                <a:latin typeface="Garamond"/>
                <a:ea typeface="DejaVu Sans"/>
              </a:rPr>
              <a:t>0 </a:t>
            </a:r>
            <a:r>
              <a:rPr b="0" lang="en-US" sz="2000" spc="-1" strike="noStrike">
                <a:solidFill>
                  <a:srgbClr val="262626"/>
                </a:solidFill>
                <a:uFill>
                  <a:solidFill>
                    <a:srgbClr val="ffffff"/>
                  </a:solidFill>
                </a:uFill>
                <a:latin typeface="Garamond"/>
                <a:ea typeface="DejaVu Sans"/>
              </a:rPr>
              <a:t>+ β</a:t>
            </a:r>
            <a:r>
              <a:rPr b="0" lang="en-US" sz="2000" spc="-1" strike="noStrike" baseline="-25000">
                <a:solidFill>
                  <a:srgbClr val="262626"/>
                </a:solidFill>
                <a:uFill>
                  <a:solidFill>
                    <a:srgbClr val="ffffff"/>
                  </a:solidFill>
                </a:uFill>
                <a:latin typeface="Garamond"/>
                <a:ea typeface="DejaVu Sans"/>
              </a:rPr>
              <a:t>1</a:t>
            </a:r>
            <a:r>
              <a:rPr b="0" lang="en-US" sz="2000" spc="-1" strike="noStrike">
                <a:solidFill>
                  <a:srgbClr val="262626"/>
                </a:solidFill>
                <a:uFill>
                  <a:solidFill>
                    <a:srgbClr val="ffffff"/>
                  </a:solidFill>
                </a:uFill>
                <a:latin typeface="Garamond"/>
                <a:ea typeface="DejaVu Sans"/>
              </a:rPr>
              <a:t>X + e</a:t>
            </a:r>
            <a:r>
              <a:rPr b="0" lang="en-US" sz="2400" spc="-1" strike="noStrike">
                <a:solidFill>
                  <a:srgbClr val="262626"/>
                </a:solidFill>
                <a:uFill>
                  <a:solidFill>
                    <a:srgbClr val="ffffff"/>
                  </a:solidFill>
                </a:uFill>
                <a:latin typeface="Garamond"/>
                <a:ea typeface="DejaVu Sans"/>
              </a:rPr>
              <a:t> </a:t>
            </a:r>
            <a:endParaRPr b="0" lang="en-US" sz="1800" spc="-1" strike="noStrike">
              <a:solidFill>
                <a:srgbClr val="000000"/>
              </a:solidFill>
              <a:uFill>
                <a:solidFill>
                  <a:srgbClr val="ffffff"/>
                </a:solidFill>
              </a:uFill>
              <a:latin typeface="Arial"/>
            </a:endParaRPr>
          </a:p>
          <a:p>
            <a:pPr marL="720">
              <a:lnSpc>
                <a:spcPct val="100000"/>
              </a:lnSpc>
            </a:pPr>
            <a:r>
              <a:rPr b="0" lang="en-US" sz="2400" spc="-1" strike="noStrike">
                <a:solidFill>
                  <a:srgbClr val="262626"/>
                </a:solidFill>
                <a:uFill>
                  <a:solidFill>
                    <a:srgbClr val="ffffff"/>
                  </a:solidFill>
                </a:uFill>
                <a:latin typeface="Garamond"/>
                <a:ea typeface="DejaVu Sans"/>
              </a:rPr>
              <a:t>Example:</a:t>
            </a:r>
            <a:endParaRPr b="0" lang="en-US" sz="1800" spc="-1" strike="noStrike">
              <a:solidFill>
                <a:srgbClr val="000000"/>
              </a:solidFill>
              <a:uFill>
                <a:solidFill>
                  <a:srgbClr val="ffffff"/>
                </a:solidFill>
              </a:uFill>
              <a:latin typeface="Arial"/>
            </a:endParaRPr>
          </a:p>
          <a:p>
            <a:pPr marL="457920">
              <a:lnSpc>
                <a:spcPct val="100000"/>
              </a:lnSpc>
            </a:pPr>
            <a:r>
              <a:rPr b="0" lang="en-US" sz="2400" spc="-1" strike="noStrike">
                <a:solidFill>
                  <a:srgbClr val="262626"/>
                </a:solidFill>
                <a:uFill>
                  <a:solidFill>
                    <a:srgbClr val="ffffff"/>
                  </a:solidFill>
                </a:uFill>
                <a:latin typeface="Garamond"/>
                <a:ea typeface="DejaVu Sans"/>
              </a:rPr>
              <a:t>Wilson Realty wants to develop a model to determine the suggested listing price for a house based on size and age. As shown in the table below.</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03" name="Table 1"/>
          <p:cNvGraphicFramePr/>
          <p:nvPr/>
        </p:nvGraphicFramePr>
        <p:xfrm>
          <a:off x="1158120" y="409320"/>
          <a:ext cx="9636840" cy="5620680"/>
        </p:xfrm>
        <a:graphic>
          <a:graphicData uri="http://schemas.openxmlformats.org/drawingml/2006/table">
            <a:tbl>
              <a:tblPr/>
              <a:tblGrid>
                <a:gridCol w="2409120"/>
                <a:gridCol w="2446920"/>
                <a:gridCol w="2371320"/>
                <a:gridCol w="2409480"/>
              </a:tblGrid>
              <a:tr h="361080">
                <a:tc>
                  <a:txBody>
                    <a:bodyPr/>
                    <a:p>
                      <a:pPr>
                        <a:lnSpc>
                          <a:spcPct val="100000"/>
                        </a:lnSpc>
                      </a:pPr>
                      <a:r>
                        <a:rPr b="1" lang="en-US" sz="1800" spc="-1" strike="noStrike">
                          <a:solidFill>
                            <a:srgbClr val="ffffff"/>
                          </a:solidFill>
                          <a:uFill>
                            <a:solidFill>
                              <a:srgbClr val="ffffff"/>
                            </a:solidFill>
                          </a:uFill>
                          <a:latin typeface="Arial"/>
                          <a:ea typeface="DejaVu Sans"/>
                        </a:rPr>
                        <a:t>Price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800" spc="-1" strike="noStrike">
                          <a:solidFill>
                            <a:srgbClr val="ffffff"/>
                          </a:solidFill>
                          <a:uFill>
                            <a:solidFill>
                              <a:srgbClr val="ffffff"/>
                            </a:solidFill>
                          </a:uFill>
                          <a:latin typeface="Arial"/>
                          <a:ea typeface="DejaVu Sans"/>
                        </a:rPr>
                        <a:t>Sq. Feet </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800" spc="-1" strike="noStrike">
                          <a:solidFill>
                            <a:srgbClr val="ffffff"/>
                          </a:solidFill>
                          <a:uFill>
                            <a:solidFill>
                              <a:srgbClr val="ffffff"/>
                            </a:solidFill>
                          </a:uFill>
                          <a:latin typeface="Arial"/>
                          <a:ea typeface="DejaVu Sans"/>
                        </a:rPr>
                        <a:t>Age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800" spc="-1" strike="noStrike">
                          <a:solidFill>
                            <a:srgbClr val="ffffff"/>
                          </a:solidFill>
                          <a:uFill>
                            <a:solidFill>
                              <a:srgbClr val="ffffff"/>
                            </a:solidFill>
                          </a:uFill>
                          <a:latin typeface="Arial"/>
                          <a:ea typeface="DejaVu Sans"/>
                        </a:rPr>
                        <a:t>Condition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61080">
                <a:tc>
                  <a:txBody>
                    <a:bodyPr/>
                    <a:p>
                      <a:pPr>
                        <a:lnSpc>
                          <a:spcPct val="100000"/>
                        </a:lnSpc>
                      </a:pPr>
                      <a:r>
                        <a:rPr b="0" lang="en-US" sz="1800" spc="-1" strike="noStrike">
                          <a:solidFill>
                            <a:srgbClr val="000000"/>
                          </a:solidFill>
                          <a:uFill>
                            <a:solidFill>
                              <a:srgbClr val="ffffff"/>
                            </a:solidFill>
                          </a:uFill>
                          <a:latin typeface="Arial"/>
                          <a:ea typeface="DejaVu Sans"/>
                        </a:rPr>
                        <a:t>35000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800" spc="-1" strike="noStrike">
                          <a:solidFill>
                            <a:srgbClr val="000000"/>
                          </a:solidFill>
                          <a:uFill>
                            <a:solidFill>
                              <a:srgbClr val="ffffff"/>
                            </a:solidFill>
                          </a:uFill>
                          <a:latin typeface="Arial"/>
                          <a:ea typeface="DejaVu Sans"/>
                        </a:rPr>
                        <a:t>1926</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800" spc="-1" strike="noStrike">
                          <a:solidFill>
                            <a:srgbClr val="000000"/>
                          </a:solidFill>
                          <a:uFill>
                            <a:solidFill>
                              <a:srgbClr val="ffffff"/>
                            </a:solidFill>
                          </a:uFill>
                          <a:latin typeface="Arial"/>
                          <a:ea typeface="DejaVu Sans"/>
                        </a:rPr>
                        <a:t>30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800" spc="-1" strike="noStrike">
                          <a:solidFill>
                            <a:srgbClr val="000000"/>
                          </a:solidFill>
                          <a:uFill>
                            <a:solidFill>
                              <a:srgbClr val="ffffff"/>
                            </a:solidFill>
                          </a:uFill>
                          <a:latin typeface="Arial"/>
                          <a:ea typeface="DejaVu Sans"/>
                        </a:rPr>
                        <a:t>Good </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61080">
                <a:tc>
                  <a:txBody>
                    <a:bodyPr/>
                    <a:p>
                      <a:pPr>
                        <a:lnSpc>
                          <a:spcPct val="100000"/>
                        </a:lnSpc>
                      </a:pPr>
                      <a:r>
                        <a:rPr b="0" lang="en-US" sz="1800" spc="-1" strike="noStrike">
                          <a:solidFill>
                            <a:srgbClr val="000000"/>
                          </a:solidFill>
                          <a:uFill>
                            <a:solidFill>
                              <a:srgbClr val="ffffff"/>
                            </a:solidFill>
                          </a:uFill>
                          <a:latin typeface="Arial"/>
                          <a:ea typeface="DejaVu Sans"/>
                        </a:rPr>
                        <a:t>47000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800" spc="-1" strike="noStrike">
                          <a:solidFill>
                            <a:srgbClr val="000000"/>
                          </a:solidFill>
                          <a:uFill>
                            <a:solidFill>
                              <a:srgbClr val="ffffff"/>
                            </a:solidFill>
                          </a:uFill>
                          <a:latin typeface="Arial"/>
                          <a:ea typeface="DejaVu Sans"/>
                        </a:rPr>
                        <a:t>2069</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800" spc="-1" strike="noStrike">
                          <a:solidFill>
                            <a:srgbClr val="000000"/>
                          </a:solidFill>
                          <a:uFill>
                            <a:solidFill>
                              <a:srgbClr val="ffffff"/>
                            </a:solidFill>
                          </a:uFill>
                          <a:latin typeface="Arial"/>
                          <a:ea typeface="DejaVu Sans"/>
                        </a:rPr>
                        <a:t>40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800" spc="-1" strike="noStrike">
                          <a:solidFill>
                            <a:srgbClr val="000000"/>
                          </a:solidFill>
                          <a:uFill>
                            <a:solidFill>
                              <a:srgbClr val="ffffff"/>
                            </a:solidFill>
                          </a:uFill>
                          <a:latin typeface="Arial"/>
                          <a:ea typeface="DejaVu Sans"/>
                        </a:rPr>
                        <a:t>Excellent</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71880">
                <a:tc>
                  <a:txBody>
                    <a:bodyPr/>
                    <a:p>
                      <a:pPr>
                        <a:lnSpc>
                          <a:spcPct val="100000"/>
                        </a:lnSpc>
                      </a:pPr>
                      <a:r>
                        <a:rPr b="0" lang="en-US" sz="1800" spc="-1" strike="noStrike">
                          <a:solidFill>
                            <a:srgbClr val="000000"/>
                          </a:solidFill>
                          <a:uFill>
                            <a:solidFill>
                              <a:srgbClr val="ffffff"/>
                            </a:solidFill>
                          </a:uFill>
                          <a:latin typeface="Arial"/>
                          <a:ea typeface="DejaVu Sans"/>
                        </a:rPr>
                        <a:t>49900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800" spc="-1" strike="noStrike">
                          <a:solidFill>
                            <a:srgbClr val="000000"/>
                          </a:solidFill>
                          <a:uFill>
                            <a:solidFill>
                              <a:srgbClr val="ffffff"/>
                            </a:solidFill>
                          </a:uFill>
                          <a:latin typeface="Arial"/>
                          <a:ea typeface="DejaVu Sans"/>
                        </a:rPr>
                        <a:t>1720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800" spc="-1" strike="noStrike">
                          <a:solidFill>
                            <a:srgbClr val="000000"/>
                          </a:solidFill>
                          <a:uFill>
                            <a:solidFill>
                              <a:srgbClr val="ffffff"/>
                            </a:solidFill>
                          </a:uFill>
                          <a:latin typeface="Arial"/>
                          <a:ea typeface="DejaVu Sans"/>
                        </a:rPr>
                        <a:t>30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800" spc="-1" strike="noStrike">
                          <a:solidFill>
                            <a:srgbClr val="000000"/>
                          </a:solidFill>
                          <a:uFill>
                            <a:solidFill>
                              <a:srgbClr val="ffffff"/>
                            </a:solidFill>
                          </a:uFill>
                          <a:latin typeface="Arial"/>
                          <a:ea typeface="DejaVu Sans"/>
                        </a:rPr>
                        <a:t>Excellent</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61080">
                <a:tc>
                  <a:txBody>
                    <a:bodyPr/>
                    <a:p>
                      <a:pPr>
                        <a:lnSpc>
                          <a:spcPct val="100000"/>
                        </a:lnSpc>
                      </a:pPr>
                      <a:r>
                        <a:rPr b="0" lang="en-US" sz="1800" spc="-1" strike="noStrike">
                          <a:solidFill>
                            <a:srgbClr val="000000"/>
                          </a:solidFill>
                          <a:uFill>
                            <a:solidFill>
                              <a:srgbClr val="ffffff"/>
                            </a:solidFill>
                          </a:uFill>
                          <a:latin typeface="Arial"/>
                          <a:ea typeface="DejaVu Sans"/>
                        </a:rPr>
                        <a:t>55000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800" spc="-1" strike="noStrike">
                          <a:solidFill>
                            <a:srgbClr val="000000"/>
                          </a:solidFill>
                          <a:uFill>
                            <a:solidFill>
                              <a:srgbClr val="ffffff"/>
                            </a:solidFill>
                          </a:uFill>
                          <a:latin typeface="Arial"/>
                          <a:ea typeface="DejaVu Sans"/>
                        </a:rPr>
                        <a:t>1396</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800" spc="-1" strike="noStrike">
                          <a:solidFill>
                            <a:srgbClr val="000000"/>
                          </a:solidFill>
                          <a:uFill>
                            <a:solidFill>
                              <a:srgbClr val="ffffff"/>
                            </a:solidFill>
                          </a:uFill>
                          <a:latin typeface="Arial"/>
                          <a:ea typeface="DejaVu Sans"/>
                        </a:rPr>
                        <a:t>15</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800" spc="-1" strike="noStrike">
                          <a:solidFill>
                            <a:srgbClr val="000000"/>
                          </a:solidFill>
                          <a:uFill>
                            <a:solidFill>
                              <a:srgbClr val="ffffff"/>
                            </a:solidFill>
                          </a:uFill>
                          <a:latin typeface="Arial"/>
                          <a:ea typeface="DejaVu Sans"/>
                        </a:rPr>
                        <a:t>Good </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66480">
                <a:tc>
                  <a:txBody>
                    <a:bodyPr/>
                    <a:p>
                      <a:pPr>
                        <a:lnSpc>
                          <a:spcPct val="100000"/>
                        </a:lnSpc>
                      </a:pPr>
                      <a:r>
                        <a:rPr b="0" lang="en-US" sz="1800" spc="-1" strike="noStrike">
                          <a:solidFill>
                            <a:srgbClr val="000000"/>
                          </a:solidFill>
                          <a:uFill>
                            <a:solidFill>
                              <a:srgbClr val="ffffff"/>
                            </a:solidFill>
                          </a:uFill>
                          <a:latin typeface="Arial"/>
                          <a:ea typeface="DejaVu Sans"/>
                        </a:rPr>
                        <a:t>58900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800" spc="-1" strike="noStrike">
                          <a:solidFill>
                            <a:srgbClr val="000000"/>
                          </a:solidFill>
                          <a:uFill>
                            <a:solidFill>
                              <a:srgbClr val="ffffff"/>
                            </a:solidFill>
                          </a:uFill>
                          <a:latin typeface="Arial"/>
                          <a:ea typeface="DejaVu Sans"/>
                        </a:rPr>
                        <a:t>1706</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800" spc="-1" strike="noStrike">
                          <a:solidFill>
                            <a:srgbClr val="000000"/>
                          </a:solidFill>
                          <a:uFill>
                            <a:solidFill>
                              <a:srgbClr val="ffffff"/>
                            </a:solidFill>
                          </a:uFill>
                          <a:latin typeface="Arial"/>
                          <a:ea typeface="DejaVu Sans"/>
                        </a:rPr>
                        <a:t>32</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800" spc="-1" strike="noStrike">
                          <a:solidFill>
                            <a:srgbClr val="000000"/>
                          </a:solidFill>
                          <a:uFill>
                            <a:solidFill>
                              <a:srgbClr val="ffffff"/>
                            </a:solidFill>
                          </a:uFill>
                          <a:latin typeface="Arial"/>
                          <a:ea typeface="DejaVu Sans"/>
                        </a:rPr>
                        <a:t>Mint</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61080">
                <a:tc>
                  <a:txBody>
                    <a:bodyPr/>
                    <a:p>
                      <a:pPr>
                        <a:lnSpc>
                          <a:spcPct val="100000"/>
                        </a:lnSpc>
                      </a:pPr>
                      <a:r>
                        <a:rPr b="0" lang="en-US" sz="1800" spc="-1" strike="noStrike">
                          <a:solidFill>
                            <a:srgbClr val="000000"/>
                          </a:solidFill>
                          <a:uFill>
                            <a:solidFill>
                              <a:srgbClr val="ffffff"/>
                            </a:solidFill>
                          </a:uFill>
                          <a:latin typeface="Arial"/>
                          <a:ea typeface="DejaVu Sans"/>
                        </a:rPr>
                        <a:t>60000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800" spc="-1" strike="noStrike">
                          <a:solidFill>
                            <a:srgbClr val="000000"/>
                          </a:solidFill>
                          <a:uFill>
                            <a:solidFill>
                              <a:srgbClr val="ffffff"/>
                            </a:solidFill>
                          </a:uFill>
                          <a:latin typeface="Arial"/>
                          <a:ea typeface="DejaVu Sans"/>
                        </a:rPr>
                        <a:t>1847</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800" spc="-1" strike="noStrike">
                          <a:solidFill>
                            <a:srgbClr val="000000"/>
                          </a:solidFill>
                          <a:uFill>
                            <a:solidFill>
                              <a:srgbClr val="ffffff"/>
                            </a:solidFill>
                          </a:uFill>
                          <a:latin typeface="Arial"/>
                          <a:ea typeface="DejaVu Sans"/>
                        </a:rPr>
                        <a:t>38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800" spc="-1" strike="noStrike">
                          <a:solidFill>
                            <a:srgbClr val="000000"/>
                          </a:solidFill>
                          <a:uFill>
                            <a:solidFill>
                              <a:srgbClr val="ffffff"/>
                            </a:solidFill>
                          </a:uFill>
                          <a:latin typeface="Arial"/>
                          <a:ea typeface="DejaVu Sans"/>
                        </a:rPr>
                        <a:t>Mint</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61080">
                <a:tc>
                  <a:txBody>
                    <a:bodyPr/>
                    <a:p>
                      <a:pPr>
                        <a:lnSpc>
                          <a:spcPct val="100000"/>
                        </a:lnSpc>
                      </a:pPr>
                      <a:r>
                        <a:rPr b="0" lang="en-US" sz="1800" spc="-1" strike="noStrike">
                          <a:solidFill>
                            <a:srgbClr val="000000"/>
                          </a:solidFill>
                          <a:uFill>
                            <a:solidFill>
                              <a:srgbClr val="ffffff"/>
                            </a:solidFill>
                          </a:uFill>
                          <a:latin typeface="Arial"/>
                          <a:ea typeface="DejaVu Sans"/>
                        </a:rPr>
                        <a:t>67000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800" spc="-1" strike="noStrike">
                          <a:solidFill>
                            <a:srgbClr val="000000"/>
                          </a:solidFill>
                          <a:uFill>
                            <a:solidFill>
                              <a:srgbClr val="ffffff"/>
                            </a:solidFill>
                          </a:uFill>
                          <a:latin typeface="Arial"/>
                          <a:ea typeface="DejaVu Sans"/>
                        </a:rPr>
                        <a:t>1950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800" spc="-1" strike="noStrike">
                          <a:solidFill>
                            <a:srgbClr val="000000"/>
                          </a:solidFill>
                          <a:uFill>
                            <a:solidFill>
                              <a:srgbClr val="ffffff"/>
                            </a:solidFill>
                          </a:uFill>
                          <a:latin typeface="Arial"/>
                          <a:ea typeface="DejaVu Sans"/>
                        </a:rPr>
                        <a:t>27</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800" spc="-1" strike="noStrike">
                          <a:solidFill>
                            <a:srgbClr val="000000"/>
                          </a:solidFill>
                          <a:uFill>
                            <a:solidFill>
                              <a:srgbClr val="ffffff"/>
                            </a:solidFill>
                          </a:uFill>
                          <a:latin typeface="Arial"/>
                          <a:ea typeface="DejaVu Sans"/>
                        </a:rPr>
                        <a:t>Mint</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61080">
                <a:tc>
                  <a:txBody>
                    <a:bodyPr/>
                    <a:p>
                      <a:pPr>
                        <a:lnSpc>
                          <a:spcPct val="100000"/>
                        </a:lnSpc>
                      </a:pPr>
                      <a:r>
                        <a:rPr b="0" lang="en-US" sz="1800" spc="-1" strike="noStrike">
                          <a:solidFill>
                            <a:srgbClr val="000000"/>
                          </a:solidFill>
                          <a:uFill>
                            <a:solidFill>
                              <a:srgbClr val="ffffff"/>
                            </a:solidFill>
                          </a:uFill>
                          <a:latin typeface="Arial"/>
                          <a:ea typeface="DejaVu Sans"/>
                        </a:rPr>
                        <a:t>70000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800" spc="-1" strike="noStrike">
                          <a:solidFill>
                            <a:srgbClr val="000000"/>
                          </a:solidFill>
                          <a:uFill>
                            <a:solidFill>
                              <a:srgbClr val="ffffff"/>
                            </a:solidFill>
                          </a:uFill>
                          <a:latin typeface="Arial"/>
                          <a:ea typeface="DejaVu Sans"/>
                        </a:rPr>
                        <a:t>2323</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800" spc="-1" strike="noStrike">
                          <a:solidFill>
                            <a:srgbClr val="000000"/>
                          </a:solidFill>
                          <a:uFill>
                            <a:solidFill>
                              <a:srgbClr val="ffffff"/>
                            </a:solidFill>
                          </a:uFill>
                          <a:latin typeface="Arial"/>
                          <a:ea typeface="DejaVu Sans"/>
                        </a:rPr>
                        <a:t>30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800" spc="-1" strike="noStrike">
                          <a:solidFill>
                            <a:srgbClr val="000000"/>
                          </a:solidFill>
                          <a:uFill>
                            <a:solidFill>
                              <a:srgbClr val="ffffff"/>
                            </a:solidFill>
                          </a:uFill>
                          <a:latin typeface="Arial"/>
                          <a:ea typeface="DejaVu Sans"/>
                        </a:rPr>
                        <a:t>Excellent </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61080">
                <a:tc>
                  <a:txBody>
                    <a:bodyPr/>
                    <a:p>
                      <a:pPr>
                        <a:lnSpc>
                          <a:spcPct val="100000"/>
                        </a:lnSpc>
                      </a:pPr>
                      <a:r>
                        <a:rPr b="0" lang="en-US" sz="1800" spc="-1" strike="noStrike">
                          <a:solidFill>
                            <a:srgbClr val="000000"/>
                          </a:solidFill>
                          <a:uFill>
                            <a:solidFill>
                              <a:srgbClr val="ffffff"/>
                            </a:solidFill>
                          </a:uFill>
                          <a:latin typeface="Arial"/>
                          <a:ea typeface="DejaVu Sans"/>
                        </a:rPr>
                        <a:t>78500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800" spc="-1" strike="noStrike">
                          <a:solidFill>
                            <a:srgbClr val="000000"/>
                          </a:solidFill>
                          <a:uFill>
                            <a:solidFill>
                              <a:srgbClr val="ffffff"/>
                            </a:solidFill>
                          </a:uFill>
                          <a:latin typeface="Arial"/>
                          <a:ea typeface="DejaVu Sans"/>
                        </a:rPr>
                        <a:t>2285</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800" spc="-1" strike="noStrike">
                          <a:solidFill>
                            <a:srgbClr val="000000"/>
                          </a:solidFill>
                          <a:uFill>
                            <a:solidFill>
                              <a:srgbClr val="ffffff"/>
                            </a:solidFill>
                          </a:uFill>
                          <a:latin typeface="Arial"/>
                          <a:ea typeface="DejaVu Sans"/>
                        </a:rPr>
                        <a:t>26</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800" spc="-1" strike="noStrike">
                          <a:solidFill>
                            <a:srgbClr val="000000"/>
                          </a:solidFill>
                          <a:uFill>
                            <a:solidFill>
                              <a:srgbClr val="ffffff"/>
                            </a:solidFill>
                          </a:uFill>
                          <a:latin typeface="Arial"/>
                          <a:ea typeface="DejaVu Sans"/>
                        </a:rPr>
                        <a:t>Mint </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61080">
                <a:tc>
                  <a:txBody>
                    <a:bodyPr/>
                    <a:p>
                      <a:pPr>
                        <a:lnSpc>
                          <a:spcPct val="100000"/>
                        </a:lnSpc>
                      </a:pPr>
                      <a:r>
                        <a:rPr b="0" lang="en-US" sz="1800" spc="-1" strike="noStrike">
                          <a:solidFill>
                            <a:srgbClr val="000000"/>
                          </a:solidFill>
                          <a:uFill>
                            <a:solidFill>
                              <a:srgbClr val="ffffff"/>
                            </a:solidFill>
                          </a:uFill>
                          <a:latin typeface="Arial"/>
                          <a:ea typeface="DejaVu Sans"/>
                        </a:rPr>
                        <a:t>79000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800" spc="-1" strike="noStrike">
                          <a:solidFill>
                            <a:srgbClr val="000000"/>
                          </a:solidFill>
                          <a:uFill>
                            <a:solidFill>
                              <a:srgbClr val="ffffff"/>
                            </a:solidFill>
                          </a:uFill>
                          <a:latin typeface="Arial"/>
                          <a:ea typeface="DejaVu Sans"/>
                        </a:rPr>
                        <a:t>3752</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800" spc="-1" strike="noStrike">
                          <a:solidFill>
                            <a:srgbClr val="000000"/>
                          </a:solidFill>
                          <a:uFill>
                            <a:solidFill>
                              <a:srgbClr val="ffffff"/>
                            </a:solidFill>
                          </a:uFill>
                          <a:latin typeface="Arial"/>
                          <a:ea typeface="DejaVu Sans"/>
                        </a:rPr>
                        <a:t>35</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800" spc="-1" strike="noStrike">
                          <a:solidFill>
                            <a:srgbClr val="000000"/>
                          </a:solidFill>
                          <a:uFill>
                            <a:solidFill>
                              <a:srgbClr val="ffffff"/>
                            </a:solidFill>
                          </a:uFill>
                          <a:latin typeface="Arial"/>
                          <a:ea typeface="DejaVu Sans"/>
                        </a:rPr>
                        <a:t>Good</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61080">
                <a:tc>
                  <a:txBody>
                    <a:bodyPr/>
                    <a:p>
                      <a:pPr>
                        <a:lnSpc>
                          <a:spcPct val="100000"/>
                        </a:lnSpc>
                      </a:pPr>
                      <a:r>
                        <a:rPr b="0" lang="en-US" sz="1800" spc="-1" strike="noStrike">
                          <a:solidFill>
                            <a:srgbClr val="000000"/>
                          </a:solidFill>
                          <a:uFill>
                            <a:solidFill>
                              <a:srgbClr val="ffffff"/>
                            </a:solidFill>
                          </a:uFill>
                          <a:latin typeface="Arial"/>
                          <a:ea typeface="DejaVu Sans"/>
                        </a:rPr>
                        <a:t>87500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800" spc="-1" strike="noStrike">
                          <a:solidFill>
                            <a:srgbClr val="000000"/>
                          </a:solidFill>
                          <a:uFill>
                            <a:solidFill>
                              <a:srgbClr val="ffffff"/>
                            </a:solidFill>
                          </a:uFill>
                          <a:latin typeface="Arial"/>
                          <a:ea typeface="DejaVu Sans"/>
                        </a:rPr>
                        <a:t>2300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800" spc="-1" strike="noStrike">
                          <a:solidFill>
                            <a:srgbClr val="000000"/>
                          </a:solidFill>
                          <a:uFill>
                            <a:solidFill>
                              <a:srgbClr val="ffffff"/>
                            </a:solidFill>
                          </a:uFill>
                          <a:latin typeface="Arial"/>
                          <a:ea typeface="DejaVu Sans"/>
                        </a:rPr>
                        <a:t>18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800" spc="-1" strike="noStrike">
                          <a:solidFill>
                            <a:srgbClr val="000000"/>
                          </a:solidFill>
                          <a:uFill>
                            <a:solidFill>
                              <a:srgbClr val="ffffff"/>
                            </a:solidFill>
                          </a:uFill>
                          <a:latin typeface="Arial"/>
                          <a:ea typeface="DejaVu Sans"/>
                        </a:rPr>
                        <a:t>Good</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47760">
                <a:tc>
                  <a:txBody>
                    <a:bodyPr/>
                    <a:p>
                      <a:pPr>
                        <a:lnSpc>
                          <a:spcPct val="100000"/>
                        </a:lnSpc>
                      </a:pPr>
                      <a:r>
                        <a:rPr b="0" lang="en-US" sz="1800" spc="-1" strike="noStrike">
                          <a:solidFill>
                            <a:srgbClr val="000000"/>
                          </a:solidFill>
                          <a:uFill>
                            <a:solidFill>
                              <a:srgbClr val="ffffff"/>
                            </a:solidFill>
                          </a:uFill>
                          <a:latin typeface="Arial"/>
                          <a:ea typeface="DejaVu Sans"/>
                        </a:rPr>
                        <a:t>93000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800" spc="-1" strike="noStrike">
                          <a:solidFill>
                            <a:srgbClr val="000000"/>
                          </a:solidFill>
                          <a:uFill>
                            <a:solidFill>
                              <a:srgbClr val="ffffff"/>
                            </a:solidFill>
                          </a:uFill>
                          <a:latin typeface="Arial"/>
                          <a:ea typeface="DejaVu Sans"/>
                        </a:rPr>
                        <a:t>2525</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800" spc="-1" strike="noStrike">
                          <a:solidFill>
                            <a:srgbClr val="000000"/>
                          </a:solidFill>
                          <a:uFill>
                            <a:solidFill>
                              <a:srgbClr val="ffffff"/>
                            </a:solidFill>
                          </a:uFill>
                          <a:latin typeface="Arial"/>
                          <a:ea typeface="DejaVu Sans"/>
                        </a:rPr>
                        <a:t>17</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800" spc="-1" strike="noStrike">
                          <a:solidFill>
                            <a:srgbClr val="000000"/>
                          </a:solidFill>
                          <a:uFill>
                            <a:solidFill>
                              <a:srgbClr val="ffffff"/>
                            </a:solidFill>
                          </a:uFill>
                          <a:latin typeface="Arial"/>
                          <a:ea typeface="DejaVu Sans"/>
                        </a:rPr>
                        <a:t>Good</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63680">
                <a:tc>
                  <a:txBody>
                    <a:bodyPr/>
                    <a:p>
                      <a:pPr>
                        <a:lnSpc>
                          <a:spcPct val="100000"/>
                        </a:lnSpc>
                      </a:pPr>
                      <a:r>
                        <a:rPr b="0" lang="en-US" sz="1800" spc="-1" strike="noStrike">
                          <a:solidFill>
                            <a:srgbClr val="000000"/>
                          </a:solidFill>
                          <a:uFill>
                            <a:solidFill>
                              <a:srgbClr val="ffffff"/>
                            </a:solidFill>
                          </a:uFill>
                          <a:latin typeface="Arial"/>
                          <a:ea typeface="DejaVu Sans"/>
                        </a:rPr>
                        <a:t>95000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800" spc="-1" strike="noStrike">
                          <a:solidFill>
                            <a:srgbClr val="000000"/>
                          </a:solidFill>
                          <a:uFill>
                            <a:solidFill>
                              <a:srgbClr val="ffffff"/>
                            </a:solidFill>
                          </a:uFill>
                          <a:latin typeface="Arial"/>
                          <a:ea typeface="DejaVu Sans"/>
                        </a:rPr>
                        <a:t>3800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800" spc="-1" strike="noStrike">
                          <a:solidFill>
                            <a:srgbClr val="000000"/>
                          </a:solidFill>
                          <a:uFill>
                            <a:solidFill>
                              <a:srgbClr val="ffffff"/>
                            </a:solidFill>
                          </a:uFill>
                          <a:latin typeface="Arial"/>
                          <a:ea typeface="DejaVu Sans"/>
                        </a:rPr>
                        <a:t>40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800" spc="-1" strike="noStrike">
                          <a:solidFill>
                            <a:srgbClr val="000000"/>
                          </a:solidFill>
                          <a:uFill>
                            <a:solidFill>
                              <a:srgbClr val="ffffff"/>
                            </a:solidFill>
                          </a:uFill>
                          <a:latin typeface="Arial"/>
                          <a:ea typeface="DejaVu Sans"/>
                        </a:rPr>
                        <a:t>Excellent</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60080">
                <a:tc>
                  <a:txBody>
                    <a:bodyPr/>
                    <a:p>
                      <a:pPr>
                        <a:lnSpc>
                          <a:spcPct val="100000"/>
                        </a:lnSpc>
                      </a:pPr>
                      <a:r>
                        <a:rPr b="0" lang="en-US" sz="1800" spc="-1" strike="noStrike">
                          <a:solidFill>
                            <a:srgbClr val="000000"/>
                          </a:solidFill>
                          <a:uFill>
                            <a:solidFill>
                              <a:srgbClr val="ffffff"/>
                            </a:solidFill>
                          </a:uFill>
                          <a:latin typeface="Arial"/>
                          <a:ea typeface="DejaVu Sans"/>
                        </a:rPr>
                        <a:t>97000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800" spc="-1" strike="noStrike">
                          <a:solidFill>
                            <a:srgbClr val="000000"/>
                          </a:solidFill>
                          <a:uFill>
                            <a:solidFill>
                              <a:srgbClr val="ffffff"/>
                            </a:solidFill>
                          </a:uFill>
                          <a:latin typeface="Arial"/>
                          <a:ea typeface="DejaVu Sans"/>
                        </a:rPr>
                        <a:t>1740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800" spc="-1" strike="noStrike">
                          <a:solidFill>
                            <a:srgbClr val="000000"/>
                          </a:solidFill>
                          <a:uFill>
                            <a:solidFill>
                              <a:srgbClr val="ffffff"/>
                            </a:solidFill>
                          </a:uFill>
                          <a:latin typeface="Arial"/>
                          <a:ea typeface="DejaVu Sans"/>
                        </a:rPr>
                        <a:t>12</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800" spc="-1" strike="noStrike">
                          <a:solidFill>
                            <a:srgbClr val="000000"/>
                          </a:solidFill>
                          <a:uFill>
                            <a:solidFill>
                              <a:srgbClr val="ffffff"/>
                            </a:solidFill>
                          </a:uFill>
                          <a:latin typeface="Arial"/>
                          <a:ea typeface="DejaVu Sans"/>
                        </a:rPr>
                        <a:t>Mint</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609480" y="273600"/>
            <a:ext cx="10972080" cy="5307480"/>
          </a:xfrm>
          <a:prstGeom prst="rect">
            <a:avLst/>
          </a:prstGeom>
          <a:noFill/>
          <a:ln>
            <a:noFill/>
          </a:ln>
        </p:spPr>
        <p:txBody>
          <a:bodyPr lIns="0" rIns="0" tIns="0" bIns="0" anchor="ctr"/>
          <a:p>
            <a:pPr lvl="1" marL="285840" indent="-284760">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Garamond"/>
                <a:ea typeface="DejaVu Sans"/>
              </a:rPr>
              <a:t>Wilson Realty has found a linear relationship between price and size and age. The coefficient for size indicates each additional square foot increases the value by $21.91, while each additional year in age decreases the value by $1449.34. </a:t>
            </a:r>
            <a:endParaRPr b="0" lang="en-US" sz="3200" spc="-1" strike="noStrike">
              <a:solidFill>
                <a:srgbClr val="000000"/>
              </a:solidFill>
              <a:uFill>
                <a:solidFill>
                  <a:srgbClr val="ffffff"/>
                </a:solidFill>
              </a:uFill>
              <a:latin typeface="Arial"/>
            </a:endParaRPr>
          </a:p>
          <a:p>
            <a:pPr marL="285840" indent="-284760">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Garamond"/>
                <a:ea typeface="DejaVu Sans"/>
              </a:rPr>
              <a:t>Y = 60,815.45 + 21.91(size) – 1449.34 (age) </a:t>
            </a:r>
            <a:endParaRPr b="0" lang="en-US" sz="3200" spc="-1" strike="noStrike">
              <a:solidFill>
                <a:srgbClr val="000000"/>
              </a:solidFill>
              <a:uFill>
                <a:solidFill>
                  <a:srgbClr val="ffffff"/>
                </a:solidFill>
              </a:uFill>
              <a:latin typeface="Arial"/>
            </a:endParaRPr>
          </a:p>
          <a:p>
            <a:pPr marL="285840" indent="-284760">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Garamond"/>
                <a:ea typeface="DejaVu Sans"/>
              </a:rPr>
              <a:t>For a 1900 square foot house that is 10 years old, the following prediction can be made: $87,951 = 21.91(1900) – 1449.34(10)+60,815.45 </a:t>
            </a:r>
            <a:endParaRPr b="0" lang="en-US" sz="32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3671280" y="1965240"/>
            <a:ext cx="9102600" cy="1144080"/>
          </a:xfrm>
          <a:prstGeom prst="rect">
            <a:avLst/>
          </a:prstGeom>
          <a:noFill/>
          <a:ln>
            <a:noFill/>
          </a:ln>
        </p:spPr>
        <p:txBody>
          <a:bodyPr lIns="0" rIns="0" tIns="0" bIns="0" anchor="ctr"/>
          <a:p>
            <a:pPr marL="720">
              <a:lnSpc>
                <a:spcPct val="100000"/>
              </a:lnSpc>
            </a:pPr>
            <a:r>
              <a:rPr b="0" lang="en-US" sz="2400" spc="-1" strike="noStrike">
                <a:solidFill>
                  <a:srgbClr val="262626"/>
                </a:solidFill>
                <a:uFill>
                  <a:solidFill>
                    <a:srgbClr val="ffffff"/>
                  </a:solidFill>
                </a:uFill>
                <a:latin typeface="Garamond"/>
                <a:ea typeface="DejaVu Sans"/>
              </a:rPr>
              <a:t>THANK YOU FOR LISTENING</a:t>
            </a:r>
            <a:endParaRPr b="0" lang="en-US"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1295280" y="1068840"/>
            <a:ext cx="9600120" cy="13323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62626"/>
                </a:solidFill>
                <a:uFill>
                  <a:solidFill>
                    <a:srgbClr val="ffffff"/>
                  </a:solidFill>
                </a:uFill>
                <a:latin typeface="Garamond"/>
                <a:ea typeface="DejaVu Sans"/>
              </a:rPr>
              <a:t>Introduction</a:t>
            </a:r>
            <a:endParaRPr b="0" lang="en-US" sz="1800" spc="-1" strike="noStrike">
              <a:solidFill>
                <a:srgbClr val="000000"/>
              </a:solidFill>
              <a:uFill>
                <a:solidFill>
                  <a:srgbClr val="ffffff"/>
                </a:solidFill>
              </a:uFill>
              <a:latin typeface="Arial"/>
            </a:endParaRPr>
          </a:p>
        </p:txBody>
      </p:sp>
      <p:sp>
        <p:nvSpPr>
          <p:cNvPr id="175" name="CustomShape 2"/>
          <p:cNvSpPr/>
          <p:nvPr/>
        </p:nvSpPr>
        <p:spPr>
          <a:xfrm>
            <a:off x="1295280" y="2557080"/>
            <a:ext cx="9600120" cy="3317760"/>
          </a:xfrm>
          <a:prstGeom prst="rect">
            <a:avLst/>
          </a:prstGeom>
          <a:noFill/>
          <a:ln>
            <a:noFill/>
          </a:ln>
        </p:spPr>
        <p:style>
          <a:lnRef idx="0"/>
          <a:fillRef idx="0"/>
          <a:effectRef idx="0"/>
          <a:fontRef idx="minor"/>
        </p:style>
        <p:txBody>
          <a:bodyPr lIns="90000" rIns="90000" tIns="45000" bIns="45000"/>
          <a:p>
            <a:pPr marL="285840" indent="-284760">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Garamond"/>
                <a:ea typeface="DejaVu Sans"/>
              </a:rPr>
              <a:t>Regression analysis is set of statistical processes for estimating the relationship between dependent and independent variables</a:t>
            </a:r>
            <a:endParaRPr b="0" lang="en-US" sz="1800" spc="-1" strike="noStrike">
              <a:solidFill>
                <a:srgbClr val="000000"/>
              </a:solidFill>
              <a:uFill>
                <a:solidFill>
                  <a:srgbClr val="ffffff"/>
                </a:solidFill>
              </a:uFill>
              <a:latin typeface="Arial"/>
            </a:endParaRPr>
          </a:p>
          <a:p>
            <a:pPr marL="285840" indent="-284760">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Garamond"/>
                <a:ea typeface="DejaVu Sans"/>
              </a:rPr>
              <a:t>Important kinds of regression analysis:</a:t>
            </a:r>
            <a:endParaRPr b="0" lang="en-US" sz="1800" spc="-1" strike="noStrike">
              <a:solidFill>
                <a:srgbClr val="000000"/>
              </a:solidFill>
              <a:uFill>
                <a:solidFill>
                  <a:srgbClr val="ffffff"/>
                </a:solidFill>
              </a:uFill>
              <a:latin typeface="Arial"/>
            </a:endParaRPr>
          </a:p>
          <a:p>
            <a:pPr marL="285840" indent="-284760">
              <a:lnSpc>
                <a:spcPct val="100000"/>
              </a:lnSpc>
              <a:buClr>
                <a:srgbClr val="83992a"/>
              </a:buClr>
              <a:buSzPct val="115000"/>
              <a:buFont typeface="Wingdings" charset="2"/>
              <a:buChar char=""/>
            </a:pPr>
            <a:r>
              <a:rPr b="0" lang="en-US" sz="2400" spc="-1" strike="noStrike">
                <a:solidFill>
                  <a:srgbClr val="262626"/>
                </a:solidFill>
                <a:uFill>
                  <a:solidFill>
                    <a:srgbClr val="ffffff"/>
                  </a:solidFill>
                </a:uFill>
                <a:latin typeface="Garamond"/>
                <a:ea typeface="DejaVu Sans"/>
              </a:rPr>
              <a:t>Linear Regression:- it is the simplest and much the most frequently used.</a:t>
            </a:r>
            <a:endParaRPr b="0" lang="en-US" sz="1800" spc="-1" strike="noStrike">
              <a:solidFill>
                <a:srgbClr val="000000"/>
              </a:solidFill>
              <a:uFill>
                <a:solidFill>
                  <a:srgbClr val="ffffff"/>
                </a:solidFill>
              </a:uFill>
              <a:latin typeface="Arial"/>
            </a:endParaRPr>
          </a:p>
          <a:p>
            <a:pPr marL="285840" indent="-284760">
              <a:lnSpc>
                <a:spcPct val="100000"/>
              </a:lnSpc>
              <a:buClr>
                <a:srgbClr val="83992a"/>
              </a:buClr>
              <a:buSzPct val="115000"/>
              <a:buFont typeface="Wingdings" charset="2"/>
              <a:buChar char=""/>
            </a:pPr>
            <a:r>
              <a:rPr b="0" lang="en-US" sz="2400" spc="-1" strike="noStrike">
                <a:solidFill>
                  <a:srgbClr val="262626"/>
                </a:solidFill>
                <a:uFill>
                  <a:solidFill>
                    <a:srgbClr val="ffffff"/>
                  </a:solidFill>
                </a:uFill>
                <a:latin typeface="Garamond"/>
                <a:ea typeface="DejaVu Sans"/>
              </a:rPr>
              <a:t>Polynomial Regression:-it is often used to test for non-linearity in a relationship.</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1295280" y="982080"/>
            <a:ext cx="9600120" cy="13028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62626"/>
                </a:solidFill>
                <a:uFill>
                  <a:solidFill>
                    <a:srgbClr val="ffffff"/>
                  </a:solidFill>
                </a:uFill>
                <a:latin typeface="Garamond"/>
                <a:ea typeface="DejaVu Sans"/>
              </a:rPr>
              <a:t>continuation</a:t>
            </a:r>
            <a:endParaRPr b="0" lang="en-US" sz="1800" spc="-1" strike="noStrike">
              <a:solidFill>
                <a:srgbClr val="000000"/>
              </a:solidFill>
              <a:uFill>
                <a:solidFill>
                  <a:srgbClr val="ffffff"/>
                </a:solidFill>
              </a:uFill>
              <a:latin typeface="Arial"/>
            </a:endParaRPr>
          </a:p>
        </p:txBody>
      </p:sp>
      <p:sp>
        <p:nvSpPr>
          <p:cNvPr id="177" name="CustomShape 2"/>
          <p:cNvSpPr/>
          <p:nvPr/>
        </p:nvSpPr>
        <p:spPr>
          <a:xfrm>
            <a:off x="1295280" y="2557080"/>
            <a:ext cx="9600120" cy="3317760"/>
          </a:xfrm>
          <a:prstGeom prst="rect">
            <a:avLst/>
          </a:prstGeom>
          <a:noFill/>
          <a:ln>
            <a:noFill/>
          </a:ln>
        </p:spPr>
        <p:style>
          <a:lnRef idx="0"/>
          <a:fillRef idx="0"/>
          <a:effectRef idx="0"/>
          <a:fontRef idx="minor"/>
        </p:style>
        <p:txBody>
          <a:bodyPr lIns="90000" rIns="90000" tIns="45000" bIns="45000"/>
          <a:p>
            <a:pPr marL="285840" indent="-284760">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Garamond"/>
                <a:ea typeface="DejaVu Sans"/>
              </a:rPr>
              <a:t>Piecewise Regression:- It is used for two or more adjacent lines.</a:t>
            </a:r>
            <a:endParaRPr b="0" lang="en-US" sz="1800" spc="-1" strike="noStrike">
              <a:solidFill>
                <a:srgbClr val="000000"/>
              </a:solidFill>
              <a:uFill>
                <a:solidFill>
                  <a:srgbClr val="ffffff"/>
                </a:solidFill>
              </a:uFill>
              <a:latin typeface="Arial"/>
            </a:endParaRPr>
          </a:p>
          <a:p>
            <a:pPr marL="285840" indent="-284760">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Garamond"/>
                <a:ea typeface="DejaVu Sans"/>
              </a:rPr>
              <a:t>Robust Regression:- Models that are less sensitive to outliers.</a:t>
            </a:r>
            <a:endParaRPr b="0" lang="en-US" sz="1800" spc="-1" strike="noStrike">
              <a:solidFill>
                <a:srgbClr val="000000"/>
              </a:solidFill>
              <a:uFill>
                <a:solidFill>
                  <a:srgbClr val="ffffff"/>
                </a:solidFill>
              </a:uFill>
              <a:latin typeface="Arial"/>
            </a:endParaRPr>
          </a:p>
          <a:p>
            <a:pPr marL="285840" indent="-284760">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Garamond"/>
                <a:ea typeface="DejaVu Sans"/>
              </a:rPr>
              <a:t>Multiple Regression:- Where there are a numerous explanatory variables.</a:t>
            </a:r>
            <a:endParaRPr b="0" lang="en-US" sz="1800" spc="-1" strike="noStrike">
              <a:solidFill>
                <a:srgbClr val="000000"/>
              </a:solidFill>
              <a:uFill>
                <a:solidFill>
                  <a:srgbClr val="ffffff"/>
                </a:solidFill>
              </a:uFill>
              <a:latin typeface="Arial"/>
            </a:endParaRPr>
          </a:p>
          <a:p>
            <a:pPr marL="285840" indent="-284760">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Garamond"/>
                <a:ea typeface="DejaVu Sans"/>
              </a:rPr>
              <a:t>Non-linear Regression:-To fit a specified non—linear model to data.</a:t>
            </a:r>
            <a:endParaRPr b="0" lang="en-US" sz="1800" spc="-1" strike="noStrike">
              <a:solidFill>
                <a:srgbClr val="000000"/>
              </a:solidFill>
              <a:uFill>
                <a:solidFill>
                  <a:srgbClr val="ffffff"/>
                </a:solidFill>
              </a:uFill>
              <a:latin typeface="Arial"/>
            </a:endParaRPr>
          </a:p>
          <a:p>
            <a:pPr marL="285840" indent="-284760">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Garamond"/>
                <a:ea typeface="DejaVu Sans"/>
              </a:rPr>
              <a:t>Non-parametric Regression:-Used when there is no obvious functional form.</a:t>
            </a: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1295280" y="982080"/>
            <a:ext cx="9600120" cy="13028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62626"/>
                </a:solidFill>
                <a:uFill>
                  <a:solidFill>
                    <a:srgbClr val="ffffff"/>
                  </a:solidFill>
                </a:uFill>
                <a:latin typeface="Garamond"/>
                <a:ea typeface="DejaVu Sans"/>
              </a:rPr>
              <a:t>Why we need Regression analysis.</a:t>
            </a:r>
            <a:endParaRPr b="0" lang="en-US" sz="1800" spc="-1" strike="noStrike">
              <a:solidFill>
                <a:srgbClr val="000000"/>
              </a:solidFill>
              <a:uFill>
                <a:solidFill>
                  <a:srgbClr val="ffffff"/>
                </a:solidFill>
              </a:uFill>
              <a:latin typeface="Arial"/>
            </a:endParaRPr>
          </a:p>
        </p:txBody>
      </p:sp>
      <p:sp>
        <p:nvSpPr>
          <p:cNvPr id="179" name="CustomShape 2"/>
          <p:cNvSpPr/>
          <p:nvPr/>
        </p:nvSpPr>
        <p:spPr>
          <a:xfrm>
            <a:off x="1295280" y="2557080"/>
            <a:ext cx="9600120" cy="3317760"/>
          </a:xfrm>
          <a:prstGeom prst="rect">
            <a:avLst/>
          </a:prstGeom>
          <a:noFill/>
          <a:ln>
            <a:noFill/>
          </a:ln>
        </p:spPr>
        <p:style>
          <a:lnRef idx="0"/>
          <a:fillRef idx="0"/>
          <a:effectRef idx="0"/>
          <a:fontRef idx="minor"/>
        </p:style>
        <p:txBody>
          <a:bodyPr lIns="90000" rIns="90000" tIns="45000" bIns="45000"/>
          <a:p>
            <a:pPr marL="285840" indent="-284760">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Garamond"/>
                <a:ea typeface="DejaVu Sans"/>
              </a:rPr>
              <a:t>It helps us to understand the relationship between variables.</a:t>
            </a:r>
            <a:endParaRPr b="0" lang="en-US" sz="1800" spc="-1" strike="noStrike">
              <a:solidFill>
                <a:srgbClr val="000000"/>
              </a:solidFill>
              <a:uFill>
                <a:solidFill>
                  <a:srgbClr val="ffffff"/>
                </a:solidFill>
              </a:uFill>
              <a:latin typeface="Arial"/>
            </a:endParaRPr>
          </a:p>
          <a:p>
            <a:pPr marL="285840" indent="-284760">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Garamond"/>
                <a:ea typeface="DejaVu Sans"/>
              </a:rPr>
              <a:t>It helps to predict the value of one variable based on anther variable.</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262626"/>
                </a:solidFill>
                <a:uFill>
                  <a:solidFill>
                    <a:srgbClr val="ffffff"/>
                  </a:solidFill>
                </a:uFill>
                <a:latin typeface="Garamond"/>
                <a:ea typeface="DejaVu Sans"/>
              </a:rPr>
              <a:t> </a:t>
            </a:r>
            <a:r>
              <a:rPr b="0" lang="en-US" sz="2400" spc="-1" strike="noStrike">
                <a:solidFill>
                  <a:srgbClr val="262626"/>
                </a:solidFill>
                <a:uFill>
                  <a:solidFill>
                    <a:srgbClr val="ffffff"/>
                  </a:solidFill>
                </a:uFill>
                <a:latin typeface="Garamond"/>
                <a:ea typeface="DejaVu Sans"/>
              </a:rPr>
              <a:t>A regression model has:</a:t>
            </a:r>
            <a:endParaRPr b="0" lang="en-US" sz="1800" spc="-1" strike="noStrike">
              <a:solidFill>
                <a:srgbClr val="000000"/>
              </a:solidFill>
              <a:uFill>
                <a:solidFill>
                  <a:srgbClr val="ffffff"/>
                </a:solidFill>
              </a:uFill>
              <a:latin typeface="Arial"/>
            </a:endParaRPr>
          </a:p>
          <a:p>
            <a:pPr lvl="1" marL="743040" indent="-284760">
              <a:lnSpc>
                <a:spcPct val="100000"/>
              </a:lnSpc>
              <a:buClr>
                <a:srgbClr val="83992a"/>
              </a:buClr>
              <a:buSzPct val="115000"/>
              <a:buFont typeface="Courier New"/>
              <a:buChar char="o"/>
            </a:pPr>
            <a:r>
              <a:rPr b="0" lang="en-US" sz="2000" spc="-1" strike="noStrike">
                <a:solidFill>
                  <a:srgbClr val="262626"/>
                </a:solidFill>
                <a:uFill>
                  <a:solidFill>
                    <a:srgbClr val="ffffff"/>
                  </a:solidFill>
                </a:uFill>
                <a:latin typeface="Garamond"/>
                <a:ea typeface="DejaVu Sans"/>
              </a:rPr>
              <a:t>Dependent, or response, variable –Y-axis.</a:t>
            </a:r>
            <a:endParaRPr b="0" lang="en-US" sz="1800" spc="-1" strike="noStrike">
              <a:solidFill>
                <a:srgbClr val="000000"/>
              </a:solidFill>
              <a:uFill>
                <a:solidFill>
                  <a:srgbClr val="ffffff"/>
                </a:solidFill>
              </a:uFill>
              <a:latin typeface="Arial"/>
            </a:endParaRPr>
          </a:p>
          <a:p>
            <a:pPr lvl="1" marL="743040" indent="-284760">
              <a:lnSpc>
                <a:spcPct val="100000"/>
              </a:lnSpc>
              <a:buClr>
                <a:srgbClr val="83992a"/>
              </a:buClr>
              <a:buSzPct val="115000"/>
              <a:buFont typeface="Courier New"/>
              <a:buChar char="o"/>
            </a:pPr>
            <a:r>
              <a:rPr b="0" lang="en-US" sz="2000" spc="-1" strike="noStrike">
                <a:solidFill>
                  <a:srgbClr val="262626"/>
                </a:solidFill>
                <a:uFill>
                  <a:solidFill>
                    <a:srgbClr val="ffffff"/>
                  </a:solidFill>
                </a:uFill>
                <a:latin typeface="Garamond"/>
                <a:ea typeface="DejaVu Sans"/>
              </a:rPr>
              <a:t>An independent, or predictor, variable –X-axis.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1295280" y="982080"/>
            <a:ext cx="9600120" cy="13028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62626"/>
                </a:solidFill>
                <a:uFill>
                  <a:solidFill>
                    <a:srgbClr val="ffffff"/>
                  </a:solidFill>
                </a:uFill>
                <a:latin typeface="Garamond"/>
                <a:ea typeface="DejaVu Sans"/>
              </a:rPr>
              <a:t>How to perform Regression analysis</a:t>
            </a:r>
            <a:endParaRPr b="0" lang="en-US" sz="1800" spc="-1" strike="noStrike">
              <a:solidFill>
                <a:srgbClr val="000000"/>
              </a:solidFill>
              <a:uFill>
                <a:solidFill>
                  <a:srgbClr val="ffffff"/>
                </a:solidFill>
              </a:uFill>
              <a:latin typeface="Arial"/>
            </a:endParaRPr>
          </a:p>
        </p:txBody>
      </p:sp>
      <p:sp>
        <p:nvSpPr>
          <p:cNvPr id="181" name="CustomShape 2"/>
          <p:cNvSpPr/>
          <p:nvPr/>
        </p:nvSpPr>
        <p:spPr>
          <a:xfrm>
            <a:off x="1295280" y="2557080"/>
            <a:ext cx="9600120" cy="331776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262626"/>
                </a:solidFill>
                <a:uFill>
                  <a:solidFill>
                    <a:srgbClr val="ffffff"/>
                  </a:solidFill>
                </a:uFill>
                <a:latin typeface="Garamond"/>
                <a:ea typeface="DejaVu Sans"/>
              </a:rPr>
              <a:t>Altech computer solution renovates old Computers in Uganda. They have found out that its dollar volume of renovation work is dependent on the Uganda area payroll.</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graphicFrame>
        <p:nvGraphicFramePr>
          <p:cNvPr id="182" name="Table 3"/>
          <p:cNvGraphicFramePr/>
          <p:nvPr/>
        </p:nvGraphicFramePr>
        <p:xfrm>
          <a:off x="2768760" y="3712320"/>
          <a:ext cx="8127360" cy="2770560"/>
        </p:xfrm>
        <a:graphic>
          <a:graphicData uri="http://schemas.openxmlformats.org/drawingml/2006/table">
            <a:tbl>
              <a:tblPr/>
              <a:tblGrid>
                <a:gridCol w="4041000"/>
                <a:gridCol w="4086720"/>
              </a:tblGrid>
              <a:tr h="628200">
                <a:tc>
                  <a:txBody>
                    <a:bodyPr/>
                    <a:p>
                      <a:pPr>
                        <a:lnSpc>
                          <a:spcPct val="100000"/>
                        </a:lnSpc>
                      </a:pPr>
                      <a:r>
                        <a:rPr b="1" lang="en-US" sz="1800" spc="-1" strike="noStrike">
                          <a:solidFill>
                            <a:srgbClr val="ffffff"/>
                          </a:solidFill>
                          <a:uFill>
                            <a:solidFill>
                              <a:srgbClr val="ffffff"/>
                            </a:solidFill>
                          </a:uFill>
                          <a:latin typeface="Garamond"/>
                          <a:ea typeface="DejaVu Sans"/>
                        </a:rPr>
                        <a:t>Local payroll ($100,000,000’s)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83992a"/>
                    </a:solidFill>
                  </a:tcPr>
                </a:tc>
                <a:tc>
                  <a:txBody>
                    <a:bodyPr/>
                    <a:p>
                      <a:pPr>
                        <a:lnSpc>
                          <a:spcPct val="100000"/>
                        </a:lnSpc>
                      </a:pPr>
                      <a:r>
                        <a:rPr b="1" lang="en-US" sz="1800" spc="-1" strike="noStrike">
                          <a:solidFill>
                            <a:srgbClr val="ffffff"/>
                          </a:solidFill>
                          <a:uFill>
                            <a:solidFill>
                              <a:srgbClr val="ffffff"/>
                            </a:solidFill>
                          </a:uFill>
                          <a:latin typeface="Garamond"/>
                          <a:ea typeface="DejaVu Sans"/>
                        </a:rPr>
                        <a:t>Altech sales($100,000’s)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83992a"/>
                    </a:solidFill>
                  </a:tcPr>
                </a:tc>
              </a:tr>
              <a:tr h="357120">
                <a:tc>
                  <a:txBody>
                    <a:bodyPr/>
                    <a:p>
                      <a:pPr>
                        <a:lnSpc>
                          <a:spcPct val="100000"/>
                        </a:lnSpc>
                      </a:pPr>
                      <a:r>
                        <a:rPr b="0" lang="en-US" sz="1800" spc="-1" strike="noStrike">
                          <a:solidFill>
                            <a:srgbClr val="000000"/>
                          </a:solidFill>
                          <a:uFill>
                            <a:solidFill>
                              <a:srgbClr val="ffffff"/>
                            </a:solidFill>
                          </a:uFill>
                          <a:latin typeface="Garamond"/>
                          <a:ea typeface="DejaVu Sans"/>
                        </a:rPr>
                        <a:t>3</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d8ddcd"/>
                    </a:solidFill>
                  </a:tcPr>
                </a:tc>
                <a:tc>
                  <a:txBody>
                    <a:bodyPr/>
                    <a:p>
                      <a:pPr>
                        <a:lnSpc>
                          <a:spcPct val="100000"/>
                        </a:lnSpc>
                      </a:pPr>
                      <a:r>
                        <a:rPr b="0" lang="en-US" sz="1800" spc="-1" strike="noStrike">
                          <a:solidFill>
                            <a:srgbClr val="000000"/>
                          </a:solidFill>
                          <a:uFill>
                            <a:solidFill>
                              <a:srgbClr val="ffffff"/>
                            </a:solidFill>
                          </a:uFill>
                          <a:latin typeface="Garamond"/>
                          <a:ea typeface="DejaVu Sans"/>
                        </a:rPr>
                        <a:t>6</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d8ddcd"/>
                    </a:solidFill>
                  </a:tcPr>
                </a:tc>
              </a:tr>
              <a:tr h="357120">
                <a:tc>
                  <a:txBody>
                    <a:bodyPr/>
                    <a:p>
                      <a:pPr>
                        <a:lnSpc>
                          <a:spcPct val="100000"/>
                        </a:lnSpc>
                      </a:pPr>
                      <a:r>
                        <a:rPr b="0" lang="en-US" sz="1800" spc="-1" strike="noStrike">
                          <a:solidFill>
                            <a:srgbClr val="000000"/>
                          </a:solidFill>
                          <a:uFill>
                            <a:solidFill>
                              <a:srgbClr val="ffffff"/>
                            </a:solidFill>
                          </a:uFill>
                          <a:latin typeface="Garamond"/>
                          <a:ea typeface="DejaVu Sans"/>
                        </a:rPr>
                        <a:t>4</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a:p>
                      <a:pPr>
                        <a:lnSpc>
                          <a:spcPct val="100000"/>
                        </a:lnSpc>
                      </a:pPr>
                      <a:r>
                        <a:rPr b="0" lang="en-US" sz="1800" spc="-1" strike="noStrike">
                          <a:solidFill>
                            <a:srgbClr val="000000"/>
                          </a:solidFill>
                          <a:uFill>
                            <a:solidFill>
                              <a:srgbClr val="ffffff"/>
                            </a:solidFill>
                          </a:uFill>
                          <a:latin typeface="Garamond"/>
                          <a:ea typeface="DejaVu Sans"/>
                        </a:rPr>
                        <a:t>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r>
              <a:tr h="357120">
                <a:tc>
                  <a:txBody>
                    <a:bodyPr/>
                    <a:p>
                      <a:pPr>
                        <a:lnSpc>
                          <a:spcPct val="100000"/>
                        </a:lnSpc>
                      </a:pPr>
                      <a:r>
                        <a:rPr b="0" lang="en-US" sz="1800" spc="-1" strike="noStrike">
                          <a:solidFill>
                            <a:srgbClr val="000000"/>
                          </a:solidFill>
                          <a:uFill>
                            <a:solidFill>
                              <a:srgbClr val="ffffff"/>
                            </a:solidFill>
                          </a:uFill>
                          <a:latin typeface="Garamond"/>
                          <a:ea typeface="DejaVu Sans"/>
                        </a:rPr>
                        <a:t>6</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a:p>
                      <a:pPr>
                        <a:lnSpc>
                          <a:spcPct val="100000"/>
                        </a:lnSpc>
                      </a:pPr>
                      <a:r>
                        <a:rPr b="0" lang="en-US" sz="1800" spc="-1" strike="noStrike">
                          <a:solidFill>
                            <a:srgbClr val="000000"/>
                          </a:solidFill>
                          <a:uFill>
                            <a:solidFill>
                              <a:srgbClr val="ffffff"/>
                            </a:solidFill>
                          </a:uFill>
                          <a:latin typeface="Garamond"/>
                          <a:ea typeface="DejaVu Sans"/>
                        </a:rPr>
                        <a:t>9</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r>
              <a:tr h="357120">
                <a:tc>
                  <a:txBody>
                    <a:bodyPr/>
                    <a:p>
                      <a:pPr>
                        <a:lnSpc>
                          <a:spcPct val="100000"/>
                        </a:lnSpc>
                      </a:pPr>
                      <a:r>
                        <a:rPr b="0" lang="en-US" sz="1800" spc="-1" strike="noStrike">
                          <a:solidFill>
                            <a:srgbClr val="000000"/>
                          </a:solidFill>
                          <a:uFill>
                            <a:solidFill>
                              <a:srgbClr val="ffffff"/>
                            </a:solidFill>
                          </a:uFill>
                          <a:latin typeface="Garamond"/>
                          <a:ea typeface="DejaVu Sans"/>
                        </a:rPr>
                        <a:t>4</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a:p>
                      <a:pPr>
                        <a:lnSpc>
                          <a:spcPct val="100000"/>
                        </a:lnSpc>
                      </a:pPr>
                      <a:r>
                        <a:rPr b="0" lang="en-US" sz="1800" spc="-1" strike="noStrike">
                          <a:solidFill>
                            <a:srgbClr val="000000"/>
                          </a:solidFill>
                          <a:uFill>
                            <a:solidFill>
                              <a:srgbClr val="ffffff"/>
                            </a:solidFill>
                          </a:uFill>
                          <a:latin typeface="Garamond"/>
                          <a:ea typeface="DejaVu Sans"/>
                        </a:rPr>
                        <a:t>5</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r>
              <a:tr h="357120">
                <a:tc>
                  <a:txBody>
                    <a:bodyPr/>
                    <a:p>
                      <a:pPr>
                        <a:lnSpc>
                          <a:spcPct val="100000"/>
                        </a:lnSpc>
                      </a:pPr>
                      <a:r>
                        <a:rPr b="0" lang="en-US" sz="1800" spc="-1" strike="noStrike">
                          <a:solidFill>
                            <a:srgbClr val="000000"/>
                          </a:solidFill>
                          <a:uFill>
                            <a:solidFill>
                              <a:srgbClr val="ffffff"/>
                            </a:solidFill>
                          </a:uFill>
                          <a:latin typeface="Garamond"/>
                          <a:ea typeface="DejaVu Sans"/>
                        </a:rPr>
                        <a:t>2</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a:p>
                      <a:pPr>
                        <a:lnSpc>
                          <a:spcPct val="100000"/>
                        </a:lnSpc>
                      </a:pPr>
                      <a:r>
                        <a:rPr b="0" lang="en-US" sz="1800" spc="-1" strike="noStrike">
                          <a:solidFill>
                            <a:srgbClr val="000000"/>
                          </a:solidFill>
                          <a:uFill>
                            <a:solidFill>
                              <a:srgbClr val="ffffff"/>
                            </a:solidFill>
                          </a:uFill>
                          <a:latin typeface="Garamond"/>
                          <a:ea typeface="DejaVu Sans"/>
                        </a:rPr>
                        <a:t>4.5</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r>
              <a:tr h="357120">
                <a:tc>
                  <a:txBody>
                    <a:bodyPr/>
                    <a:p>
                      <a:pPr>
                        <a:lnSpc>
                          <a:spcPct val="100000"/>
                        </a:lnSpc>
                      </a:pPr>
                      <a:r>
                        <a:rPr b="0" lang="en-US" sz="1800" spc="-1" strike="noStrike">
                          <a:solidFill>
                            <a:srgbClr val="000000"/>
                          </a:solidFill>
                          <a:uFill>
                            <a:solidFill>
                              <a:srgbClr val="ffffff"/>
                            </a:solidFill>
                          </a:uFill>
                          <a:latin typeface="Garamond"/>
                          <a:ea typeface="DejaVu Sans"/>
                        </a:rPr>
                        <a:t>5</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a:p>
                      <a:pPr>
                        <a:lnSpc>
                          <a:spcPct val="100000"/>
                        </a:lnSpc>
                      </a:pPr>
                      <a:r>
                        <a:rPr b="0" lang="en-US" sz="1800" spc="-1" strike="noStrike">
                          <a:solidFill>
                            <a:srgbClr val="000000"/>
                          </a:solidFill>
                          <a:uFill>
                            <a:solidFill>
                              <a:srgbClr val="ffffff"/>
                            </a:solidFill>
                          </a:uFill>
                          <a:latin typeface="Garamond"/>
                          <a:ea typeface="DejaVu Sans"/>
                        </a:rPr>
                        <a:t>9.5</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r>
            </a:tbl>
          </a:graphicData>
        </a:graphic>
      </p:graphicFrame>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1295280" y="982080"/>
            <a:ext cx="9600120" cy="13028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62626"/>
                </a:solidFill>
                <a:uFill>
                  <a:solidFill>
                    <a:srgbClr val="ffffff"/>
                  </a:solidFill>
                </a:uFill>
                <a:latin typeface="Garamond"/>
                <a:ea typeface="DejaVu Sans"/>
              </a:rPr>
              <a:t>Regression analysis model.</a:t>
            </a:r>
            <a:endParaRPr b="0" lang="en-US" sz="1800" spc="-1" strike="noStrike">
              <a:solidFill>
                <a:srgbClr val="000000"/>
              </a:solidFill>
              <a:uFill>
                <a:solidFill>
                  <a:srgbClr val="ffffff"/>
                </a:solidFill>
              </a:uFill>
              <a:latin typeface="Arial"/>
            </a:endParaRPr>
          </a:p>
        </p:txBody>
      </p:sp>
      <p:sp>
        <p:nvSpPr>
          <p:cNvPr id="184" name="CustomShape 2"/>
          <p:cNvSpPr/>
          <p:nvPr/>
        </p:nvSpPr>
        <p:spPr>
          <a:xfrm>
            <a:off x="1295280" y="2557080"/>
            <a:ext cx="9600120" cy="3317760"/>
          </a:xfrm>
          <a:prstGeom prst="rect">
            <a:avLst/>
          </a:prstGeom>
          <a:noFill/>
          <a:ln>
            <a:noFill/>
          </a:ln>
        </p:spPr>
        <p:style>
          <a:lnRef idx="0"/>
          <a:fillRef idx="0"/>
          <a:effectRef idx="0"/>
          <a:fontRef idx="minor"/>
        </p:style>
        <p:txBody>
          <a:bodyPr lIns="90000" rIns="90000" tIns="45000" bIns="45000"/>
          <a:p>
            <a:pPr marL="285840" indent="-284760">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Garamond"/>
                <a:ea typeface="DejaVu Sans"/>
              </a:rPr>
              <a:t>Create a scatterplot:- the scatter plot will be plotted.</a:t>
            </a:r>
            <a:endParaRPr b="0" lang="en-US" sz="1800" spc="-1" strike="noStrike">
              <a:solidFill>
                <a:srgbClr val="000000"/>
              </a:solidFill>
              <a:uFill>
                <a:solidFill>
                  <a:srgbClr val="ffffff"/>
                </a:solidFill>
              </a:uFill>
              <a:latin typeface="Arial"/>
            </a:endParaRPr>
          </a:p>
          <a:p>
            <a:pPr marL="285840" indent="-284760">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Garamond"/>
                <a:ea typeface="DejaVu Sans"/>
              </a:rPr>
              <a:t>Perform a regression analysis</a:t>
            </a:r>
            <a:endParaRPr b="0" lang="en-US" sz="1800" spc="-1" strike="noStrike">
              <a:solidFill>
                <a:srgbClr val="000000"/>
              </a:solidFill>
              <a:uFill>
                <a:solidFill>
                  <a:srgbClr val="ffffff"/>
                </a:solidFill>
              </a:uFill>
              <a:latin typeface="Arial"/>
            </a:endParaRPr>
          </a:p>
          <a:p>
            <a:pPr>
              <a:lnSpc>
                <a:spcPct val="100000"/>
              </a:lnSpc>
            </a:pPr>
            <a:r>
              <a:rPr b="0" lang="en-US" sz="2000" spc="-1" strike="noStrike">
                <a:solidFill>
                  <a:srgbClr val="262626"/>
                </a:solidFill>
                <a:uFill>
                  <a:solidFill>
                    <a:srgbClr val="ffffff"/>
                  </a:solidFill>
                </a:uFill>
                <a:latin typeface="Garamond"/>
                <a:ea typeface="DejaVu Sans"/>
              </a:rPr>
              <a:t>From y=β</a:t>
            </a:r>
            <a:r>
              <a:rPr b="0" lang="en-US" sz="2000" spc="-1" strike="noStrike" baseline="-25000">
                <a:solidFill>
                  <a:srgbClr val="262626"/>
                </a:solidFill>
                <a:uFill>
                  <a:solidFill>
                    <a:srgbClr val="ffffff"/>
                  </a:solidFill>
                </a:uFill>
                <a:latin typeface="Garamond"/>
                <a:ea typeface="DejaVu Sans"/>
              </a:rPr>
              <a:t>0 </a:t>
            </a:r>
            <a:r>
              <a:rPr b="0" lang="en-US" sz="2000" spc="-1" strike="noStrike">
                <a:solidFill>
                  <a:srgbClr val="262626"/>
                </a:solidFill>
                <a:uFill>
                  <a:solidFill>
                    <a:srgbClr val="ffffff"/>
                  </a:solidFill>
                </a:uFill>
                <a:latin typeface="Garamond"/>
                <a:ea typeface="DejaVu Sans"/>
              </a:rPr>
              <a:t>+ β</a:t>
            </a:r>
            <a:r>
              <a:rPr b="0" lang="en-US" sz="2000" spc="-1" strike="noStrike" baseline="-25000">
                <a:solidFill>
                  <a:srgbClr val="262626"/>
                </a:solidFill>
                <a:uFill>
                  <a:solidFill>
                    <a:srgbClr val="ffffff"/>
                  </a:solidFill>
                </a:uFill>
                <a:latin typeface="Garamond"/>
                <a:ea typeface="DejaVu Sans"/>
              </a:rPr>
              <a:t>1</a:t>
            </a:r>
            <a:r>
              <a:rPr b="0" lang="en-US" sz="2000" spc="-1" strike="noStrike">
                <a:solidFill>
                  <a:srgbClr val="262626"/>
                </a:solidFill>
                <a:uFill>
                  <a:solidFill>
                    <a:srgbClr val="ffffff"/>
                  </a:solidFill>
                </a:uFill>
                <a:latin typeface="Garamond"/>
                <a:ea typeface="DejaVu Sans"/>
              </a:rPr>
              <a:t>X + e.</a:t>
            </a:r>
            <a:endParaRPr b="0" lang="en-US" sz="1800" spc="-1" strike="noStrike">
              <a:solidFill>
                <a:srgbClr val="000000"/>
              </a:solidFill>
              <a:uFill>
                <a:solidFill>
                  <a:srgbClr val="ffffff"/>
                </a:solidFill>
              </a:uFill>
              <a:latin typeface="Arial"/>
            </a:endParaRPr>
          </a:p>
          <a:p>
            <a:pPr>
              <a:lnSpc>
                <a:spcPct val="100000"/>
              </a:lnSpc>
            </a:pPr>
            <a:r>
              <a:rPr b="0" lang="en-US" sz="2000" spc="-1" strike="noStrike">
                <a:solidFill>
                  <a:srgbClr val="262626"/>
                </a:solidFill>
                <a:uFill>
                  <a:solidFill>
                    <a:srgbClr val="ffffff"/>
                  </a:solidFill>
                </a:uFill>
                <a:latin typeface="Garamond"/>
                <a:ea typeface="DejaVu Sans"/>
              </a:rPr>
              <a:t>Where y- dependable Variable Response</a:t>
            </a:r>
            <a:endParaRPr b="0" lang="en-US" sz="1800" spc="-1" strike="noStrike">
              <a:solidFill>
                <a:srgbClr val="000000"/>
              </a:solidFill>
              <a:uFill>
                <a:solidFill>
                  <a:srgbClr val="ffffff"/>
                </a:solidFill>
              </a:uFill>
              <a:latin typeface="Arial"/>
            </a:endParaRPr>
          </a:p>
          <a:p>
            <a:pPr>
              <a:lnSpc>
                <a:spcPct val="100000"/>
              </a:lnSpc>
            </a:pPr>
            <a:r>
              <a:rPr b="0" lang="en-US" sz="2000" spc="-1" strike="noStrike">
                <a:solidFill>
                  <a:srgbClr val="262626"/>
                </a:solidFill>
                <a:uFill>
                  <a:solidFill>
                    <a:srgbClr val="ffffff"/>
                  </a:solidFill>
                </a:uFill>
                <a:latin typeface="Garamond"/>
                <a:ea typeface="DejaVu Sans"/>
              </a:rPr>
              <a:t>	</a:t>
            </a:r>
            <a:r>
              <a:rPr b="0" lang="en-US" sz="2000" spc="-1" strike="noStrike">
                <a:solidFill>
                  <a:srgbClr val="262626"/>
                </a:solidFill>
                <a:uFill>
                  <a:solidFill>
                    <a:srgbClr val="ffffff"/>
                  </a:solidFill>
                </a:uFill>
                <a:latin typeface="Garamond"/>
                <a:ea typeface="DejaVu Sans"/>
              </a:rPr>
              <a:t>    </a:t>
            </a:r>
            <a:r>
              <a:rPr b="0" lang="en-US" sz="2000" spc="-1" strike="noStrike">
                <a:solidFill>
                  <a:srgbClr val="262626"/>
                </a:solidFill>
                <a:uFill>
                  <a:solidFill>
                    <a:srgbClr val="ffffff"/>
                  </a:solidFill>
                </a:uFill>
                <a:latin typeface="Garamond"/>
                <a:ea typeface="DejaVu Sans"/>
              </a:rPr>
              <a:t>β</a:t>
            </a:r>
            <a:r>
              <a:rPr b="0" lang="en-US" sz="2000" spc="-1" strike="noStrike" baseline="-25000">
                <a:solidFill>
                  <a:srgbClr val="262626"/>
                </a:solidFill>
                <a:uFill>
                  <a:solidFill>
                    <a:srgbClr val="ffffff"/>
                  </a:solidFill>
                </a:uFill>
                <a:latin typeface="Garamond"/>
                <a:ea typeface="DejaVu Sans"/>
              </a:rPr>
              <a:t>0</a:t>
            </a:r>
            <a:r>
              <a:rPr b="0" lang="en-US" sz="2000" spc="-1" strike="noStrike">
                <a:solidFill>
                  <a:srgbClr val="262626"/>
                </a:solidFill>
                <a:uFill>
                  <a:solidFill>
                    <a:srgbClr val="ffffff"/>
                  </a:solidFill>
                </a:uFill>
                <a:latin typeface="Garamond"/>
                <a:ea typeface="DejaVu Sans"/>
              </a:rPr>
              <a:t> - intercept(the value of Y when X is Zero)</a:t>
            </a:r>
            <a:endParaRPr b="0" lang="en-US" sz="1800" spc="-1" strike="noStrike">
              <a:solidFill>
                <a:srgbClr val="000000"/>
              </a:solidFill>
              <a:uFill>
                <a:solidFill>
                  <a:srgbClr val="ffffff"/>
                </a:solidFill>
              </a:uFill>
              <a:latin typeface="Arial"/>
            </a:endParaRPr>
          </a:p>
          <a:p>
            <a:pPr>
              <a:lnSpc>
                <a:spcPct val="100000"/>
              </a:lnSpc>
            </a:pPr>
            <a:r>
              <a:rPr b="0" lang="en-US" sz="2000" spc="-1" strike="noStrike" baseline="-25000">
                <a:solidFill>
                  <a:srgbClr val="262626"/>
                </a:solidFill>
                <a:uFill>
                  <a:solidFill>
                    <a:srgbClr val="ffffff"/>
                  </a:solidFill>
                </a:uFill>
                <a:latin typeface="Garamond"/>
                <a:ea typeface="DejaVu Sans"/>
              </a:rPr>
              <a:t>	</a:t>
            </a:r>
            <a:r>
              <a:rPr b="0" lang="en-US" sz="2000" spc="-1" strike="noStrike" baseline="-25000">
                <a:solidFill>
                  <a:srgbClr val="262626"/>
                </a:solidFill>
                <a:uFill>
                  <a:solidFill>
                    <a:srgbClr val="ffffff"/>
                  </a:solidFill>
                </a:uFill>
                <a:latin typeface="Garamond"/>
                <a:ea typeface="DejaVu Sans"/>
              </a:rPr>
              <a:t>     </a:t>
            </a:r>
            <a:r>
              <a:rPr b="0" lang="en-US" sz="2000" spc="-1" strike="noStrike">
                <a:solidFill>
                  <a:srgbClr val="262626"/>
                </a:solidFill>
                <a:uFill>
                  <a:solidFill>
                    <a:srgbClr val="ffffff"/>
                  </a:solidFill>
                </a:uFill>
                <a:latin typeface="Garamond"/>
                <a:ea typeface="DejaVu Sans"/>
              </a:rPr>
              <a:t>β</a:t>
            </a:r>
            <a:r>
              <a:rPr b="0" lang="en-US" sz="2000" spc="-1" strike="noStrike" baseline="-25000">
                <a:solidFill>
                  <a:srgbClr val="262626"/>
                </a:solidFill>
                <a:uFill>
                  <a:solidFill>
                    <a:srgbClr val="ffffff"/>
                  </a:solidFill>
                </a:uFill>
                <a:latin typeface="Garamond"/>
                <a:ea typeface="DejaVu Sans"/>
              </a:rPr>
              <a:t> 1</a:t>
            </a:r>
            <a:r>
              <a:rPr b="0" lang="en-US" sz="2000" spc="-1" strike="noStrike">
                <a:solidFill>
                  <a:srgbClr val="262626"/>
                </a:solidFill>
                <a:uFill>
                  <a:solidFill>
                    <a:srgbClr val="ffffff"/>
                  </a:solidFill>
                </a:uFill>
                <a:latin typeface="Garamond"/>
                <a:ea typeface="DejaVu Sans"/>
              </a:rPr>
              <a:t> – Slope</a:t>
            </a:r>
            <a:endParaRPr b="0" lang="en-US" sz="1800" spc="-1" strike="noStrike">
              <a:solidFill>
                <a:srgbClr val="000000"/>
              </a:solidFill>
              <a:uFill>
                <a:solidFill>
                  <a:srgbClr val="ffffff"/>
                </a:solidFill>
              </a:uFill>
              <a:latin typeface="Arial"/>
            </a:endParaRPr>
          </a:p>
          <a:p>
            <a:pPr>
              <a:lnSpc>
                <a:spcPct val="100000"/>
              </a:lnSpc>
            </a:pPr>
            <a:r>
              <a:rPr b="0" lang="en-US" sz="2000" spc="-1" strike="noStrike">
                <a:solidFill>
                  <a:srgbClr val="262626"/>
                </a:solidFill>
                <a:uFill>
                  <a:solidFill>
                    <a:srgbClr val="ffffff"/>
                  </a:solidFill>
                </a:uFill>
                <a:latin typeface="Garamond"/>
                <a:ea typeface="DejaVu Sans"/>
              </a:rPr>
              <a:t>	</a:t>
            </a:r>
            <a:r>
              <a:rPr b="0" lang="en-US" sz="2000" spc="-1" strike="noStrike">
                <a:solidFill>
                  <a:srgbClr val="262626"/>
                </a:solidFill>
                <a:uFill>
                  <a:solidFill>
                    <a:srgbClr val="ffffff"/>
                  </a:solidFill>
                </a:uFill>
                <a:latin typeface="Garamond"/>
                <a:ea typeface="DejaVu Sans"/>
              </a:rPr>
              <a:t>    </a:t>
            </a:r>
            <a:r>
              <a:rPr b="0" lang="en-US" sz="2000" spc="-1" strike="noStrike">
                <a:solidFill>
                  <a:srgbClr val="262626"/>
                </a:solidFill>
                <a:uFill>
                  <a:solidFill>
                    <a:srgbClr val="ffffff"/>
                  </a:solidFill>
                </a:uFill>
                <a:latin typeface="Garamond"/>
                <a:ea typeface="DejaVu Sans"/>
              </a:rPr>
              <a:t>X – independent, and e- some random error that cannot be predicted.</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1295280" y="982080"/>
            <a:ext cx="9600120" cy="13028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62626"/>
                </a:solidFill>
                <a:uFill>
                  <a:solidFill>
                    <a:srgbClr val="ffffff"/>
                  </a:solidFill>
                </a:uFill>
                <a:latin typeface="Garamond"/>
                <a:ea typeface="DejaVu Sans"/>
              </a:rPr>
              <a:t>Continuation of regression analysis model</a:t>
            </a:r>
            <a:endParaRPr b="0" lang="en-US" sz="1800" spc="-1" strike="noStrike">
              <a:solidFill>
                <a:srgbClr val="000000"/>
              </a:solidFill>
              <a:uFill>
                <a:solidFill>
                  <a:srgbClr val="ffffff"/>
                </a:solidFill>
              </a:uFill>
              <a:latin typeface="Arial"/>
            </a:endParaRPr>
          </a:p>
        </p:txBody>
      </p:sp>
      <p:sp>
        <p:nvSpPr>
          <p:cNvPr id="186" name="CustomShape 2"/>
          <p:cNvSpPr/>
          <p:nvPr/>
        </p:nvSpPr>
        <p:spPr>
          <a:xfrm>
            <a:off x="1295280" y="2557080"/>
            <a:ext cx="9600120" cy="3317760"/>
          </a:xfrm>
          <a:prstGeom prst="rect">
            <a:avLst/>
          </a:prstGeom>
          <a:noFill/>
          <a:ln>
            <a:noFill/>
          </a:ln>
        </p:spPr>
        <p:style>
          <a:lnRef idx="0"/>
          <a:fillRef idx="0"/>
          <a:effectRef idx="0"/>
          <a:fontRef idx="minor"/>
        </p:style>
        <p:txBody>
          <a:bodyPr lIns="90000" rIns="90000" tIns="45000" bIns="45000"/>
          <a:p>
            <a:pPr marL="285840" indent="-284760">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Garamond"/>
                <a:ea typeface="DejaVu Sans"/>
              </a:rPr>
              <a:t>Sample data are used to estimate the true values for the intercept and the slope. Say Y=b</a:t>
            </a:r>
            <a:r>
              <a:rPr b="0" lang="en-US" sz="2400" spc="-1" strike="noStrike" baseline="-25000">
                <a:solidFill>
                  <a:srgbClr val="262626"/>
                </a:solidFill>
                <a:uFill>
                  <a:solidFill>
                    <a:srgbClr val="ffffff"/>
                  </a:solidFill>
                </a:uFill>
                <a:latin typeface="Garamond"/>
                <a:ea typeface="DejaVu Sans"/>
              </a:rPr>
              <a:t>0</a:t>
            </a:r>
            <a:r>
              <a:rPr b="0" lang="en-US" sz="2400" spc="-1" strike="noStrike">
                <a:solidFill>
                  <a:srgbClr val="262626"/>
                </a:solidFill>
                <a:uFill>
                  <a:solidFill>
                    <a:srgbClr val="ffffff"/>
                  </a:solidFill>
                </a:uFill>
                <a:latin typeface="Garamond"/>
                <a:ea typeface="DejaVu Sans"/>
              </a:rPr>
              <a:t> + b</a:t>
            </a:r>
            <a:r>
              <a:rPr b="0" lang="en-US" sz="2400" spc="-1" strike="noStrike" baseline="-25000">
                <a:solidFill>
                  <a:srgbClr val="262626"/>
                </a:solidFill>
                <a:uFill>
                  <a:solidFill>
                    <a:srgbClr val="ffffff"/>
                  </a:solidFill>
                </a:uFill>
                <a:latin typeface="Garamond"/>
                <a:ea typeface="DejaVu Sans"/>
              </a:rPr>
              <a:t>1</a:t>
            </a:r>
            <a:r>
              <a:rPr b="0" lang="en-US" sz="2400" spc="-1" strike="noStrike">
                <a:solidFill>
                  <a:srgbClr val="262626"/>
                </a:solidFill>
                <a:uFill>
                  <a:solidFill>
                    <a:srgbClr val="ffffff"/>
                  </a:solidFill>
                </a:uFill>
                <a:latin typeface="Garamond"/>
                <a:ea typeface="DejaVu Sans"/>
              </a:rPr>
              <a:t>X. Where Y=predicted value of y.</a:t>
            </a:r>
            <a:endParaRPr b="0" lang="en-US" sz="1800" spc="-1" strike="noStrike">
              <a:solidFill>
                <a:srgbClr val="000000"/>
              </a:solidFill>
              <a:uFill>
                <a:solidFill>
                  <a:srgbClr val="ffffff"/>
                </a:solidFill>
              </a:uFill>
              <a:latin typeface="Arial"/>
            </a:endParaRPr>
          </a:p>
          <a:p>
            <a:pPr marL="285840" indent="-284760">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Garamond"/>
                <a:ea typeface="DejaVu Sans"/>
              </a:rPr>
              <a:t>b</a:t>
            </a:r>
            <a:r>
              <a:rPr b="0" lang="en-US" sz="2400" spc="-1" strike="noStrike" baseline="-25000">
                <a:solidFill>
                  <a:srgbClr val="262626"/>
                </a:solidFill>
                <a:uFill>
                  <a:solidFill>
                    <a:srgbClr val="ffffff"/>
                  </a:solidFill>
                </a:uFill>
                <a:latin typeface="Garamond"/>
                <a:ea typeface="DejaVu Sans"/>
              </a:rPr>
              <a:t>1</a:t>
            </a:r>
            <a:r>
              <a:rPr b="0" lang="en-US" sz="2400" spc="-1" strike="noStrike">
                <a:solidFill>
                  <a:srgbClr val="262626"/>
                </a:solidFill>
                <a:uFill>
                  <a:solidFill>
                    <a:srgbClr val="ffffff"/>
                  </a:solidFill>
                </a:uFill>
                <a:latin typeface="Garamond"/>
                <a:ea typeface="DejaVu Sans"/>
              </a:rPr>
              <a:t> = Σ(X-X′)(Y-Y′)/ Σ(X-X′)</a:t>
            </a:r>
            <a:r>
              <a:rPr b="0" lang="en-US" sz="2400" spc="-1" strike="noStrike" baseline="30000">
                <a:solidFill>
                  <a:srgbClr val="262626"/>
                </a:solidFill>
                <a:uFill>
                  <a:solidFill>
                    <a:srgbClr val="ffffff"/>
                  </a:solidFill>
                </a:uFill>
                <a:latin typeface="Garamond"/>
                <a:ea typeface="DejaVu Sans"/>
              </a:rPr>
              <a:t>2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400" spc="-1" strike="noStrike" baseline="30000">
                <a:solidFill>
                  <a:srgbClr val="262626"/>
                </a:solidFill>
                <a:uFill>
                  <a:solidFill>
                    <a:srgbClr val="ffffff"/>
                  </a:solidFill>
                </a:uFill>
                <a:latin typeface="Garamond"/>
                <a:ea typeface="DejaVu Sans"/>
              </a:rPr>
              <a:t> </a:t>
            </a:r>
            <a:r>
              <a:rPr b="0" lang="en-US" sz="2400" spc="-1" strike="noStrike">
                <a:solidFill>
                  <a:srgbClr val="262626"/>
                </a:solidFill>
                <a:uFill>
                  <a:solidFill>
                    <a:srgbClr val="ffffff"/>
                  </a:solidFill>
                </a:uFill>
                <a:latin typeface="Garamond"/>
                <a:ea typeface="DejaVu Sans"/>
              </a:rPr>
              <a:t> </a:t>
            </a:r>
            <a:r>
              <a:rPr b="0" lang="en-US" sz="2400" spc="-1" strike="noStrike">
                <a:solidFill>
                  <a:srgbClr val="262626"/>
                </a:solidFill>
                <a:uFill>
                  <a:solidFill>
                    <a:srgbClr val="ffffff"/>
                  </a:solidFill>
                </a:uFill>
                <a:latin typeface="Garamond"/>
                <a:ea typeface="DejaVu Sans"/>
              </a:rPr>
              <a:t>b</a:t>
            </a:r>
            <a:r>
              <a:rPr b="0" lang="en-US" sz="2400" spc="-1" strike="noStrike" baseline="-25000">
                <a:solidFill>
                  <a:srgbClr val="262626"/>
                </a:solidFill>
                <a:uFill>
                  <a:solidFill>
                    <a:srgbClr val="ffffff"/>
                  </a:solidFill>
                </a:uFill>
                <a:latin typeface="Garamond"/>
                <a:ea typeface="DejaVu Sans"/>
              </a:rPr>
              <a:t>0</a:t>
            </a:r>
            <a:r>
              <a:rPr b="0" lang="en-US" sz="2400" spc="-1" strike="noStrike">
                <a:solidFill>
                  <a:srgbClr val="262626"/>
                </a:solidFill>
                <a:uFill>
                  <a:solidFill>
                    <a:srgbClr val="ffffff"/>
                  </a:solidFill>
                </a:uFill>
                <a:latin typeface="Garamond"/>
                <a:ea typeface="DejaVu Sans"/>
              </a:rPr>
              <a:t> = Y′ - b</a:t>
            </a:r>
            <a:r>
              <a:rPr b="0" lang="en-US" sz="2400" spc="-1" strike="noStrike" baseline="-25000">
                <a:solidFill>
                  <a:srgbClr val="262626"/>
                </a:solidFill>
                <a:uFill>
                  <a:solidFill>
                    <a:srgbClr val="ffffff"/>
                  </a:solidFill>
                </a:uFill>
                <a:latin typeface="Garamond"/>
                <a:ea typeface="DejaVu Sans"/>
              </a:rPr>
              <a:t>1</a:t>
            </a:r>
            <a:r>
              <a:rPr b="0" lang="en-US" sz="2400" spc="-1" strike="noStrike">
                <a:solidFill>
                  <a:srgbClr val="262626"/>
                </a:solidFill>
                <a:uFill>
                  <a:solidFill>
                    <a:srgbClr val="ffffff"/>
                  </a:solidFill>
                </a:uFill>
                <a:latin typeface="Garamond"/>
                <a:ea typeface="DejaVu Sans"/>
              </a:rPr>
              <a:t>X′.</a:t>
            </a: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1295280" y="982080"/>
            <a:ext cx="9600120" cy="13028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62626"/>
                </a:solidFill>
                <a:uFill>
                  <a:solidFill>
                    <a:srgbClr val="ffffff"/>
                  </a:solidFill>
                </a:uFill>
                <a:latin typeface="Garamond"/>
                <a:ea typeface="DejaVu Sans"/>
              </a:rPr>
              <a:t>Continuation of regression analysis model</a:t>
            </a:r>
            <a:endParaRPr b="0" lang="en-US" sz="1800" spc="-1" strike="noStrike">
              <a:solidFill>
                <a:srgbClr val="000000"/>
              </a:solidFill>
              <a:uFill>
                <a:solidFill>
                  <a:srgbClr val="ffffff"/>
                </a:solidFill>
              </a:uFill>
              <a:latin typeface="Arial"/>
            </a:endParaRPr>
          </a:p>
        </p:txBody>
      </p:sp>
      <p:sp>
        <p:nvSpPr>
          <p:cNvPr id="188" name="CustomShape 2"/>
          <p:cNvSpPr/>
          <p:nvPr/>
        </p:nvSpPr>
        <p:spPr>
          <a:xfrm>
            <a:off x="1295280" y="2557080"/>
            <a:ext cx="9600120" cy="3317760"/>
          </a:xfrm>
          <a:prstGeom prst="rect">
            <a:avLst/>
          </a:prstGeom>
          <a:noFill/>
          <a:ln>
            <a:noFill/>
          </a:ln>
        </p:spPr>
        <p:style>
          <a:lnRef idx="0"/>
          <a:fillRef idx="0"/>
          <a:effectRef idx="0"/>
          <a:fontRef idx="minor"/>
        </p:style>
        <p:txBody>
          <a:bodyPr lIns="90000" rIns="90000" tIns="45000" bIns="45000"/>
          <a:p>
            <a:pPr marL="285840" indent="-284760">
              <a:lnSpc>
                <a:spcPct val="100000"/>
              </a:lnSpc>
              <a:buClr>
                <a:srgbClr val="83992a"/>
              </a:buClr>
              <a:buSzPct val="115000"/>
              <a:buFont typeface="Arial"/>
              <a:buChar char="•"/>
            </a:pPr>
            <a:r>
              <a:rPr b="0" lang="en-US" sz="2400" spc="-1" strike="noStrike">
                <a:solidFill>
                  <a:srgbClr val="262626"/>
                </a:solidFill>
                <a:uFill>
                  <a:solidFill>
                    <a:srgbClr val="ffffff"/>
                  </a:solidFill>
                </a:uFill>
                <a:latin typeface="Garamond"/>
                <a:ea typeface="DejaVu Sans"/>
              </a:rPr>
              <a:t>The difference between the actual value of Y and the predicted value (using sample data) is known as the error.</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262626"/>
                </a:solidFill>
                <a:uFill>
                  <a:solidFill>
                    <a:srgbClr val="ffffff"/>
                  </a:solidFill>
                </a:uFill>
                <a:latin typeface="Garamond"/>
                <a:ea typeface="DejaVu Sans"/>
              </a:rPr>
              <a:t>Error =(actual value) – (predicted value)</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262626"/>
                </a:solidFill>
                <a:uFill>
                  <a:solidFill>
                    <a:srgbClr val="ffffff"/>
                  </a:solidFill>
                </a:uFill>
                <a:latin typeface="Garamond"/>
                <a:ea typeface="DejaVu Sans"/>
              </a:rPr>
              <a:t>Error= Y</a:t>
            </a:r>
            <a:r>
              <a:rPr b="0" lang="en-US" sz="2400" spc="-1" strike="noStrike" baseline="-25000">
                <a:solidFill>
                  <a:srgbClr val="262626"/>
                </a:solidFill>
                <a:uFill>
                  <a:solidFill>
                    <a:srgbClr val="ffffff"/>
                  </a:solidFill>
                </a:uFill>
                <a:latin typeface="Garamond"/>
                <a:ea typeface="DejaVu Sans"/>
              </a:rPr>
              <a:t>1</a:t>
            </a:r>
            <a:r>
              <a:rPr b="0" lang="en-US" sz="2400" spc="-1" strike="noStrike">
                <a:solidFill>
                  <a:srgbClr val="262626"/>
                </a:solidFill>
                <a:uFill>
                  <a:solidFill>
                    <a:srgbClr val="ffffff"/>
                  </a:solidFill>
                </a:uFill>
                <a:latin typeface="Garamond"/>
                <a:ea typeface="DejaVu Sans"/>
              </a:rPr>
              <a:t> – Y</a:t>
            </a:r>
            <a:r>
              <a:rPr b="0" lang="en-US" sz="2400" spc="-1" strike="noStrike" baseline="-25000">
                <a:solidFill>
                  <a:srgbClr val="262626"/>
                </a:solidFill>
                <a:uFill>
                  <a:solidFill>
                    <a:srgbClr val="ffffff"/>
                  </a:solidFill>
                </a:uFill>
                <a:latin typeface="Garamond"/>
                <a:ea typeface="DejaVu Sans"/>
              </a:rPr>
              <a:t>2</a:t>
            </a:r>
            <a:r>
              <a:rPr b="0" lang="en-US" sz="2400" spc="-1" strike="noStrike">
                <a:solidFill>
                  <a:srgbClr val="262626"/>
                </a:solidFill>
                <a:uFill>
                  <a:solidFill>
                    <a:srgbClr val="ffffff"/>
                  </a:solidFill>
                </a:uFill>
                <a:latin typeface="Garamond"/>
                <a:ea typeface="DejaVu Sans"/>
              </a:rPr>
              <a:t>  where Y</a:t>
            </a:r>
            <a:r>
              <a:rPr b="0" lang="en-US" sz="2400" spc="-1" strike="noStrike" baseline="-25000">
                <a:solidFill>
                  <a:srgbClr val="262626"/>
                </a:solidFill>
                <a:uFill>
                  <a:solidFill>
                    <a:srgbClr val="ffffff"/>
                  </a:solidFill>
                </a:uFill>
                <a:latin typeface="Garamond"/>
                <a:ea typeface="DejaVu Sans"/>
              </a:rPr>
              <a:t>1</a:t>
            </a:r>
            <a:r>
              <a:rPr b="0" lang="en-US" sz="2400" spc="-1" strike="noStrike">
                <a:solidFill>
                  <a:srgbClr val="262626"/>
                </a:solidFill>
                <a:uFill>
                  <a:solidFill>
                    <a:srgbClr val="ffffff"/>
                  </a:solidFill>
                </a:uFill>
                <a:latin typeface="Garamond"/>
                <a:ea typeface="DejaVu Sans"/>
              </a:rPr>
              <a:t> is the actual value and Y</a:t>
            </a:r>
            <a:r>
              <a:rPr b="0" lang="en-US" sz="2400" spc="-1" strike="noStrike" baseline="-25000">
                <a:solidFill>
                  <a:srgbClr val="262626"/>
                </a:solidFill>
                <a:uFill>
                  <a:solidFill>
                    <a:srgbClr val="ffffff"/>
                  </a:solidFill>
                </a:uFill>
                <a:latin typeface="Garamond"/>
                <a:ea typeface="DejaVu Sans"/>
              </a:rPr>
              <a:t>2</a:t>
            </a:r>
            <a:r>
              <a:rPr b="0" lang="en-US" sz="2400" spc="-1" strike="noStrike">
                <a:solidFill>
                  <a:srgbClr val="262626"/>
                </a:solidFill>
                <a:uFill>
                  <a:solidFill>
                    <a:srgbClr val="ffffff"/>
                  </a:solidFill>
                </a:uFill>
                <a:latin typeface="Garamond"/>
                <a:ea typeface="DejaVu Sans"/>
              </a:rPr>
              <a:t> is the predicted value.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1295280" y="982080"/>
            <a:ext cx="9600120" cy="490680"/>
          </a:xfrm>
          <a:prstGeom prst="rect">
            <a:avLst/>
          </a:prstGeom>
          <a:noFill/>
          <a:ln>
            <a:noFill/>
          </a:ln>
        </p:spPr>
        <p:style>
          <a:lnRef idx="0"/>
          <a:fillRef idx="0"/>
          <a:effectRef idx="0"/>
          <a:fontRef idx="minor"/>
        </p:style>
      </p:sp>
      <p:graphicFrame>
        <p:nvGraphicFramePr>
          <p:cNvPr id="190" name="Table 2"/>
          <p:cNvGraphicFramePr/>
          <p:nvPr/>
        </p:nvGraphicFramePr>
        <p:xfrm>
          <a:off x="1295280" y="1765800"/>
          <a:ext cx="9600480" cy="3920760"/>
        </p:xfrm>
        <a:graphic>
          <a:graphicData uri="http://schemas.openxmlformats.org/drawingml/2006/table">
            <a:tbl>
              <a:tblPr/>
              <a:tblGrid>
                <a:gridCol w="2400120"/>
                <a:gridCol w="2400120"/>
                <a:gridCol w="2400120"/>
                <a:gridCol w="2400480"/>
              </a:tblGrid>
              <a:tr h="392040">
                <a:tc>
                  <a:txBody>
                    <a:bodyPr/>
                    <a:p>
                      <a:pPr>
                        <a:lnSpc>
                          <a:spcPct val="100000"/>
                        </a:lnSpc>
                      </a:pPr>
                      <a:r>
                        <a:rPr b="1" lang="en-US" sz="1800" spc="-1" strike="noStrike">
                          <a:solidFill>
                            <a:srgbClr val="ffffff"/>
                          </a:solidFill>
                          <a:uFill>
                            <a:solidFill>
                              <a:srgbClr val="ffffff"/>
                            </a:solidFill>
                          </a:uFill>
                          <a:latin typeface="Garamond"/>
                          <a:ea typeface="DejaVu Sans"/>
                        </a:rPr>
                        <a:t>Sales(Y)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83992a"/>
                    </a:solidFill>
                  </a:tcPr>
                </a:tc>
                <a:tc>
                  <a:txBody>
                    <a:bodyPr/>
                    <a:p>
                      <a:pPr>
                        <a:lnSpc>
                          <a:spcPct val="100000"/>
                        </a:lnSpc>
                      </a:pPr>
                      <a:r>
                        <a:rPr b="1" lang="en-US" sz="1800" spc="-1" strike="noStrike">
                          <a:solidFill>
                            <a:srgbClr val="ffffff"/>
                          </a:solidFill>
                          <a:uFill>
                            <a:solidFill>
                              <a:srgbClr val="ffffff"/>
                            </a:solidFill>
                          </a:uFill>
                          <a:latin typeface="Garamond"/>
                          <a:ea typeface="DejaVu Sans"/>
                        </a:rPr>
                        <a:t>Payroll(X)</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83992a"/>
                    </a:solidFill>
                  </a:tcPr>
                </a:tc>
                <a:tc>
                  <a:txBody>
                    <a:bodyPr/>
                    <a:p>
                      <a:pPr>
                        <a:lnSpc>
                          <a:spcPct val="100000"/>
                        </a:lnSpc>
                      </a:pPr>
                      <a:r>
                        <a:rPr b="1" lang="en-US" sz="1800" spc="-1" strike="noStrike">
                          <a:solidFill>
                            <a:srgbClr val="ffffff"/>
                          </a:solidFill>
                          <a:uFill>
                            <a:solidFill>
                              <a:srgbClr val="ffffff"/>
                            </a:solidFill>
                          </a:uFill>
                          <a:latin typeface="Garamond"/>
                          <a:ea typeface="DejaVu Sans"/>
                        </a:rPr>
                        <a:t>(X-X′)</a:t>
                      </a:r>
                      <a:r>
                        <a:rPr b="1" lang="en-US" sz="1800" spc="-1" strike="noStrike" baseline="30000">
                          <a:solidFill>
                            <a:srgbClr val="ffffff"/>
                          </a:solidFill>
                          <a:uFill>
                            <a:solidFill>
                              <a:srgbClr val="ffffff"/>
                            </a:solidFill>
                          </a:uFill>
                          <a:latin typeface="Garamond"/>
                          <a:ea typeface="DejaVu Sans"/>
                        </a:rPr>
                        <a:t>2</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83992a"/>
                    </a:solidFill>
                  </a:tcPr>
                </a:tc>
                <a:tc>
                  <a:txBody>
                    <a:bodyPr/>
                    <a:p>
                      <a:pPr>
                        <a:lnSpc>
                          <a:spcPct val="100000"/>
                        </a:lnSpc>
                      </a:pPr>
                      <a:r>
                        <a:rPr b="1" lang="en-US" sz="1800" spc="-1" strike="noStrike">
                          <a:solidFill>
                            <a:srgbClr val="ffffff"/>
                          </a:solidFill>
                          <a:uFill>
                            <a:solidFill>
                              <a:srgbClr val="ffffff"/>
                            </a:solidFill>
                          </a:uFill>
                          <a:latin typeface="Garamond"/>
                          <a:ea typeface="DejaVu Sans"/>
                        </a:rPr>
                        <a:t>(X-X′)(Y-Y′)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83992a"/>
                    </a:solidFill>
                  </a:tcPr>
                </a:tc>
              </a:tr>
              <a:tr h="392040">
                <a:tc>
                  <a:txBody>
                    <a:bodyPr/>
                    <a:p>
                      <a:pPr>
                        <a:lnSpc>
                          <a:spcPct val="100000"/>
                        </a:lnSpc>
                      </a:pPr>
                      <a:r>
                        <a:rPr b="0" lang="en-US" sz="1800" spc="-1" strike="noStrike">
                          <a:solidFill>
                            <a:srgbClr val="000000"/>
                          </a:solidFill>
                          <a:uFill>
                            <a:solidFill>
                              <a:srgbClr val="ffffff"/>
                            </a:solidFill>
                          </a:uFill>
                          <a:latin typeface="Garamond"/>
                          <a:ea typeface="DejaVu Sans"/>
                        </a:rPr>
                        <a:t>6</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d8ddcd"/>
                    </a:solidFill>
                  </a:tcPr>
                </a:tc>
                <a:tc>
                  <a:txBody>
                    <a:bodyPr/>
                    <a:p>
                      <a:pPr>
                        <a:lnSpc>
                          <a:spcPct val="100000"/>
                        </a:lnSpc>
                      </a:pPr>
                      <a:r>
                        <a:rPr b="0" lang="en-US" sz="1800" spc="-1" strike="noStrike">
                          <a:solidFill>
                            <a:srgbClr val="000000"/>
                          </a:solidFill>
                          <a:uFill>
                            <a:solidFill>
                              <a:srgbClr val="ffffff"/>
                            </a:solidFill>
                          </a:uFill>
                          <a:latin typeface="Garamond"/>
                          <a:ea typeface="DejaVu Sans"/>
                        </a:rPr>
                        <a:t>3</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d8ddcd"/>
                    </a:solidFill>
                  </a:tcPr>
                </a:tc>
                <a:tc>
                  <a:txBody>
                    <a:bodyPr/>
                    <a:p>
                      <a:pPr>
                        <a:lnSpc>
                          <a:spcPct val="100000"/>
                        </a:lnSpc>
                      </a:pPr>
                      <a:r>
                        <a:rPr b="0" lang="en-US" sz="1800" spc="-1" strike="noStrike">
                          <a:solidFill>
                            <a:srgbClr val="000000"/>
                          </a:solidFill>
                          <a:uFill>
                            <a:solidFill>
                              <a:srgbClr val="ffffff"/>
                            </a:solidFill>
                          </a:uFill>
                          <a:latin typeface="Garamond"/>
                          <a:ea typeface="DejaVu Sans"/>
                        </a:rPr>
                        <a:t>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d8ddcd"/>
                    </a:solidFill>
                  </a:tcPr>
                </a:tc>
                <a:tc>
                  <a:txBody>
                    <a:bodyPr/>
                    <a:p>
                      <a:pPr>
                        <a:lnSpc>
                          <a:spcPct val="100000"/>
                        </a:lnSpc>
                      </a:pPr>
                      <a:r>
                        <a:rPr b="0" lang="en-US" sz="1800" spc="-1" strike="noStrike">
                          <a:solidFill>
                            <a:srgbClr val="000000"/>
                          </a:solidFill>
                          <a:uFill>
                            <a:solidFill>
                              <a:srgbClr val="ffffff"/>
                            </a:solidFill>
                          </a:uFill>
                          <a:latin typeface="Garamond"/>
                          <a:ea typeface="DejaVu Sans"/>
                        </a:rPr>
                        <a:t>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d8ddcd"/>
                    </a:solidFill>
                  </a:tcPr>
                </a:tc>
              </a:tr>
              <a:tr h="392040">
                <a:tc>
                  <a:txBody>
                    <a:bodyPr/>
                    <a:p>
                      <a:pPr>
                        <a:lnSpc>
                          <a:spcPct val="100000"/>
                        </a:lnSpc>
                      </a:pPr>
                      <a:r>
                        <a:rPr b="0" lang="en-US" sz="1800" spc="-1" strike="noStrike">
                          <a:solidFill>
                            <a:srgbClr val="000000"/>
                          </a:solidFill>
                          <a:uFill>
                            <a:solidFill>
                              <a:srgbClr val="ffffff"/>
                            </a:solidFill>
                          </a:uFill>
                          <a:latin typeface="Garamond"/>
                          <a:ea typeface="DejaVu Sans"/>
                        </a:rPr>
                        <a:t>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a:p>
                      <a:pPr>
                        <a:lnSpc>
                          <a:spcPct val="100000"/>
                        </a:lnSpc>
                      </a:pPr>
                      <a:r>
                        <a:rPr b="0" lang="en-US" sz="1800" spc="-1" strike="noStrike">
                          <a:solidFill>
                            <a:srgbClr val="000000"/>
                          </a:solidFill>
                          <a:uFill>
                            <a:solidFill>
                              <a:srgbClr val="ffffff"/>
                            </a:solidFill>
                          </a:uFill>
                          <a:latin typeface="Garamond"/>
                          <a:ea typeface="DejaVu Sans"/>
                        </a:rPr>
                        <a:t>4</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a:p>
                      <a:pPr>
                        <a:lnSpc>
                          <a:spcPct val="100000"/>
                        </a:lnSpc>
                      </a:pPr>
                      <a:r>
                        <a:rPr b="0" lang="en-US" sz="1800" spc="-1" strike="noStrike">
                          <a:solidFill>
                            <a:srgbClr val="000000"/>
                          </a:solidFill>
                          <a:uFill>
                            <a:solidFill>
                              <a:srgbClr val="ffffff"/>
                            </a:solidFill>
                          </a:uFill>
                          <a:latin typeface="Garamond"/>
                          <a:ea typeface="DejaVu Sans"/>
                        </a:rPr>
                        <a:t>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a:p>
                      <a:pPr>
                        <a:lnSpc>
                          <a:spcPct val="100000"/>
                        </a:lnSpc>
                      </a:pPr>
                      <a:r>
                        <a:rPr b="0" lang="en-US" sz="1800" spc="-1" strike="noStrike">
                          <a:solidFill>
                            <a:srgbClr val="000000"/>
                          </a:solidFill>
                          <a:uFill>
                            <a:solidFill>
                              <a:srgbClr val="ffffff"/>
                            </a:solidFill>
                          </a:uFill>
                          <a:latin typeface="Garamond"/>
                          <a:ea typeface="DejaVu Sans"/>
                        </a:rPr>
                        <a:t>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r>
              <a:tr h="392040">
                <a:tc>
                  <a:txBody>
                    <a:bodyPr/>
                    <a:p>
                      <a:pPr>
                        <a:lnSpc>
                          <a:spcPct val="100000"/>
                        </a:lnSpc>
                      </a:pPr>
                      <a:r>
                        <a:rPr b="0" lang="en-US" sz="1800" spc="-1" strike="noStrike">
                          <a:solidFill>
                            <a:srgbClr val="000000"/>
                          </a:solidFill>
                          <a:uFill>
                            <a:solidFill>
                              <a:srgbClr val="ffffff"/>
                            </a:solidFill>
                          </a:uFill>
                          <a:latin typeface="Garamond"/>
                          <a:ea typeface="DejaVu Sans"/>
                        </a:rPr>
                        <a:t>9</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a:p>
                      <a:pPr>
                        <a:lnSpc>
                          <a:spcPct val="100000"/>
                        </a:lnSpc>
                      </a:pPr>
                      <a:r>
                        <a:rPr b="0" lang="en-US" sz="1800" spc="-1" strike="noStrike">
                          <a:solidFill>
                            <a:srgbClr val="000000"/>
                          </a:solidFill>
                          <a:uFill>
                            <a:solidFill>
                              <a:srgbClr val="ffffff"/>
                            </a:solidFill>
                          </a:uFill>
                          <a:latin typeface="Garamond"/>
                          <a:ea typeface="DejaVu Sans"/>
                        </a:rPr>
                        <a:t>6</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a:p>
                      <a:pPr>
                        <a:lnSpc>
                          <a:spcPct val="100000"/>
                        </a:lnSpc>
                      </a:pPr>
                      <a:r>
                        <a:rPr b="0" lang="en-US" sz="1800" spc="-1" strike="noStrike">
                          <a:solidFill>
                            <a:srgbClr val="000000"/>
                          </a:solidFill>
                          <a:uFill>
                            <a:solidFill>
                              <a:srgbClr val="ffffff"/>
                            </a:solidFill>
                          </a:uFill>
                          <a:latin typeface="Garamond"/>
                          <a:ea typeface="DejaVu Sans"/>
                        </a:rPr>
                        <a:t>4</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a:p>
                      <a:pPr>
                        <a:lnSpc>
                          <a:spcPct val="100000"/>
                        </a:lnSpc>
                      </a:pPr>
                      <a:r>
                        <a:rPr b="0" lang="en-US" sz="1800" spc="-1" strike="noStrike">
                          <a:solidFill>
                            <a:srgbClr val="000000"/>
                          </a:solidFill>
                          <a:uFill>
                            <a:solidFill>
                              <a:srgbClr val="ffffff"/>
                            </a:solidFill>
                          </a:uFill>
                          <a:latin typeface="Garamond"/>
                          <a:ea typeface="DejaVu Sans"/>
                        </a:rPr>
                        <a:t>4</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r>
              <a:tr h="392040">
                <a:tc>
                  <a:txBody>
                    <a:bodyPr/>
                    <a:p>
                      <a:pPr>
                        <a:lnSpc>
                          <a:spcPct val="100000"/>
                        </a:lnSpc>
                      </a:pPr>
                      <a:r>
                        <a:rPr b="0" lang="en-US" sz="1800" spc="-1" strike="noStrike">
                          <a:solidFill>
                            <a:srgbClr val="000000"/>
                          </a:solidFill>
                          <a:uFill>
                            <a:solidFill>
                              <a:srgbClr val="ffffff"/>
                            </a:solidFill>
                          </a:uFill>
                          <a:latin typeface="Garamond"/>
                          <a:ea typeface="DejaVu Sans"/>
                        </a:rPr>
                        <a:t>5</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a:p>
                      <a:pPr>
                        <a:lnSpc>
                          <a:spcPct val="100000"/>
                        </a:lnSpc>
                      </a:pPr>
                      <a:r>
                        <a:rPr b="0" lang="en-US" sz="1800" spc="-1" strike="noStrike">
                          <a:solidFill>
                            <a:srgbClr val="000000"/>
                          </a:solidFill>
                          <a:uFill>
                            <a:solidFill>
                              <a:srgbClr val="ffffff"/>
                            </a:solidFill>
                          </a:uFill>
                          <a:latin typeface="Garamond"/>
                          <a:ea typeface="DejaVu Sans"/>
                        </a:rPr>
                        <a:t>4</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a:p>
                      <a:pPr>
                        <a:lnSpc>
                          <a:spcPct val="100000"/>
                        </a:lnSpc>
                      </a:pPr>
                      <a:r>
                        <a:rPr b="0" lang="en-US" sz="1800" spc="-1" strike="noStrike">
                          <a:solidFill>
                            <a:srgbClr val="000000"/>
                          </a:solidFill>
                          <a:uFill>
                            <a:solidFill>
                              <a:srgbClr val="ffffff"/>
                            </a:solidFill>
                          </a:uFill>
                          <a:latin typeface="Garamond"/>
                          <a:ea typeface="DejaVu Sans"/>
                        </a:rPr>
                        <a:t>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a:p>
                      <a:pPr>
                        <a:lnSpc>
                          <a:spcPct val="100000"/>
                        </a:lnSpc>
                      </a:pPr>
                      <a:r>
                        <a:rPr b="0" lang="en-US" sz="1800" spc="-1" strike="noStrike">
                          <a:solidFill>
                            <a:srgbClr val="000000"/>
                          </a:solidFill>
                          <a:uFill>
                            <a:solidFill>
                              <a:srgbClr val="ffffff"/>
                            </a:solidFill>
                          </a:uFill>
                          <a:latin typeface="Garamond"/>
                          <a:ea typeface="DejaVu Sans"/>
                        </a:rPr>
                        <a:t>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r>
              <a:tr h="392040">
                <a:tc>
                  <a:txBody>
                    <a:bodyPr/>
                    <a:p>
                      <a:pPr>
                        <a:lnSpc>
                          <a:spcPct val="100000"/>
                        </a:lnSpc>
                      </a:pPr>
                      <a:r>
                        <a:rPr b="0" lang="en-US" sz="1800" spc="-1" strike="noStrike">
                          <a:solidFill>
                            <a:srgbClr val="000000"/>
                          </a:solidFill>
                          <a:uFill>
                            <a:solidFill>
                              <a:srgbClr val="ffffff"/>
                            </a:solidFill>
                          </a:uFill>
                          <a:latin typeface="Garamond"/>
                          <a:ea typeface="DejaVu Sans"/>
                        </a:rPr>
                        <a:t>4.5</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a:p>
                      <a:pPr>
                        <a:lnSpc>
                          <a:spcPct val="100000"/>
                        </a:lnSpc>
                      </a:pPr>
                      <a:r>
                        <a:rPr b="0" lang="en-US" sz="1800" spc="-1" strike="noStrike">
                          <a:solidFill>
                            <a:srgbClr val="000000"/>
                          </a:solidFill>
                          <a:uFill>
                            <a:solidFill>
                              <a:srgbClr val="ffffff"/>
                            </a:solidFill>
                          </a:uFill>
                          <a:latin typeface="Garamond"/>
                          <a:ea typeface="DejaVu Sans"/>
                        </a:rPr>
                        <a:t>2</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a:p>
                      <a:pPr>
                        <a:lnSpc>
                          <a:spcPct val="100000"/>
                        </a:lnSpc>
                      </a:pPr>
                      <a:r>
                        <a:rPr b="0" lang="en-US" sz="1800" spc="-1" strike="noStrike">
                          <a:solidFill>
                            <a:srgbClr val="000000"/>
                          </a:solidFill>
                          <a:uFill>
                            <a:solidFill>
                              <a:srgbClr val="ffffff"/>
                            </a:solidFill>
                          </a:uFill>
                          <a:latin typeface="Garamond"/>
                          <a:ea typeface="DejaVu Sans"/>
                        </a:rPr>
                        <a:t>4</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a:txBody>
                    <a:bodyPr/>
                    <a:p>
                      <a:pPr>
                        <a:lnSpc>
                          <a:spcPct val="100000"/>
                        </a:lnSpc>
                      </a:pPr>
                      <a:r>
                        <a:rPr b="0" lang="en-US" sz="1800" spc="-1" strike="noStrike">
                          <a:solidFill>
                            <a:srgbClr val="000000"/>
                          </a:solidFill>
                          <a:uFill>
                            <a:solidFill>
                              <a:srgbClr val="ffffff"/>
                            </a:solidFill>
                          </a:uFill>
                          <a:latin typeface="Garamond"/>
                          <a:ea typeface="DejaVu Sans"/>
                        </a:rPr>
                        <a:t>5</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r>
              <a:tr h="392040">
                <a:tc>
                  <a:txBody>
                    <a:bodyPr/>
                    <a:p>
                      <a:pPr>
                        <a:lnSpc>
                          <a:spcPct val="100000"/>
                        </a:lnSpc>
                      </a:pPr>
                      <a:r>
                        <a:rPr b="0" lang="en-US" sz="1800" spc="-1" strike="noStrike">
                          <a:solidFill>
                            <a:srgbClr val="000000"/>
                          </a:solidFill>
                          <a:uFill>
                            <a:solidFill>
                              <a:srgbClr val="ffffff"/>
                            </a:solidFill>
                          </a:uFill>
                          <a:latin typeface="Garamond"/>
                          <a:ea typeface="DejaVu Sans"/>
                        </a:rPr>
                        <a:t>9.5</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a:p>
                      <a:pPr>
                        <a:lnSpc>
                          <a:spcPct val="100000"/>
                        </a:lnSpc>
                      </a:pPr>
                      <a:r>
                        <a:rPr b="0" lang="en-US" sz="1800" spc="-1" strike="noStrike">
                          <a:solidFill>
                            <a:srgbClr val="000000"/>
                          </a:solidFill>
                          <a:uFill>
                            <a:solidFill>
                              <a:srgbClr val="ffffff"/>
                            </a:solidFill>
                          </a:uFill>
                          <a:latin typeface="Garamond"/>
                          <a:ea typeface="DejaVu Sans"/>
                        </a:rPr>
                        <a:t>5</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a:p>
                      <a:pPr>
                        <a:lnSpc>
                          <a:spcPct val="100000"/>
                        </a:lnSpc>
                      </a:pPr>
                      <a:r>
                        <a:rPr b="0" lang="en-US" sz="1800" spc="-1" strike="noStrike">
                          <a:solidFill>
                            <a:srgbClr val="000000"/>
                          </a:solidFill>
                          <a:uFill>
                            <a:solidFill>
                              <a:srgbClr val="ffffff"/>
                            </a:solidFill>
                          </a:uFill>
                          <a:latin typeface="Garamond"/>
                          <a:ea typeface="DejaVu Sans"/>
                        </a:rPr>
                        <a:t>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a:p>
                      <a:pPr>
                        <a:lnSpc>
                          <a:spcPct val="100000"/>
                        </a:lnSpc>
                      </a:pPr>
                      <a:r>
                        <a:rPr b="0" lang="en-US" sz="1800" spc="-1" strike="noStrike">
                          <a:solidFill>
                            <a:srgbClr val="000000"/>
                          </a:solidFill>
                          <a:uFill>
                            <a:solidFill>
                              <a:srgbClr val="ffffff"/>
                            </a:solidFill>
                          </a:uFill>
                          <a:latin typeface="Garamond"/>
                          <a:ea typeface="DejaVu Sans"/>
                        </a:rPr>
                        <a:t>2.5</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r>
              <a:tr h="392040">
                <a:tc gridSpan="4">
                  <a:txBody>
                    <a:bodyPr/>
                    <a:p>
                      <a:pPr algn="ctr">
                        <a:lnSpc>
                          <a:spcPct val="100000"/>
                        </a:lnSpc>
                      </a:pPr>
                      <a:r>
                        <a:rPr b="0" lang="en-US" sz="1800" spc="-1" strike="noStrike">
                          <a:solidFill>
                            <a:srgbClr val="000000"/>
                          </a:solidFill>
                          <a:uFill>
                            <a:solidFill>
                              <a:srgbClr val="ffffff"/>
                            </a:solidFill>
                          </a:uFill>
                          <a:latin typeface="Garamond"/>
                          <a:ea typeface="DejaVu Sans"/>
                        </a:rPr>
                        <a:t>Summations for Each Column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hMerge="1">
                  <a:tcPr>
                    <a:solidFill>
                      <a:srgbClr val="729fcf"/>
                    </a:solidFill>
                  </a:tcPr>
                </a:tc>
                <a:tc hMerge="1">
                  <a:tcPr>
                    <a:solidFill>
                      <a:srgbClr val="729fcf"/>
                    </a:solidFill>
                  </a:tcPr>
                </a:tc>
                <a:tc hMerge="1">
                  <a:tcPr>
                    <a:solidFill>
                      <a:srgbClr val="729fcf"/>
                    </a:solidFill>
                  </a:tcPr>
                </a:tc>
              </a:tr>
              <a:tr h="392040">
                <a:tc>
                  <a:txBody>
                    <a:bodyPr/>
                    <a:p>
                      <a:pPr algn="ctr">
                        <a:lnSpc>
                          <a:spcPct val="100000"/>
                        </a:lnSpc>
                      </a:pPr>
                      <a:r>
                        <a:rPr b="0" lang="en-US" sz="1800" spc="-1" strike="noStrike">
                          <a:solidFill>
                            <a:srgbClr val="000000"/>
                          </a:solidFill>
                          <a:uFill>
                            <a:solidFill>
                              <a:srgbClr val="ffffff"/>
                            </a:solidFill>
                          </a:uFill>
                          <a:latin typeface="Garamond"/>
                          <a:ea typeface="DejaVu Sans"/>
                        </a:rPr>
                        <a:t>42</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a:p>
                      <a:pPr algn="ctr">
                        <a:lnSpc>
                          <a:spcPct val="100000"/>
                        </a:lnSpc>
                      </a:pPr>
                      <a:r>
                        <a:rPr b="0" lang="en-US" sz="1800" spc="-1" strike="noStrike">
                          <a:solidFill>
                            <a:srgbClr val="000000"/>
                          </a:solidFill>
                          <a:uFill>
                            <a:solidFill>
                              <a:srgbClr val="ffffff"/>
                            </a:solidFill>
                          </a:uFill>
                          <a:latin typeface="Garamond"/>
                          <a:ea typeface="DejaVu Sans"/>
                        </a:rPr>
                        <a:t>24</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a:p>
                      <a:pPr algn="ctr">
                        <a:lnSpc>
                          <a:spcPct val="100000"/>
                        </a:lnSpc>
                      </a:pPr>
                      <a:r>
                        <a:rPr b="0" lang="en-US" sz="1800" spc="-1" strike="noStrike">
                          <a:solidFill>
                            <a:srgbClr val="000000"/>
                          </a:solidFill>
                          <a:uFill>
                            <a:solidFill>
                              <a:srgbClr val="ffffff"/>
                            </a:solidFill>
                          </a:uFill>
                          <a:latin typeface="Garamond"/>
                          <a:ea typeface="DejaVu Sans"/>
                        </a:rPr>
                        <a:t>10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c>
                  <a:txBody>
                    <a:bodyPr/>
                    <a:p>
                      <a:pPr algn="ctr">
                        <a:lnSpc>
                          <a:spcPct val="100000"/>
                        </a:lnSpc>
                      </a:pPr>
                      <a:r>
                        <a:rPr b="0" lang="en-US" sz="1800" spc="-1" strike="noStrike">
                          <a:solidFill>
                            <a:srgbClr val="000000"/>
                          </a:solidFill>
                          <a:uFill>
                            <a:solidFill>
                              <a:srgbClr val="ffffff"/>
                            </a:solidFill>
                          </a:uFill>
                          <a:latin typeface="Garamond"/>
                          <a:ea typeface="DejaVu Sans"/>
                        </a:rPr>
                        <a:t>12.5</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cefe7"/>
                    </a:solidFill>
                  </a:tcPr>
                </a:tc>
              </a:tr>
              <a:tr h="392760">
                <a:tc gridSpan="4">
                  <a:txBody>
                    <a:bodyPr/>
                    <a:p>
                      <a:pPr>
                        <a:lnSpc>
                          <a:spcPct val="100000"/>
                        </a:lnSpc>
                      </a:pPr>
                      <a:r>
                        <a:rPr b="0" lang="en-US" sz="1800" spc="-1" strike="noStrike">
                          <a:solidFill>
                            <a:srgbClr val="000000"/>
                          </a:solidFill>
                          <a:uFill>
                            <a:solidFill>
                              <a:srgbClr val="ffffff"/>
                            </a:solidFill>
                          </a:uFill>
                          <a:latin typeface="Garamond"/>
                          <a:ea typeface="DejaVu Sans"/>
                        </a:rPr>
                        <a:t>Y′ = 42/6 =7;                X′=24/6 =4;</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8ddcd"/>
                    </a:solidFill>
                  </a:tcPr>
                </a:tc>
                <a:tc hMerge="1">
                  <a:tcPr>
                    <a:solidFill>
                      <a:srgbClr val="729fcf"/>
                    </a:solidFill>
                  </a:tcPr>
                </a:tc>
                <a:tc hMerge="1">
                  <a:tcPr>
                    <a:solidFill>
                      <a:srgbClr val="729fcf"/>
                    </a:solidFill>
                  </a:tcPr>
                </a:tc>
                <a:tc hMerge="1">
                  <a:tcPr>
                    <a:solidFill>
                      <a:srgbClr val="729fcf"/>
                    </a:solidFill>
                  </a:tcPr>
                </a:tc>
              </a:tr>
            </a:tbl>
          </a:graphicData>
        </a:graphic>
      </p:graphicFrame>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1375</TotalTime>
  <Application>LibreOffice/5.1.6.2$Linux_X86_64 LibreOffice_project/10m0$Build-2</Application>
  <Words>1046</Words>
  <Paragraphs>185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2018-06-05T21:34:19Z</dcterms:created>
  <dc:creator>Microsoft1</dc:creator>
  <dc:description/>
  <dc:language>en-US</dc:language>
  <cp:lastModifiedBy/>
  <dcterms:modified xsi:type="dcterms:W3CDTF">2018-06-08T04:13:10Z</dcterms:modified>
  <cp:revision>62</cp:revision>
  <dc:subject/>
  <dc:title>Regression Analysis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19</vt:i4>
  </property>
</Properties>
</file>