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59" r:id="rId6"/>
    <p:sldId id="382" r:id="rId7"/>
    <p:sldId id="365" r:id="rId8"/>
    <p:sldId id="376" r:id="rId9"/>
    <p:sldId id="383" r:id="rId10"/>
    <p:sldId id="38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77" y="2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F384DC7D-6AEA-4694-83C0-81E5019B1120}" type="datetime1">
              <a:rPr lang="fr-FR" smtClean="0"/>
              <a:t>10/12/2024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9E9D61A1-75D9-49F7-83EB-F5872642613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325E0694-821B-4FB6-88D9-E5E64C7A1630}" type="datetime1">
              <a:rPr lang="fr-FR" smtClean="0"/>
              <a:t>10/12/2024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EF75CB5-5666-5049-9AE0-38EFD385C21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EF75CB5-5666-5049-9AE0-38EFD385C21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fld id="{DEF75CB5-5666-5049-9AE0-38EFD385C21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D6793-3D1A-F7E1-BA88-D92115C91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5D1E5CA-ECB7-BF3B-E44C-532193374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A3E3D05-8EDC-B60B-1AE7-5342039DE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4CA4B9-0B56-130A-E99F-BD20CBCB4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fld id="{DEF75CB5-5666-5049-9AE0-38EFD385C21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67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fld id="{DEF75CB5-5666-5049-9AE0-38EFD385C21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EF75CB5-5666-5049-9AE0-38EFD385C21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C899E-0B56-F92B-6F4B-524E82EF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CB855D7-B902-55D8-12B2-57F52CB57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93AE029-87E1-50D1-30C5-77FD42368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520AD7-795B-974C-27AC-FBAC0E2E2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EF75CB5-5666-5049-9AE0-38EFD385C21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79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6C6D4-C2EF-4A55-C755-00E6EE81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FBF2283-6045-AED2-808E-85162DCD9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8599E68-0222-8E12-6C76-A013CE861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D8D52-69F4-1B4F-5BD5-586AA9426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EF75CB5-5666-5049-9AE0-38EFD385C21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56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fr-F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et 2 colonne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fr-F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fr-F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800" spc="0"/>
            </a:lvl4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fr-F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et 2 colonne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fr-F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fr-F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800" spc="0"/>
            </a:lvl4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12" name="Espace réservé au tableau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fr-FR" sz="2400">
                <a:latin typeface="+mn-lt"/>
              </a:defRPr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fr-F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et 2 colonne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fr-F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fr-FR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fr-FR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fr-FR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fr-FR" sz="1800" spc="0"/>
            </a:lvl4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fr-FR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fr-FR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fr-FR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fr-F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fr-F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fr-F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lonne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fr-F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au tableau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fr-FR" sz="2400">
                <a:latin typeface="+mn-lt"/>
              </a:defRPr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fr-F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fr-F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8" name="Graphique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</p:grpSp>
        <p:pic>
          <p:nvPicPr>
            <p:cNvPr id="4" name="Espace réservé du contenu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fr-FR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fr-F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fr-F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fr-F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fr-F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fr-F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fr-F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6" name="Espace réservé du contenu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9" name="Graphique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fr-FR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fr-F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fr-F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fr-F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fr-F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fr-F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et 2 colonne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fr-FR" sz="3200" cap="all" spc="30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fr-F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fr-F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fr-FR" sz="2400" cap="all" spc="30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fr-FR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fr-F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fr-F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et 2 colonne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fr-F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fr-F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fr-F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fr-F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et 2 colonne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 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que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3" name="Graphique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sme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7" name="Graphique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fr-FR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et 2 colonne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pic>
          <p:nvPicPr>
            <p:cNvPr id="6" name="Image 5" descr="Une spirale bleue et violette&#10;&#10;Description générée automatiquement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que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2" name="Graphique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3" name="Graphique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que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  <p:sp>
            <p:nvSpPr>
              <p:cNvPr id="10" name="Graphique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fr-FR"/>
                </a:defPPr>
              </a:lstStyle>
              <a:p>
                <a:pPr rtl="0"/>
                <a:endParaRPr lang="fr-FR" dirty="0"/>
              </a:p>
            </p:txBody>
          </p:sp>
        </p:grpSp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fr-F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fr-F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21" name="Espace réservé du contenu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fr-F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fr-F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fr-F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et 2 colonne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que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Graphique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Graphique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fr-F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fr-FR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fr-FR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fr-FR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fr-F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fr-F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fr-F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fr-F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fr-F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fr-F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fr-F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fr-F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fr-F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8" cy="2577772"/>
          </a:xfrm>
        </p:spPr>
        <p:txBody>
          <a:bodyPr rtlCol="0" anchor="b"/>
          <a:lstStyle>
            <a:defPPr>
              <a:defRPr lang="fr-FR"/>
            </a:defPPr>
          </a:lstStyle>
          <a:p>
            <a:pPr rtl="0"/>
            <a:r>
              <a:rPr lang="fr-FR" b="1" i="1" u="sng" dirty="0">
                <a:latin typeface="Tw Cen MT Condensed Extra Bold" panose="020B0803020202020204" pitchFamily="34" charset="0"/>
              </a:rPr>
              <a:t>Comparaison entre MongoDB et SQL</a:t>
            </a:r>
            <a:endParaRPr lang="fr-FR" dirty="0"/>
          </a:p>
        </p:txBody>
      </p:sp>
      <p:sp>
        <p:nvSpPr>
          <p:cNvPr id="9" name="Sous-titr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138311"/>
            <a:ext cx="12191997" cy="3110089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>
                <a:latin typeface="Tw Cen MT Condensed Extra Bold" panose="020B0803020202020204" pitchFamily="34" charset="0"/>
              </a:rPr>
              <a:t>Une analyse détaillée des différences et des avantages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22" y="264161"/>
            <a:ext cx="10318045" cy="93246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CI" sz="5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Presentation</a:t>
            </a:r>
            <a:r>
              <a:rPr lang="fr-CI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de Mongo DB</a:t>
            </a:r>
            <a:endParaRPr lang="fr-FR" sz="5400" dirty="0"/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067" y="1783379"/>
            <a:ext cx="10080977" cy="4730310"/>
          </a:xfrm>
        </p:spPr>
        <p:txBody>
          <a:bodyPr rtlCol="0" anchor="t"/>
          <a:lstStyle>
            <a:defPPr>
              <a:defRPr lang="fr-FR"/>
            </a:def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Mongo DB: Une Base de Données No SQL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- Type: Base de données orientée documents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- Modèle de données: JSON/BSON (</a:t>
            </a:r>
            <a:r>
              <a:rPr kumimoji="0" lang="fr-FR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Binary</a:t>
            </a: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 JSON)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- Fonctionnalités principales: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- Schéma flexible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- Scalabilité horizontale (</a:t>
            </a:r>
            <a:r>
              <a:rPr kumimoji="0" lang="fr-FR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sharding</a:t>
            </a: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- Indexation puissante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- Agrégation et traitement en temps réel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cs typeface="+mn-cs"/>
              </a:rPr>
              <a:t>- Réplication pour haute disponibilité</a:t>
            </a:r>
          </a:p>
          <a:p>
            <a:pPr rtl="0"/>
            <a:endParaRPr lang="fr-FR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2935D-3F14-55CA-CFA8-4D43E686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B4FDA65-AD1E-4928-0D30-D93A7888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23" y="264161"/>
            <a:ext cx="9877778" cy="93246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CI" sz="5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PrEsentation</a:t>
            </a:r>
            <a:r>
              <a:rPr lang="fr-CI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de SQL</a:t>
            </a:r>
            <a:endParaRPr lang="fr-FR" sz="4400" dirty="0"/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8302A32-BD90-A5BA-CB57-B48D9C596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067" y="1783379"/>
            <a:ext cx="10080977" cy="4572265"/>
          </a:xfrm>
        </p:spPr>
        <p:txBody>
          <a:bodyPr rtlCol="0" anchor="t"/>
          <a:lstStyle>
            <a:defPPr>
              <a:defRPr lang="fr-FR"/>
            </a:def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SQL: Bases de Données Relationnelles (RDBMS)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Type: Base de données relationnelle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Modèle de données: Tables avec lignes et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Fonctionnalités principales: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Schéma fixe et structuré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Scalabilité verticale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Transactions ACID (Atomicité, Cohérence, Isolation, Durabilité)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Intégrité référentielle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Langage de requête structuré (SQL)</a:t>
            </a:r>
          </a:p>
          <a:p>
            <a:pPr rtl="0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460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22" y="230805"/>
            <a:ext cx="11661422" cy="830351"/>
          </a:xfrm>
        </p:spPr>
        <p:txBody>
          <a:bodyPr rtlCol="0" anchor="b"/>
          <a:lstStyle>
            <a:defPPr>
              <a:defRPr lang="fr-FR"/>
            </a:defPPr>
          </a:lstStyle>
          <a:p>
            <a:pPr rtl="0"/>
            <a:r>
              <a:rPr lang="fr-FR" sz="4000" b="1" i="1" u="sng" dirty="0">
                <a:latin typeface="Tw Cen MT Condensed Extra Bold" panose="020B0803020202020204" pitchFamily="34" charset="0"/>
              </a:rPr>
              <a:t>Comparaison des </a:t>
            </a:r>
            <a:r>
              <a:rPr lang="fr-FR" sz="4000" b="1" i="1" u="sng" dirty="0" err="1">
                <a:latin typeface="Tw Cen MT Condensed Extra Bold" panose="020B0803020202020204" pitchFamily="34" charset="0"/>
              </a:rPr>
              <a:t>ModEles</a:t>
            </a:r>
            <a:r>
              <a:rPr lang="fr-FR" sz="4000" b="1" i="1" u="sng" dirty="0">
                <a:latin typeface="Tw Cen MT Condensed Extra Bold" panose="020B0803020202020204" pitchFamily="34" charset="0"/>
              </a:rPr>
              <a:t> de </a:t>
            </a:r>
            <a:r>
              <a:rPr lang="fr-FR" sz="4000" b="1" i="1" u="sng" dirty="0" err="1">
                <a:latin typeface="Tw Cen MT Condensed Extra Bold" panose="020B0803020202020204" pitchFamily="34" charset="0"/>
              </a:rPr>
              <a:t>DonnEes</a:t>
            </a:r>
            <a:endParaRPr lang="fr-FR" sz="4000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978" y="1512711"/>
            <a:ext cx="10668000" cy="5103195"/>
          </a:xfrm>
        </p:spPr>
        <p:txBody>
          <a:bodyPr rtlCol="0"/>
          <a:lstStyle>
            <a:defPPr>
              <a:defRPr lang="fr-FR"/>
            </a:def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MongoDB: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Stockage de données sous forme de documents JSON/BSON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Flexibilité pour stocker des données non structurées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Pas de schéma prédéfini, facile à adapter aux changements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SQL: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Stockage de données sous forme de tables relationnelles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Structure stricte avec schéma prédéfini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- Nécessite des migrations de schéma pour les modifications</a:t>
            </a:r>
          </a:p>
          <a:p>
            <a:pPr rtl="0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439" y="71559"/>
            <a:ext cx="9076265" cy="151278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CI" sz="5400" b="1" i="1" u="sng" dirty="0">
                <a:latin typeface="Tw Cen MT Condensed Extra Bold" panose="020B0803020202020204" pitchFamily="34" charset="0"/>
              </a:rPr>
              <a:t>Scalabilité et Performances</a:t>
            </a:r>
            <a:endParaRPr lang="fr-FR" sz="5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501423" y="2474811"/>
            <a:ext cx="4955821" cy="3528397"/>
          </a:xfrm>
        </p:spPr>
        <p:txBody>
          <a:bodyPr rtlCol="0"/>
          <a:lstStyle>
            <a:defPPr>
              <a:defRPr lang="fr-FR"/>
            </a:def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MongoDB: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 - Scalabilité horizontale via le </a:t>
            </a:r>
            <a:r>
              <a:rPr kumimoji="0" lang="fr-F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sharding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Condensed" panose="020B0502040204020203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 - Performances optimisées pour les lectures et écritures rapides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 - Capable de gérer de grands volumes de données distribuées</a:t>
            </a:r>
          </a:p>
          <a:p>
            <a:pPr marL="0" lvl="1" indent="0" rtl="0">
              <a:buNone/>
            </a:pPr>
            <a:endParaRPr lang="fr-FR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6222" y="2474811"/>
            <a:ext cx="5102578" cy="3528397"/>
          </a:xfrm>
        </p:spPr>
        <p:txBody>
          <a:bodyPr rtlCol="0"/>
          <a:lstStyle>
            <a:defPPr>
              <a:defRPr lang="fr-FR"/>
            </a:def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SQL: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 - Scalabilité verticale (augmentation des ressources matérielles)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 - Optimisé pour les transactions complexes et les jointures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n-ea"/>
                <a:cs typeface="+mn-cs"/>
              </a:rPr>
              <a:t>  - Peut devenir coûteux et complexe à mettre à l'échelle</a:t>
            </a:r>
          </a:p>
          <a:p>
            <a:pPr rtl="0"/>
            <a:endParaRPr lang="fr-FR" sz="2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FE024F78-56A6-7740-B68D-8D4D026EDF3F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589A1-4269-A97C-6DE1-4681FF29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F1E1C-7B4D-C303-8CB5-D7F591C8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883" y="112890"/>
            <a:ext cx="9663288" cy="166657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CI" sz="6000" b="1" i="1" u="sng" dirty="0">
                <a:latin typeface="Tw Cen MT Condensed Extra Bold" panose="020B0803020202020204" pitchFamily="34" charset="0"/>
              </a:rPr>
              <a:t>Transactions et Consistance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D28F9-25B8-5D1F-7A56-C7266AE3114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501423" y="2268887"/>
            <a:ext cx="4955821" cy="3993722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2800" dirty="0">
                <a:latin typeface="Bahnschrift SemiBold Condensed" panose="020B0502040204020203" pitchFamily="34" charset="0"/>
              </a:rPr>
              <a:t>- MongoDB: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Support des transactions multi-documents depuis la version 4.0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Consistance éventuelle dans des scénarios distribués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Moins strict sur l'intégrité référentielle</a:t>
            </a:r>
          </a:p>
          <a:p>
            <a:pPr marL="0" lvl="1" indent="0" rtl="0">
              <a:buNone/>
            </a:pPr>
            <a:endParaRPr lang="fr-FR" sz="20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21A921-A5B1-7B64-B537-0F5F89C503F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6222" y="2268887"/>
            <a:ext cx="5102578" cy="3993722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2800" dirty="0">
                <a:latin typeface="Bahnschrift SemiBold Condensed" panose="020B0502040204020203" pitchFamily="34" charset="0"/>
              </a:rPr>
              <a:t>- SQL: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Transactions ACID robustes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Consistance stricte et immédiate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Maintien de l'intégrité référentielle entre les tables</a:t>
            </a:r>
          </a:p>
          <a:p>
            <a:pPr rtl="0"/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C40064-8DB5-0161-F3C8-CE5F2FD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FE024F78-56A6-7740-B68D-8D4D026EDF3F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79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1F5A5-13C3-0074-440E-B1E07676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16F95-8928-00B7-9BF1-BD406AFE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89" y="112890"/>
            <a:ext cx="10442222" cy="166657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CI" sz="6000" b="1" i="1" u="sng" dirty="0">
                <a:latin typeface="Tw Cen MT Condensed Extra Bold" panose="020B0803020202020204" pitchFamily="34" charset="0"/>
              </a:rPr>
              <a:t>Cas d'Utilisation et Conclusion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CEEE0-3425-44CB-41A9-574814D3C3C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501423" y="2415038"/>
            <a:ext cx="4955821" cy="3993722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2800" dirty="0">
                <a:latin typeface="Bahnschrift SemiBold Condensed" panose="020B0502040204020203" pitchFamily="34" charset="0"/>
              </a:rPr>
              <a:t>- MongoDB: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Idéal pour les applications nécessitant une flexibilité des schémas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Recommandé pour les grandes applications distribuées, Big Data, IoT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Avantages en termes de rapidité et d'évolutivité</a:t>
            </a:r>
          </a:p>
          <a:p>
            <a:pPr marL="0" lvl="1" indent="0" rtl="0">
              <a:buNone/>
            </a:pPr>
            <a:endParaRPr lang="fr-FR" sz="20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0ACEB2-1839-C4BE-B60B-BD8C6884953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6222" y="2415038"/>
            <a:ext cx="5102578" cy="3993722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2800" dirty="0">
                <a:latin typeface="Bahnschrift SemiBold Condensed" panose="020B0502040204020203" pitchFamily="34" charset="0"/>
              </a:rPr>
              <a:t>- SQL: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Adapté aux applications nécessitant des transactions complexes et une intégrité des données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Utilisé dans les systèmes financiers, ERP, CRM</a:t>
            </a:r>
          </a:p>
          <a:p>
            <a:r>
              <a:rPr lang="fr-FR" sz="2800" dirty="0">
                <a:latin typeface="Bahnschrift SemiBold Condensed" panose="020B0502040204020203" pitchFamily="34" charset="0"/>
              </a:rPr>
              <a:t>  - Robustesse et fiabilité éprouvées</a:t>
            </a:r>
          </a:p>
          <a:p>
            <a:pPr rtl="0"/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63DE12-676D-E748-E4E2-C42D87A1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FE024F78-56A6-7740-B68D-8D4D026EDF3F}" type="slidenum">
              <a:rPr lang="fr-FR" smtClean="0"/>
              <a:pPr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997871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0_TF11936837_Win32" id="{70EA47D8-BF97-41C7-A938-8129D3ABCA78}" vid="{1BCC3B6B-BAF1-48BD-9EED-6CD6B5C31AE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107</TotalTime>
  <Words>407</Words>
  <Application>Microsoft Office PowerPoint</Application>
  <PresentationFormat>Grand écran</PresentationFormat>
  <Paragraphs>68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Bahnschrift SemiBold Condensed</vt:lpstr>
      <vt:lpstr>Biome</vt:lpstr>
      <vt:lpstr>Calibri</vt:lpstr>
      <vt:lpstr>Tw Cen MT Condensed Extra Bold</vt:lpstr>
      <vt:lpstr>Personnalisé</vt:lpstr>
      <vt:lpstr>Comparaison entre MongoDB et SQL</vt:lpstr>
      <vt:lpstr>Presentation de Mongo DB</vt:lpstr>
      <vt:lpstr>PrEsentation de SQL</vt:lpstr>
      <vt:lpstr>Comparaison des ModEles de DonnEes</vt:lpstr>
      <vt:lpstr>Scalabilité et Performances</vt:lpstr>
      <vt:lpstr>Transactions et Consistance</vt:lpstr>
      <vt:lpstr>Cas d'Utilisation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NEWTON ISAAC</dc:creator>
  <cp:lastModifiedBy>NEWTON ISAAC</cp:lastModifiedBy>
  <cp:revision>2</cp:revision>
  <dcterms:created xsi:type="dcterms:W3CDTF">2024-12-10T11:28:56Z</dcterms:created>
  <dcterms:modified xsi:type="dcterms:W3CDTF">2024-12-10T13:16:18Z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