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Quicksand"/>
      <p:regular r:id="rId26"/>
      <p:bold r:id="rId27"/>
    </p:embeddedFont>
    <p:embeddedFont>
      <p:font typeface="Quicksand SemiBo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regular.fntdata"/><Relationship Id="rId21" Type="http://schemas.openxmlformats.org/officeDocument/2006/relationships/slide" Target="slides/slide16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QuicksandSemiBold-regular.fntdata"/><Relationship Id="rId27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dacomputerscience.org/support/teacher/assignments?examBoard=all&amp;stage=al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dacomputerscience.org/questions/encrypt_04?examBoard=all&amp;stage=al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fitalents.com/statistic/computer-science-job/#sourc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ai-generated-man-project-8775742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de79341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de79341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8e02525b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8e02525b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6483da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6483da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e02525b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e02525b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8e02525b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8e02525b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e02525b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e02525b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Teachers</a:t>
            </a:r>
            <a:r>
              <a:rPr lang="en-GB"/>
              <a:t> may wish to provide </a:t>
            </a:r>
            <a:r>
              <a:rPr lang="en-GB"/>
              <a:t>students with their class codes to join their group. You can read more on how to do this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here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8e02525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8e02525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91f3f34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91f3f34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96483da3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e96483da3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here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https://adacomputerscience.org/questions/encrypt_04?examBoard=all&amp;stage=all</a:t>
            </a:r>
            <a:r>
              <a:rPr lang="en-GB"/>
              <a:t> </a:t>
            </a: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ead2012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ead2012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826627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826627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from: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https://wifitalents.com/statistic/computer-science-job/#sources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8e02525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8e02525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from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Pixabay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8e02525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8e02525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e02525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e02525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e02525b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e02525b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96483da3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96483da3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71075" y="-145950"/>
            <a:ext cx="9502200" cy="547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51747" y="1765779"/>
            <a:ext cx="5976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1747" y="3291325"/>
            <a:ext cx="54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4" y="439025"/>
            <a:ext cx="2214239" cy="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" y="4408768"/>
            <a:ext cx="1586375" cy="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693" y="4391238"/>
            <a:ext cx="1200152" cy="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9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_Slid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171075" y="-145950"/>
            <a:ext cx="9502200" cy="547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351747" y="1765779"/>
            <a:ext cx="5976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51747" y="3291325"/>
            <a:ext cx="54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4" y="439025"/>
            <a:ext cx="2214239" cy="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" y="4408768"/>
            <a:ext cx="1586375" cy="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693" y="4391238"/>
            <a:ext cx="1200152" cy="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95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Quot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" y="-2572"/>
            <a:ext cx="9144000" cy="514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oppins"/>
              <a:buChar char="●"/>
              <a:defRPr sz="1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hyperlink" Target="https://adacomputerscience.org/register?examBoard=all&amp;stage=al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dacomputerscience.org/quizzes/view?examBoard=all&amp;stage=all#june24-quiz1" TargetMode="External"/><Relationship Id="rId4" Type="http://schemas.openxmlformats.org/officeDocument/2006/relationships/hyperlink" Target="https://adacomputerscience.org/quizzes/view?examBoard=all&amp;stage=all#june24-quiz2" TargetMode="External"/><Relationship Id="rId5" Type="http://schemas.openxmlformats.org/officeDocument/2006/relationships/hyperlink" Target="https://adacomputerscience.org/quizzes/view?examBoard=all&amp;stage=all#june24-quiz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dacomputerscience.org/questions/encrypt_04?examBoard=all&amp;stage=al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dacomputerscience.org/pages/computer_science_stories?examBoard=all&amp;stage=all" TargetMode="External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dacomputerscience.org/exam_specifications?examBoard=all&amp;stage=all#gcse/aqa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351751" y="1765775"/>
            <a:ext cx="73374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</a:t>
            </a:r>
            <a:r>
              <a:rPr lang="en-GB"/>
              <a:t>A level </a:t>
            </a:r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351747" y="3291325"/>
            <a:ext cx="54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ready for </a:t>
            </a:r>
            <a:r>
              <a:rPr lang="en-GB"/>
              <a:t>A level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and question filters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1700" y="1132300"/>
            <a:ext cx="33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content and questions can be filtered and organised to your course.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25" y="2409625"/>
            <a:ext cx="3451600" cy="26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2487" l="927" r="3498" t="1836"/>
          <a:stretch/>
        </p:blipFill>
        <p:spPr>
          <a:xfrm>
            <a:off x="4077925" y="1235300"/>
            <a:ext cx="4754375" cy="2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 pages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596350" y="521225"/>
            <a:ext cx="5236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/>
              <a:t>Concept pages contain extensive </a:t>
            </a:r>
            <a:r>
              <a:rPr lang="en-GB" sz="1600"/>
              <a:t>knowledge </a:t>
            </a:r>
            <a:r>
              <a:rPr lang="en-GB" sz="1600"/>
              <a:t>on topics, with diagrams, videos and code examples in pseudocode, Python, C#, VB and Java. </a:t>
            </a:r>
            <a:endParaRPr sz="16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3625"/>
            <a:ext cx="3869765" cy="32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633625"/>
            <a:ext cx="3807683" cy="32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8717" l="0" r="0" t="0"/>
          <a:stretch/>
        </p:blipFill>
        <p:spPr>
          <a:xfrm>
            <a:off x="311700" y="1152475"/>
            <a:ext cx="5323600" cy="30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code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711500" y="1239775"/>
            <a:ext cx="30633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/>
              <a:t>Hundreds of downloadable, executable code examples, accessible in GitHub and in multiple programming languages.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225" y="1017725"/>
            <a:ext cx="3787688" cy="39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Self-marking questions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017725"/>
            <a:ext cx="47247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/>
              <a:t>More than 1000 self-marking </a:t>
            </a:r>
            <a:r>
              <a:rPr lang="en-GB" sz="1600"/>
              <a:t>questions </a:t>
            </a:r>
            <a:r>
              <a:rPr lang="en-GB" sz="1600"/>
              <a:t>with</a:t>
            </a:r>
            <a:r>
              <a:rPr lang="en-GB" sz="1600"/>
              <a:t> feedback for common wrong answers. </a:t>
            </a:r>
            <a:r>
              <a:rPr lang="en-GB" sz="1600"/>
              <a:t>Eleven question types. Designed to help learners self-assess and reinforce learning.</a:t>
            </a:r>
            <a:endParaRPr sz="1600"/>
          </a:p>
        </p:txBody>
      </p:sp>
      <p:cxnSp>
        <p:nvCxnSpPr>
          <p:cNvPr id="156" name="Google Shape;156;p20"/>
          <p:cNvCxnSpPr/>
          <p:nvPr/>
        </p:nvCxnSpPr>
        <p:spPr>
          <a:xfrm flipH="1" rot="10800000">
            <a:off x="3570700" y="3153050"/>
            <a:ext cx="1465800" cy="10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1558950" y="2428000"/>
            <a:ext cx="1876025" cy="2410701"/>
            <a:chOff x="517500" y="2428000"/>
            <a:chExt cx="1876025" cy="2410701"/>
          </a:xfrm>
        </p:grpSpPr>
        <p:pic>
          <p:nvPicPr>
            <p:cNvPr id="158" name="Google Shape;158;p20"/>
            <p:cNvPicPr preferRelativeResize="0"/>
            <p:nvPr/>
          </p:nvPicPr>
          <p:blipFill rotWithShape="1">
            <a:blip r:embed="rId4">
              <a:alphaModFix/>
            </a:blip>
            <a:srcRect b="0" l="0" r="0" t="30699"/>
            <a:stretch/>
          </p:blipFill>
          <p:spPr>
            <a:xfrm>
              <a:off x="517500" y="3009025"/>
              <a:ext cx="1876025" cy="1829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b="74300" l="0" r="0" t="0"/>
            <a:stretch/>
          </p:blipFill>
          <p:spPr>
            <a:xfrm>
              <a:off x="517500" y="2428000"/>
              <a:ext cx="1876025" cy="678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up and Login 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22124" t="19211"/>
          <a:stretch/>
        </p:blipFill>
        <p:spPr>
          <a:xfrm>
            <a:off x="3341525" y="1329750"/>
            <a:ext cx="4968000" cy="32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311700" y="1265850"/>
            <a:ext cx="29055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Go to </a:t>
            </a:r>
            <a:r>
              <a:rPr b="1" lang="en-GB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Sign up 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 the top right corner of the 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website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and register using your school 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email address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Summer Task - Preparing you for A level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78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help you prepare for A level, there are three quizzes for you to try out on </a:t>
            </a:r>
            <a:r>
              <a:rPr lang="en-GB"/>
              <a:t>Ada C</a:t>
            </a:r>
            <a:r>
              <a:rPr lang="en-GB"/>
              <a:t>omputer Science</a:t>
            </a:r>
            <a:r>
              <a:rPr lang="en-GB"/>
              <a:t>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Quiz 1 - Computing Systems - GCSE to A level transition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Quiz 2 - Programming - GCSE to A level transition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Quiz 3 - Networks - GCSE to A level transition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/>
            </a:br>
            <a:r>
              <a:rPr lang="en-GB"/>
              <a:t>Don’t worry if you’re not sure about the answers now, give them a try and use the hints for help if you need to.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Plenary  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39240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Review learning objectives: 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Understand the opportunities available when studying Computer Science at A level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Understand the key concepts that will be covered at A level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 be confident in what to expect from your A level Course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-GB" sz="1600"/>
              <a:t>To know how Ada Computer Science can support teachers and students</a:t>
            </a:r>
            <a:endParaRPr sz="16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454925" y="1152475"/>
            <a:ext cx="40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Next , in </a:t>
            </a:r>
            <a:r>
              <a:rPr b="1" lang="en-GB"/>
              <a:t>preparation</a:t>
            </a:r>
            <a:r>
              <a:rPr b="1" lang="en-GB"/>
              <a:t> for September you can: 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Complete the quizzes on Ada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-GB" sz="1600"/>
              <a:t>Review content in Ada and attempt more questions to prepare for A level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11700" y="35767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</a:t>
            </a:r>
            <a:r>
              <a:rPr lang="en-GB"/>
              <a:t> - Decrypt the message  </a:t>
            </a:r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11700" y="1152475"/>
            <a:ext cx="83973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Alan has used a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substitution cipher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to send a message. The substitutions are non-sequential, but the same substitution is always made. For example, he has substituted the letter H with the letter I.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Joan observes that one letter appears more than any other and uses her knowledge of letter frequencies as a starting point to decrypt the message. Alan always writes his messages in English.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DTTM DT OF MIT QOMEITF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Can you help Joan decrypt the message?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600"/>
              <a:t>You can see a full version of this question and check your answer here:</a:t>
            </a:r>
            <a:br>
              <a:rPr lang="en-GB" sz="1600"/>
            </a:br>
            <a:r>
              <a:rPr lang="en-GB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adacomputerscience.org/questions/encrypt_04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74125" y="35767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</a:t>
            </a:r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1700" y="1152475"/>
            <a:ext cx="82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Understand the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available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when studying Computer Science at A level.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Understand the key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concepts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that will be covered at A level.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Understand how to use Ada Computer Science to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refresh your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knowledge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of core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topics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before you start A level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To know how Ada Computer Science can be used to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help you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prepare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for A level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11700" y="20782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to the future 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674150" y="1365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311700" y="12713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799925" y="346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5817650" y="2621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4719025" y="445025"/>
            <a:ext cx="4219500" cy="1674300"/>
          </a:xfrm>
          <a:prstGeom prst="wedgeEllipseCallout">
            <a:avLst>
              <a:gd fmla="val -37616" name="adj1"/>
              <a:gd fmla="val 70267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"Demand for software developers is expected to grow 22% from 2019 to 2029.”</a:t>
            </a:r>
            <a:endParaRPr sz="16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283900" y="2621700"/>
            <a:ext cx="4219500" cy="1674300"/>
          </a:xfrm>
          <a:prstGeom prst="wedgeEllipseCallout">
            <a:avLst>
              <a:gd fmla="val 57932" name="adj1"/>
              <a:gd fmla="val 5588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"The tech industry indirectly supports 2.5 additional jobs for each job created."</a:t>
            </a:r>
            <a:endParaRPr sz="19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311700" y="947400"/>
            <a:ext cx="4219500" cy="1674300"/>
          </a:xfrm>
          <a:prstGeom prst="wedgeEllipseCallout">
            <a:avLst>
              <a:gd fmla="val -50069" name="adj1"/>
              <a:gd fmla="val 3932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"The global artificial intelligence (AI) job market is projected to grow by 16.4% annually to $190.6 billion by 2025.”</a:t>
            </a:r>
            <a:endParaRPr sz="17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00" y="3021900"/>
            <a:ext cx="4219500" cy="1674300"/>
          </a:xfrm>
          <a:prstGeom prst="wedgeEllipseCallout">
            <a:avLst>
              <a:gd fmla="val 18595" name="adj1"/>
              <a:gd fmla="val 61057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"Nearly 61% of all STEM (Science, Technology, Engineering, Mathematics) jobs require computer science knowledge."</a:t>
            </a:r>
            <a:endParaRPr sz="17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Careers in Computer Science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444746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You will learn skills that are relevant to many different career paths.</a:t>
            </a:r>
            <a:r>
              <a:rPr lang="en-GB" sz="1050">
                <a:solidFill>
                  <a:srgbClr val="444746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Here are some roles in Computer Science you may want to research further: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Software engineer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Data Scientist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DevOps engineer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Cybersecurity engineer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P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enetration testers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Game designer/developer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75" y="2325525"/>
            <a:ext cx="3372051" cy="22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Science Stories 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1152475"/>
            <a:ext cx="29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>
                <a:latin typeface="Quicksand SemiBold"/>
                <a:ea typeface="Quicksand SemiBold"/>
                <a:cs typeface="Quicksand SemiBold"/>
                <a:sym typeface="Quicksand SemiBold"/>
              </a:rPr>
              <a:t>Take some time to visit </a:t>
            </a:r>
            <a:r>
              <a:rPr lang="en-GB" sz="1600" u="sng">
                <a:solidFill>
                  <a:schemeClr val="hlink"/>
                </a:solidFill>
                <a:latin typeface="Quicksand SemiBold"/>
                <a:ea typeface="Quicksand SemiBold"/>
                <a:cs typeface="Quicksand SemiBold"/>
                <a:sym typeface="Quicksand SemiBold"/>
                <a:hlinkClick r:id="rId3"/>
              </a:rPr>
              <a:t>Computer Science stories on Ada</a:t>
            </a:r>
            <a:r>
              <a:rPr lang="en-GB" sz="1600">
                <a:latin typeface="Quicksand SemiBold"/>
                <a:ea typeface="Quicksand SemiBold"/>
                <a:cs typeface="Quicksand SemiBold"/>
                <a:sym typeface="Quicksand SemiBold"/>
              </a:rPr>
              <a:t>to read more about the </a:t>
            </a:r>
            <a:r>
              <a:rPr lang="en-GB" sz="1600">
                <a:latin typeface="Quicksand SemiBold"/>
                <a:ea typeface="Quicksand SemiBold"/>
                <a:cs typeface="Quicksand SemiBold"/>
                <a:sym typeface="Quicksand SemiBold"/>
              </a:rPr>
              <a:t>successes of other Computer Science students. </a:t>
            </a:r>
            <a:endParaRPr sz="1600"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475" y="1152475"/>
            <a:ext cx="53588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4502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Ada Computer Science?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152475"/>
            <a:ext cx="40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Free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online platform built and maintained by the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Raspberry Pi Foundation and the University of Cambridge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Designed for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teachers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and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learners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(aged 14+)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Quicksand SemiBold"/>
              <a:buChar char="●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Written by computer science subject experts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650" y="1267400"/>
            <a:ext cx="2741125" cy="231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688" y="2379173"/>
            <a:ext cx="1530525" cy="1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727" y="1784625"/>
            <a:ext cx="1530500" cy="46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level strands covered  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8075" y="2256376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Computing systems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98075" y="3391278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 and information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98075" y="1703362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Algorithms and data structures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98075" y="4483825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Effective use of tools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98075" y="2809391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Creating media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98075" y="3937561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Design and development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712725" y="1688926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Models of computation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712725" y="2823828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Programming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712725" y="1121476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Impact of technology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712725" y="2241941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Networks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712725" y="3362405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Safety and security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98075" y="1121475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and machine learning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712725" y="3900980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Software projects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712725" y="4482855"/>
            <a:ext cx="4033200" cy="463500"/>
          </a:xfrm>
          <a:prstGeom prst="roundRect">
            <a:avLst>
              <a:gd fmla="val 16667" name="adj"/>
            </a:avLst>
          </a:prstGeom>
          <a:solidFill>
            <a:srgbClr val="B40082"/>
          </a:solidFill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With over 50+ topics </a:t>
            </a: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covered</a:t>
            </a: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Specifications 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259575" y="1317550"/>
            <a:ext cx="33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Choose your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exam specification</a:t>
            </a:r>
            <a:r>
              <a:rPr lang="en-GB"/>
              <a:t> and take some time to familiarise yourself with the </a:t>
            </a:r>
            <a:r>
              <a:rPr lang="en-GB"/>
              <a:t>content by following the links. 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275" y="1170125"/>
            <a:ext cx="5207326" cy="345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