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41" r:id="rId4"/>
    <p:sldMasterId id="2147484565" r:id="rId5"/>
    <p:sldMasterId id="2147484581" r:id="rId6"/>
    <p:sldMasterId id="2147484603" r:id="rId7"/>
    <p:sldMasterId id="2147484622" r:id="rId8"/>
    <p:sldMasterId id="2147484637" r:id="rId9"/>
  </p:sldMasterIdLst>
  <p:notesMasterIdLst>
    <p:notesMasterId r:id="rId26"/>
  </p:notesMasterIdLst>
  <p:handoutMasterIdLst>
    <p:handoutMasterId r:id="rId27"/>
  </p:handoutMasterIdLst>
  <p:sldIdLst>
    <p:sldId id="257" r:id="rId10"/>
    <p:sldId id="2147469842" r:id="rId11"/>
    <p:sldId id="2147469837" r:id="rId12"/>
    <p:sldId id="2147469843" r:id="rId13"/>
    <p:sldId id="2147469844" r:id="rId14"/>
    <p:sldId id="2147469845" r:id="rId15"/>
    <p:sldId id="2147469846" r:id="rId16"/>
    <p:sldId id="2147469847" r:id="rId17"/>
    <p:sldId id="2147469848" r:id="rId18"/>
    <p:sldId id="2147469850" r:id="rId19"/>
    <p:sldId id="2147469851" r:id="rId20"/>
    <p:sldId id="2147469853" r:id="rId21"/>
    <p:sldId id="2147469857" r:id="rId22"/>
    <p:sldId id="2147469854" r:id="rId23"/>
    <p:sldId id="2147469855" r:id="rId24"/>
    <p:sldId id="2147469856"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A073DAE3-B461-442F-A3D3-6642BD875E45}">
          <p14:sldIdLst>
            <p14:sldId id="257"/>
            <p14:sldId id="2147469842"/>
            <p14:sldId id="2147469837"/>
            <p14:sldId id="2147469843"/>
            <p14:sldId id="2147469844"/>
            <p14:sldId id="2147469845"/>
            <p14:sldId id="2147469846"/>
            <p14:sldId id="2147469847"/>
            <p14:sldId id="2147469848"/>
            <p14:sldId id="2147469850"/>
            <p14:sldId id="2147469851"/>
            <p14:sldId id="2147469853"/>
            <p14:sldId id="2147469857"/>
            <p14:sldId id="2147469854"/>
            <p14:sldId id="2147469855"/>
            <p14:sldId id="214746985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esar De la Torre" initials="CDlT" lastIdx="1" clrIdx="4">
    <p:extLst>
      <p:ext uri="{19B8F6BF-5375-455C-9EA6-DF929625EA0E}">
        <p15:presenceInfo xmlns:p15="http://schemas.microsoft.com/office/powerpoint/2012/main" userId="f9c14db2e5fef7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217A"/>
    <a:srgbClr val="0078D7"/>
    <a:srgbClr val="E6E6E6"/>
    <a:srgbClr val="D93A00"/>
    <a:srgbClr val="F8F8F8"/>
    <a:srgbClr val="D83B01"/>
    <a:srgbClr val="505050"/>
    <a:srgbClr val="FF8C00"/>
    <a:srgbClr val="D2D2D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69819" autoAdjust="0"/>
  </p:normalViewPr>
  <p:slideViewPr>
    <p:cSldViewPr>
      <p:cViewPr varScale="1">
        <p:scale>
          <a:sx n="109" d="100"/>
          <a:sy n="109" d="100"/>
        </p:scale>
        <p:origin x="1776" y="8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328" y="108"/>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97B-8F44-89CF-7542D6E6FD40}"/>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97B-8F44-89CF-7542D6E6FD40}"/>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97B-8F44-89CF-7542D6E6FD40}"/>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Open Sans" panose="020B0606030504020204" pitchFamily="34" charset="0"/>
          <a:ea typeface="Open Sans" panose="020B0606030504020204" pitchFamily="34" charset="0"/>
          <a:cs typeface="Open Sans" panose="020B0606030504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123"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123" y="1581880"/>
        <a:ext cx="1874944" cy="749977"/>
      </dsp:txXfrm>
    </dsp:sp>
    <dsp:sp modelId="{9BD2978A-4856-D348-8705-94E548350B43}">
      <dsp:nvSpPr>
        <dsp:cNvPr id="0" name=""/>
        <dsp:cNvSpPr/>
      </dsp:nvSpPr>
      <dsp:spPr>
        <a:xfrm>
          <a:off x="388148"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35385" y="2379095"/>
        <a:ext cx="1780470" cy="1518326"/>
      </dsp:txXfrm>
    </dsp:sp>
    <dsp:sp modelId="{01336F47-7A01-854B-B682-4DF1D2D387D7}">
      <dsp:nvSpPr>
        <dsp:cNvPr id="0" name=""/>
        <dsp:cNvSpPr/>
      </dsp:nvSpPr>
      <dsp:spPr>
        <a:xfrm>
          <a:off x="2163302"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63302" y="1816827"/>
        <a:ext cx="462535" cy="280084"/>
      </dsp:txXfrm>
    </dsp:sp>
    <dsp:sp modelId="{E001AAE2-2F6F-E941-9448-9281FF4D5158}">
      <dsp:nvSpPr>
        <dsp:cNvPr id="0" name=""/>
        <dsp:cNvSpPr/>
      </dsp:nvSpPr>
      <dsp:spPr>
        <a:xfrm>
          <a:off x="3016006"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016006" y="1581880"/>
        <a:ext cx="1874944" cy="749977"/>
      </dsp:txXfrm>
    </dsp:sp>
    <dsp:sp modelId="{492B1704-3054-1340-B8F1-AC29D1106B72}">
      <dsp:nvSpPr>
        <dsp:cNvPr id="0" name=""/>
        <dsp:cNvSpPr/>
      </dsp:nvSpPr>
      <dsp:spPr>
        <a:xfrm>
          <a:off x="3400031"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447268" y="2379095"/>
        <a:ext cx="1780470" cy="1518326"/>
      </dsp:txXfrm>
    </dsp:sp>
    <dsp:sp modelId="{C20A7731-0B40-AB48-8A4D-1301AD3C2796}">
      <dsp:nvSpPr>
        <dsp:cNvPr id="0" name=""/>
        <dsp:cNvSpPr/>
      </dsp:nvSpPr>
      <dsp:spPr>
        <a:xfrm>
          <a:off x="5175186"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175186" y="1816827"/>
        <a:ext cx="462535" cy="280084"/>
      </dsp:txXfrm>
    </dsp:sp>
    <dsp:sp modelId="{D19BA441-39B0-B343-B752-120EFF3B3112}">
      <dsp:nvSpPr>
        <dsp:cNvPr id="0" name=""/>
        <dsp:cNvSpPr/>
      </dsp:nvSpPr>
      <dsp:spPr>
        <a:xfrm>
          <a:off x="6027890"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027890" y="1581880"/>
        <a:ext cx="1874944" cy="749977"/>
      </dsp:txXfrm>
    </dsp:sp>
    <dsp:sp modelId="{B034060D-911A-6C4A-B882-60AC7B34A118}">
      <dsp:nvSpPr>
        <dsp:cNvPr id="0" name=""/>
        <dsp:cNvSpPr/>
      </dsp:nvSpPr>
      <dsp:spPr>
        <a:xfrm>
          <a:off x="6411915"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459152" y="2379095"/>
        <a:ext cx="1780470" cy="1518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123"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123" y="1581880"/>
        <a:ext cx="1874944" cy="749977"/>
      </dsp:txXfrm>
    </dsp:sp>
    <dsp:sp modelId="{9BD2978A-4856-D348-8705-94E548350B43}">
      <dsp:nvSpPr>
        <dsp:cNvPr id="0" name=""/>
        <dsp:cNvSpPr/>
      </dsp:nvSpPr>
      <dsp:spPr>
        <a:xfrm>
          <a:off x="388148"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435385" y="2379095"/>
        <a:ext cx="1780470" cy="1518326"/>
      </dsp:txXfrm>
    </dsp:sp>
    <dsp:sp modelId="{01336F47-7A01-854B-B682-4DF1D2D387D7}">
      <dsp:nvSpPr>
        <dsp:cNvPr id="0" name=""/>
        <dsp:cNvSpPr/>
      </dsp:nvSpPr>
      <dsp:spPr>
        <a:xfrm>
          <a:off x="2163302"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63302" y="1816827"/>
        <a:ext cx="462535" cy="280084"/>
      </dsp:txXfrm>
    </dsp:sp>
    <dsp:sp modelId="{E001AAE2-2F6F-E941-9448-9281FF4D5158}">
      <dsp:nvSpPr>
        <dsp:cNvPr id="0" name=""/>
        <dsp:cNvSpPr/>
      </dsp:nvSpPr>
      <dsp:spPr>
        <a:xfrm>
          <a:off x="3016006"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016006" y="1581880"/>
        <a:ext cx="1874944" cy="749977"/>
      </dsp:txXfrm>
    </dsp:sp>
    <dsp:sp modelId="{492B1704-3054-1340-B8F1-AC29D1106B72}">
      <dsp:nvSpPr>
        <dsp:cNvPr id="0" name=""/>
        <dsp:cNvSpPr/>
      </dsp:nvSpPr>
      <dsp:spPr>
        <a:xfrm>
          <a:off x="3400031"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3447268" y="2379095"/>
        <a:ext cx="1780470" cy="1518326"/>
      </dsp:txXfrm>
    </dsp:sp>
    <dsp:sp modelId="{C20A7731-0B40-AB48-8A4D-1301AD3C2796}">
      <dsp:nvSpPr>
        <dsp:cNvPr id="0" name=""/>
        <dsp:cNvSpPr/>
      </dsp:nvSpPr>
      <dsp:spPr>
        <a:xfrm>
          <a:off x="5175186" y="1723466"/>
          <a:ext cx="602577" cy="46680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175186" y="1816827"/>
        <a:ext cx="462535" cy="280084"/>
      </dsp:txXfrm>
    </dsp:sp>
    <dsp:sp modelId="{D19BA441-39B0-B343-B752-120EFF3B3112}">
      <dsp:nvSpPr>
        <dsp:cNvPr id="0" name=""/>
        <dsp:cNvSpPr/>
      </dsp:nvSpPr>
      <dsp:spPr>
        <a:xfrm>
          <a:off x="6027890" y="1581880"/>
          <a:ext cx="1874944" cy="12096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06680" numCol="1" spcCol="1270" anchor="t" anchorCtr="0">
          <a:noAutofit/>
        </a:bodyPr>
        <a:lstStyle/>
        <a:p>
          <a:pPr marL="0" lvl="0" indent="0" algn="l" defTabSz="1244600">
            <a:lnSpc>
              <a:spcPct val="90000"/>
            </a:lnSpc>
            <a:spcBef>
              <a:spcPct val="0"/>
            </a:spcBef>
            <a:spcAft>
              <a:spcPct val="35000"/>
            </a:spcAft>
            <a:buNone/>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027890" y="1581880"/>
        <a:ext cx="1874944" cy="749977"/>
      </dsp:txXfrm>
    </dsp:sp>
    <dsp:sp modelId="{B034060D-911A-6C4A-B882-60AC7B34A118}">
      <dsp:nvSpPr>
        <dsp:cNvPr id="0" name=""/>
        <dsp:cNvSpPr/>
      </dsp:nvSpPr>
      <dsp:spPr>
        <a:xfrm>
          <a:off x="6411915" y="2331858"/>
          <a:ext cx="1874944" cy="16128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t" anchorCtr="0">
          <a:noAutofit/>
        </a:bodyPr>
        <a:lstStyle/>
        <a:p>
          <a:pPr marL="285750" lvl="1" indent="-285750" algn="l" defTabSz="1244600">
            <a:lnSpc>
              <a:spcPct val="90000"/>
            </a:lnSpc>
            <a:spcBef>
              <a:spcPct val="0"/>
            </a:spcBef>
            <a:spcAft>
              <a:spcPct val="15000"/>
            </a:spcAft>
            <a:buChar char="•"/>
          </a:pPr>
          <a:endParaRPr lang="en-US" sz="2800" kern="1200">
            <a:latin typeface="Open Sans" panose="020B0606030504020204" pitchFamily="34" charset="0"/>
            <a:ea typeface="Open Sans" panose="020B0606030504020204" pitchFamily="34" charset="0"/>
            <a:cs typeface="Open Sans" panose="020B0606030504020204" pitchFamily="34" charset="0"/>
          </a:endParaRPr>
        </a:p>
      </dsp:txBody>
      <dsp:txXfrm>
        <a:off x="6459152" y="2379095"/>
        <a:ext cx="1780470" cy="15183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11/17/2022 3:10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11/17/2022 3:10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.NET Workshop. In this overview session, I would like to set the stage for this workshop with the current landscape on how to build apps with .NET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5E74FF-B95A-3049-B6BA-741949CDE0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023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799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Times New Roman" panose="02020603050405020304" pitchFamily="18" charset="0"/>
              </a:rPr>
              <a:t>Docker is also a company promoting and evolving this technology with a tight collaboration with cloud, Linux and Windows vendors, like Microsoft.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554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Machines require significant resources for each application, since each VM runs a separate instance of the operating system.</a:t>
            </a:r>
          </a:p>
          <a:p>
            <a:endParaRPr lang="en-US" dirty="0"/>
          </a:p>
          <a:p>
            <a:r>
              <a:rPr lang="en-US" sz="900" b="0" i="0" kern="1200" dirty="0">
                <a:solidFill>
                  <a:schemeClr val="tx1"/>
                </a:solidFill>
                <a:effectLst/>
                <a:latin typeface="Segoe UI Light" pitchFamily="34" charset="0"/>
                <a:ea typeface="+mn-ea"/>
                <a:cs typeface="+mn-cs"/>
              </a:rPr>
              <a:t>Docker containers running on a single machine share that machine's operating system kernel; they start instantly and use less compute and RAM. Images are constructed from filesystem layers and share common files. This minimizes disk usage and image downloads are much faster.</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051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been making significant progress towards enabling multi-container, distributed applications in the past few months. Composing multi-Docker container applications will become significantly easier as we integrate Fig into Docker.  We’ve also been making progress on other critical capabilities for orchestration including provisioning and managing Docker hosts, creating clusters of Docker hosts, and inter-Docker container networking, all of which will be previewed this quarter.</a:t>
            </a:r>
          </a:p>
          <a:p>
            <a:r>
              <a:rPr lang="en-US" dirty="0"/>
              <a:t>Microsoft’s endorsement and early work with our orchestration APIs is hugely exciting.  Microsoft and Docker share a common vision that multi-container applications should be assembled using both </a:t>
            </a:r>
            <a:r>
              <a:rPr lang="en-US" dirty="0" err="1"/>
              <a:t>Dockerized</a:t>
            </a:r>
            <a:r>
              <a:rPr lang="en-US" dirty="0"/>
              <a:t> Windows and </a:t>
            </a:r>
            <a:r>
              <a:rPr lang="en-US" dirty="0" err="1"/>
              <a:t>Dockerized</a:t>
            </a:r>
            <a:r>
              <a:rPr lang="en-US" dirty="0"/>
              <a:t> Linux components.  The two companies will work with emergent infrastructure tools for multi-container applications like Kubernetes, Mesos, Helios etc. to provide a uniform Docker interface that provides developers with multi-platform orchestration capabilities leveraging </a:t>
            </a:r>
            <a:r>
              <a:rPr lang="en-US" dirty="0" err="1"/>
              <a:t>Dockerized</a:t>
            </a:r>
            <a:r>
              <a:rPr lang="en-US" dirty="0"/>
              <a:t> content from these two ecosystems.</a:t>
            </a:r>
          </a:p>
          <a:p>
            <a:endParaRPr lang="es-ES_trad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2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on Windows supports two models. The first is similar to standard Linux containers: the container runs on top of the kernel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55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Server also supports running Docker instances using Hyper-V Isolation, which gives increased security and isolation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6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support also runs with Hyper-V Isolation, running on individual Linux distributions or via </a:t>
            </a:r>
            <a:r>
              <a:rPr lang="en-US" dirty="0" err="1"/>
              <a:t>LinuxKit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3385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005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126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4.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8" name="Picture 7"/>
          <p:cNvPicPr>
            <a:picLocks noChangeAspect="1"/>
          </p:cNvPicPr>
          <p:nvPr userDrawn="1"/>
        </p:nvPicPr>
        <p:blipFill rotWithShape="1">
          <a:blip r:embed="rId3" cstate="hqprint">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7"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Tree>
    <p:extLst>
      <p:ext uri="{BB962C8B-B14F-4D97-AF65-F5344CB8AC3E}">
        <p14:creationId xmlns:p14="http://schemas.microsoft.com/office/powerpoint/2010/main" val="10698414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1579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41326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645052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F8E97784-E3E6-405D-A188-BB21A2BFA422}"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53DE1E-725A-4079-ADE7-6C8DF8549E49}" type="slidenum">
              <a:rPr lang="en-US" smtClean="0"/>
              <a:t>‹#›</a:t>
            </a:fld>
            <a:endParaRPr lang="en-US"/>
          </a:p>
        </p:txBody>
      </p:sp>
    </p:spTree>
    <p:extLst>
      <p:ext uri="{BB962C8B-B14F-4D97-AF65-F5344CB8AC3E}">
        <p14:creationId xmlns:p14="http://schemas.microsoft.com/office/powerpoint/2010/main" val="1625347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2" name="Picture 1" descr="body-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436475" cy="6994525"/>
          </a:xfrm>
          <a:prstGeom prst="rect">
            <a:avLst/>
          </a:prstGeom>
        </p:spPr>
      </p:pic>
    </p:spTree>
    <p:extLst>
      <p:ext uri="{BB962C8B-B14F-4D97-AF65-F5344CB8AC3E}">
        <p14:creationId xmlns:p14="http://schemas.microsoft.com/office/powerpoint/2010/main" val="3434847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Build 2017">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436475" cy="5571636"/>
          </a:xfrm>
          <a:prstGeom prst="rect">
            <a:avLst/>
          </a:prstGeom>
        </p:spPr>
      </p:pic>
      <p:sp>
        <p:nvSpPr>
          <p:cNvPr id="8" name="Rectangle 7"/>
          <p:cNvSpPr/>
          <p:nvPr userDrawn="1"/>
        </p:nvSpPr>
        <p:spPr bwMode="auto">
          <a:xfrm>
            <a:off x="1681" y="4960286"/>
            <a:ext cx="12434794" cy="20342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60689" y="5357956"/>
            <a:ext cx="2648621" cy="1169808"/>
          </a:xfrm>
          <a:prstGeom prst="rect">
            <a:avLst/>
          </a:prstGeom>
        </p:spPr>
      </p:pic>
      <p:pic>
        <p:nvPicPr>
          <p:cNvPr id="12" name="Picture 11"/>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60688" y="479424"/>
            <a:ext cx="1451843" cy="309656"/>
          </a:xfrm>
          <a:prstGeom prst="rect">
            <a:avLst/>
          </a:prstGeom>
        </p:spPr>
      </p:pic>
      <p:pic>
        <p:nvPicPr>
          <p:cNvPr id="14" name="Picture 13"/>
          <p:cNvPicPr>
            <a:picLocks noChangeAspect="1"/>
          </p:cNvPicPr>
          <p:nvPr userDrawn="1"/>
        </p:nvPicPr>
        <p:blipFill rotWithShape="1">
          <a:blip r:embed="rId5" cstate="screen">
            <a:extLst>
              <a:ext uri="{28A0092B-C50C-407E-A947-70E740481C1C}">
                <a14:useLocalDpi xmlns:a14="http://schemas.microsoft.com/office/drawing/2010/main"/>
              </a:ext>
            </a:extLst>
          </a:blip>
          <a:srcRect l="-17523"/>
          <a:stretch/>
        </p:blipFill>
        <p:spPr>
          <a:xfrm>
            <a:off x="7752216" y="4960286"/>
            <a:ext cx="4684259" cy="2034239"/>
          </a:xfrm>
          <a:prstGeom prst="rect">
            <a:avLst/>
          </a:prstGeom>
        </p:spPr>
      </p:pic>
    </p:spTree>
    <p:extLst>
      <p:ext uri="{BB962C8B-B14F-4D97-AF65-F5344CB8AC3E}">
        <p14:creationId xmlns:p14="http://schemas.microsoft.com/office/powerpoint/2010/main" val="3067880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pic>
        <p:nvPicPr>
          <p:cNvPr id="7" name="Picture 6"/>
          <p:cNvPicPr>
            <a:picLocks noChangeAspect="1"/>
          </p:cNvPicPr>
          <p:nvPr userDrawn="1"/>
        </p:nvPicPr>
        <p:blipFill rotWithShape="1">
          <a:blip r:embed="rId3" cstate="screen">
            <a:extLst>
              <a:ext uri="{28A0092B-C50C-407E-A947-70E740481C1C}">
                <a14:useLocalDpi xmlns:a14="http://schemas.microsoft.com/office/drawing/2010/main"/>
              </a:ext>
            </a:extLst>
          </a:blip>
          <a:srcRect l="-33002"/>
          <a:stretch/>
        </p:blipFill>
        <p:spPr>
          <a:xfrm>
            <a:off x="7752216" y="5084764"/>
            <a:ext cx="4684259" cy="1909762"/>
          </a:xfrm>
          <a:prstGeom prst="rect">
            <a:avLst/>
          </a:prstGeom>
        </p:spPr>
      </p:pic>
      <p:sp>
        <p:nvSpPr>
          <p:cNvPr id="8" name="Text Placeholder 3"/>
          <p:cNvSpPr>
            <a:spLocks noGrp="1"/>
          </p:cNvSpPr>
          <p:nvPr>
            <p:ph type="body" sz="quarter" idx="15" hasCustomPrompt="1"/>
          </p:nvPr>
        </p:nvSpPr>
        <p:spPr>
          <a:xfrm>
            <a:off x="9418638" y="296863"/>
            <a:ext cx="2743200" cy="461665"/>
          </a:xfrm>
        </p:spPr>
        <p:txBody>
          <a:bodyPr/>
          <a:lstStyle>
            <a:lvl1pPr marL="0" marR="0" indent="0" algn="r" defTabSz="932742"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gradFill>
                  <a:gsLst>
                    <a:gs pos="1250">
                      <a:schemeClr val="tx1"/>
                    </a:gs>
                    <a:gs pos="100000">
                      <a:schemeClr val="tx1"/>
                    </a:gs>
                  </a:gsLst>
                  <a:lin ang="5400000" scaled="0"/>
                </a:gradFill>
                <a:latin typeface="+mn-lt"/>
                <a:ea typeface="+mn-ea"/>
                <a:cs typeface="+mn-cs"/>
              </a:defRPr>
            </a:lvl1pPr>
          </a:lstStyle>
          <a:p>
            <a:pPr lvl="0"/>
            <a:r>
              <a:rPr lang="en-US" dirty="0"/>
              <a:t>Session Code</a:t>
            </a:r>
          </a:p>
        </p:txBody>
      </p:sp>
      <p:sp>
        <p:nvSpPr>
          <p:cNvPr id="4" name="Rectangle 3"/>
          <p:cNvSpPr/>
          <p:nvPr userDrawn="1"/>
        </p:nvSpPr>
        <p:spPr>
          <a:xfrm>
            <a:off x="282738" y="6041341"/>
            <a:ext cx="1634102" cy="664797"/>
          </a:xfrm>
          <a:prstGeom prst="rect">
            <a:avLst/>
          </a:prstGeom>
        </p:spPr>
        <p:txBody>
          <a:bodyPr wrap="none" lIns="182880" tIns="146304" rIns="182880" bIns="146304">
            <a:spAutoFit/>
          </a:bodyPr>
          <a:lstStyle/>
          <a:p>
            <a:r>
              <a:rPr lang="en-US" sz="2400" dirty="0">
                <a:gradFill>
                  <a:gsLst>
                    <a:gs pos="2597">
                      <a:schemeClr val="tx1"/>
                    </a:gs>
                    <a:gs pos="18182">
                      <a:schemeClr val="tx1"/>
                    </a:gs>
                  </a:gsLst>
                  <a:lin ang="5400000" scaled="1"/>
                </a:gradFill>
              </a:rPr>
              <a:t>#</a:t>
            </a:r>
            <a:r>
              <a:rPr lang="en-US" sz="2400" dirty="0" err="1">
                <a:gradFill>
                  <a:gsLst>
                    <a:gs pos="2597">
                      <a:schemeClr val="tx1"/>
                    </a:gs>
                    <a:gs pos="18182">
                      <a:schemeClr val="tx1"/>
                    </a:gs>
                  </a:gsLst>
                  <a:lin ang="5400000" scaled="1"/>
                </a:gradFill>
              </a:rPr>
              <a:t>MSBuild</a:t>
            </a:r>
            <a:endParaRPr lang="en-US" sz="2400" dirty="0">
              <a:gradFill>
                <a:gsLst>
                  <a:gs pos="2597">
                    <a:schemeClr val="tx1"/>
                  </a:gs>
                  <a:gs pos="18182">
                    <a:schemeClr val="tx1"/>
                  </a:gs>
                </a:gsLst>
                <a:lin ang="5400000" scaled="1"/>
              </a:gradFill>
            </a:endParaRPr>
          </a:p>
        </p:txBody>
      </p:sp>
    </p:spTree>
    <p:extLst>
      <p:ext uri="{BB962C8B-B14F-4D97-AF65-F5344CB8AC3E}">
        <p14:creationId xmlns:p14="http://schemas.microsoft.com/office/powerpoint/2010/main" val="38407415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078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248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29346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763886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228607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09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963178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136344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02852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7738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0788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744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3087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84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82244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504313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2140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94348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0186520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r>
              <a:rPr lang="en-US"/>
              <a:t>.NET Conf 2020</a:t>
            </a:r>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88039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265675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8639038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66298" indent="0">
              <a:buNone/>
              <a:defRPr>
                <a:latin typeface="Consolas" panose="020B0609020204030204" pitchFamily="49" charset="0"/>
                <a:cs typeface="Consolas" panose="020B0609020204030204" pitchFamily="49" charset="0"/>
              </a:defRPr>
            </a:lvl2pPr>
            <a:lvl3pPr marL="932597" indent="0">
              <a:buNone/>
              <a:defRPr>
                <a:latin typeface="Consolas" panose="020B0609020204030204" pitchFamily="49" charset="0"/>
                <a:cs typeface="Consolas" panose="020B0609020204030204" pitchFamily="49" charset="0"/>
              </a:defRPr>
            </a:lvl3pPr>
            <a:lvl4pPr marL="1398895" indent="0">
              <a:buNone/>
              <a:defRPr>
                <a:latin typeface="Consolas" panose="020B0609020204030204" pitchFamily="49" charset="0"/>
                <a:cs typeface="Consolas" panose="020B0609020204030204" pitchFamily="49" charset="0"/>
              </a:defRPr>
            </a:lvl4pPr>
            <a:lvl5pPr marL="1865193"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0590151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11/17/2022</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72746" y="733993"/>
          <a:ext cx="8290983" cy="55265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563092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11/17/2022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72746" y="733993"/>
          <a:ext cx="8290983" cy="5526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26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078516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330203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nnouncement">
    <p:bg>
      <p:bgPr>
        <a:solidFill>
          <a:srgbClr val="000000"/>
        </a:solidFill>
        <a:effectLst/>
      </p:bgPr>
    </p:bg>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6713"/>
            <a:ext cx="12436475" cy="7247951"/>
          </a:xfrm>
          <a:prstGeom prst="rect">
            <a:avLst/>
          </a:prstGeom>
        </p:spPr>
      </p:pic>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55008" y="1042019"/>
            <a:ext cx="1883110" cy="391693"/>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0" rIns="9326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204"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909264" y="3394571"/>
            <a:ext cx="3357804" cy="3072809"/>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10"/>
            <a:ext cx="10726460" cy="2689461"/>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55008" y="5361828"/>
            <a:ext cx="10726460" cy="590678"/>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362176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118402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92920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4968258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632780"/>
            <a:ext cx="11533187" cy="411162"/>
          </a:xfrm>
          <a:prstGeom prst="rect">
            <a:avLst/>
          </a:prstGeom>
        </p:spPr>
        <p:txBody>
          <a:bodyPr wrap="square" lIns="0" tIns="0" rIns="0" bIns="0">
            <a:spAutoFit/>
          </a:bodyPr>
          <a:lstStyle>
            <a:lvl1pPr>
              <a:lnSpc>
                <a:spcPts val="3199"/>
              </a:lnSpc>
              <a:defRPr sz="2800">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9" y="2410676"/>
            <a:ext cx="3690937" cy="220510"/>
          </a:xfrm>
          <a:prstGeom prst="rect">
            <a:avLst/>
          </a:prstGeom>
        </p:spPr>
        <p:txBody>
          <a:bodyPr lIns="0" tIns="0" rIns="0" bIns="0"/>
          <a:lstStyle>
            <a:lvl1pPr marL="0" indent="0">
              <a:lnSpc>
                <a:spcPts val="1800"/>
              </a:lnSpc>
              <a:spcBef>
                <a:spcPts val="1224"/>
              </a:spcBef>
              <a:buNone/>
              <a:defRPr lang="en-US" sz="1399"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9" y="2410676"/>
            <a:ext cx="3690937" cy="220510"/>
          </a:xfrm>
          <a:prstGeom prst="rect">
            <a:avLst/>
          </a:prstGeom>
        </p:spPr>
        <p:txBody>
          <a:bodyPr lIns="0" tIns="0" rIns="0" bIns="0"/>
          <a:lstStyle>
            <a:lvl1pPr marL="0" indent="0">
              <a:lnSpc>
                <a:spcPts val="1800"/>
              </a:lnSpc>
              <a:spcBef>
                <a:spcPts val="1224"/>
              </a:spcBef>
              <a:buNone/>
              <a:defRPr lang="en-US" sz="1399"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7" y="6583681"/>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9" y="2645384"/>
            <a:ext cx="3690937" cy="2100669"/>
          </a:xfrm>
          <a:prstGeom prst="rect">
            <a:avLst/>
          </a:prstGeom>
        </p:spPr>
        <p:txBody>
          <a:bodyPr lIns="0" tIns="0" rIns="0" bIns="0"/>
          <a:lstStyle>
            <a:lvl1pPr marL="0" indent="0">
              <a:lnSpc>
                <a:spcPts val="1800"/>
              </a:lnSpc>
              <a:spcBef>
                <a:spcPts val="0"/>
              </a:spcBef>
              <a:buFont typeface="Arial" panose="020B0604020202020204" pitchFamily="34" charset="0"/>
              <a:buNone/>
              <a:defRPr sz="1399" b="0" i="0" spc="0">
                <a:solidFill>
                  <a:srgbClr val="000000"/>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9" y="2645384"/>
            <a:ext cx="3690937" cy="2100669"/>
          </a:xfrm>
          <a:prstGeom prst="rect">
            <a:avLst/>
          </a:prstGeom>
        </p:spPr>
        <p:txBody>
          <a:bodyPr lIns="0" tIns="0" rIns="0" bIns="0"/>
          <a:lstStyle>
            <a:lvl1pPr marL="0" indent="0">
              <a:lnSpc>
                <a:spcPts val="1800"/>
              </a:lnSpc>
              <a:spcBef>
                <a:spcPts val="0"/>
              </a:spcBef>
              <a:buFont typeface="Arial" panose="020B0604020202020204" pitchFamily="34" charset="0"/>
              <a:buNone/>
              <a:defRPr sz="1399" b="0" i="0" spc="0">
                <a:solidFill>
                  <a:srgbClr val="000000"/>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516705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13214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5227483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1440268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838896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8931512"/>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0167050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66298" indent="0">
              <a:buNone/>
              <a:defRPr>
                <a:latin typeface="Consolas" panose="020B0609020204030204" pitchFamily="49" charset="0"/>
                <a:cs typeface="Consolas" panose="020B0609020204030204" pitchFamily="49" charset="0"/>
              </a:defRPr>
            </a:lvl2pPr>
            <a:lvl3pPr marL="932597" indent="0">
              <a:buNone/>
              <a:defRPr>
                <a:latin typeface="Consolas" panose="020B0609020204030204" pitchFamily="49" charset="0"/>
                <a:cs typeface="Consolas" panose="020B0609020204030204" pitchFamily="49" charset="0"/>
              </a:defRPr>
            </a:lvl3pPr>
            <a:lvl4pPr marL="1398895" indent="0">
              <a:buNone/>
              <a:defRPr>
                <a:latin typeface="Consolas" panose="020B0609020204030204" pitchFamily="49" charset="0"/>
                <a:cs typeface="Consolas" panose="020B0609020204030204" pitchFamily="49" charset="0"/>
              </a:defRPr>
            </a:lvl4pPr>
            <a:lvl5pPr marL="1865193"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9602805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056624A-E4D8-624A-AF52-D5C15E20BD99}"/>
              </a:ext>
            </a:extLst>
          </p:cNvPr>
          <p:cNvSpPr>
            <a:spLocks noGrp="1"/>
          </p:cNvSpPr>
          <p:nvPr>
            <p:ph type="dt" sz="half" idx="10"/>
          </p:nvPr>
        </p:nvSpPr>
        <p:spPr/>
        <p:txBody>
          <a:bodyPr/>
          <a:lstStyle/>
          <a:p>
            <a:fld id="{0A627400-D089-7447-864B-77479EBD4214}" type="datetimeFigureOut">
              <a:rPr lang="en-US" smtClean="0"/>
              <a:pPr/>
              <a:t>11/17/2022</a:t>
            </a:fld>
            <a:endParaRPr lang="en-US"/>
          </a:p>
        </p:txBody>
      </p:sp>
      <p:sp>
        <p:nvSpPr>
          <p:cNvPr id="4" name="Footer Placeholder 3">
            <a:extLst>
              <a:ext uri="{FF2B5EF4-FFF2-40B4-BE49-F238E27FC236}">
                <a16:creationId xmlns:a16="http://schemas.microsoft.com/office/drawing/2014/main" id="{0A51B6B7-52EB-3046-BF6F-023178C75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CAA532-BC67-8A4F-B223-0004D108EADB}"/>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6" name="Chart 5">
            <a:extLst>
              <a:ext uri="{FF2B5EF4-FFF2-40B4-BE49-F238E27FC236}">
                <a16:creationId xmlns:a16="http://schemas.microsoft.com/office/drawing/2014/main" id="{BDCD4FA8-3C28-E842-9AA7-6143A425B8AB}"/>
              </a:ext>
            </a:extLst>
          </p:cNvPr>
          <p:cNvGraphicFramePr/>
          <p:nvPr userDrawn="1"/>
        </p:nvGraphicFramePr>
        <p:xfrm>
          <a:off x="2072746" y="733993"/>
          <a:ext cx="8290983" cy="55265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93285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11/17/2022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72746" y="733993"/>
          <a:ext cx="8290983" cy="5526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09297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089055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013382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3132830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11/17/2022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019462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605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4355"/>
            <a:ext cx="12436475" cy="7247951"/>
          </a:xfrm>
          <a:prstGeom prst="rect">
            <a:avLst/>
          </a:prstGeom>
        </p:spPr>
      </p:pic>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55008" y="1042019"/>
            <a:ext cx="1883110" cy="391693"/>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0" rIns="9326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204"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909264" y="3394571"/>
            <a:ext cx="3357804" cy="3072809"/>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10"/>
            <a:ext cx="10726460" cy="3390260"/>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55008" y="6026156"/>
            <a:ext cx="10726460" cy="590678"/>
          </a:xfrm>
        </p:spPr>
        <p:txBody>
          <a:bodyPr>
            <a:normAutofit/>
          </a:bodyPr>
          <a:lstStyle>
            <a:lvl1pPr>
              <a:buNone/>
              <a:defRPr sz="2448">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72033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Accent Color 2">
    <p:bg>
      <p:bgPr>
        <a:solidFill>
          <a:srgbClr val="F8F8F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74519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nnouncement-no-bo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58586"/>
            <a:ext cx="12436475" cy="7247951"/>
          </a:xfrm>
          <a:prstGeom prst="rect">
            <a:avLst/>
          </a:prstGeom>
        </p:spPr>
      </p:pic>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55008" y="1042019"/>
            <a:ext cx="1883110" cy="391693"/>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0" rIns="9326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530" b="0" i="0" u="none" strike="noStrike" kern="1200" cap="none" spc="204"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dirty="0"/>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09"/>
            <a:ext cx="10726460" cy="3326091"/>
          </a:xfrm>
        </p:spPr>
        <p:txBody>
          <a:bodyPr/>
          <a:lstStyle/>
          <a:p>
            <a:pPr lvl="0"/>
            <a:r>
              <a:rPr lang="en-US" dirty="0"/>
              <a:t>Value prop 1</a:t>
            </a:r>
          </a:p>
          <a:p>
            <a:pPr lvl="0"/>
            <a:r>
              <a:rPr lang="en-US" dirty="0"/>
              <a:t>Value prop 2</a:t>
            </a:r>
          </a:p>
          <a:p>
            <a:pPr lvl="0"/>
            <a:r>
              <a:rPr lang="en-US" dirty="0"/>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55008" y="5989384"/>
            <a:ext cx="10726460" cy="590678"/>
          </a:xfrm>
        </p:spPr>
        <p:txBody>
          <a:bodyPr>
            <a:normAutofit/>
          </a:bodyPr>
          <a:lstStyle>
            <a:lvl1pPr>
              <a:buNone/>
              <a:defRPr sz="2448">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6770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_sta">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11167"/>
            <a:ext cx="12436475" cy="724795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dirty="0"/>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09"/>
            <a:ext cx="10726460" cy="3326091"/>
          </a:xfrm>
        </p:spPr>
        <p:txBody>
          <a:bodyPr/>
          <a:lstStyle/>
          <a:p>
            <a:pPr lvl="0"/>
            <a:r>
              <a:rPr lang="en-US" dirty="0"/>
              <a:t>Value prop 1</a:t>
            </a:r>
          </a:p>
          <a:p>
            <a:pPr lvl="0"/>
            <a:r>
              <a:rPr lang="en-US" dirty="0"/>
              <a:t>Value prop 2</a:t>
            </a:r>
          </a:p>
          <a:p>
            <a:pPr lvl="0"/>
            <a:r>
              <a:rPr lang="en-US" dirty="0"/>
              <a:t>Value prop 3</a:t>
            </a:r>
          </a:p>
        </p:txBody>
      </p:sp>
    </p:spTree>
    <p:extLst>
      <p:ext uri="{BB962C8B-B14F-4D97-AF65-F5344CB8AC3E}">
        <p14:creationId xmlns:p14="http://schemas.microsoft.com/office/powerpoint/2010/main" val="12142070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losing_cta">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66565"/>
            <a:ext cx="12436475" cy="724795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55008" y="1606421"/>
            <a:ext cx="10726460" cy="682326"/>
          </a:xfrm>
        </p:spPr>
        <p:txBody>
          <a:bodyPr>
            <a:normAutofit/>
          </a:bodyPr>
          <a:lstStyle>
            <a:lvl1pPr>
              <a:defRPr sz="3672"/>
            </a:lvl1pPr>
          </a:lstStyle>
          <a:p>
            <a:r>
              <a:rPr lang="en-US" dirty="0"/>
              <a:t>CTA</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55008" y="2526209"/>
            <a:ext cx="5203201" cy="3326091"/>
          </a:xfrm>
        </p:spPr>
        <p:txBody>
          <a:bodyPr/>
          <a:lstStyle/>
          <a:p>
            <a:pPr lvl="0"/>
            <a:r>
              <a:rPr lang="en-US" dirty="0"/>
              <a:t>Value prop 1</a:t>
            </a:r>
          </a:p>
          <a:p>
            <a:pPr lvl="0"/>
            <a:r>
              <a:rPr lang="en-US" dirty="0"/>
              <a:t>Value prop 2</a:t>
            </a:r>
          </a:p>
          <a:p>
            <a:pPr lvl="0"/>
            <a:r>
              <a:rPr lang="en-US" dirty="0"/>
              <a:t>Value prop 3</a:t>
            </a:r>
          </a:p>
        </p:txBody>
      </p:sp>
      <p:sp>
        <p:nvSpPr>
          <p:cNvPr id="7" name="Content Placeholder 2">
            <a:extLst>
              <a:ext uri="{FF2B5EF4-FFF2-40B4-BE49-F238E27FC236}">
                <a16:creationId xmlns:a16="http://schemas.microsoft.com/office/drawing/2014/main" id="{A753371A-F22C-45AF-9D47-E1F0A4B46999}"/>
              </a:ext>
            </a:extLst>
          </p:cNvPr>
          <p:cNvSpPr>
            <a:spLocks noGrp="1"/>
          </p:cNvSpPr>
          <p:nvPr>
            <p:ph idx="10" hasCustomPrompt="1"/>
          </p:nvPr>
        </p:nvSpPr>
        <p:spPr>
          <a:xfrm>
            <a:off x="6378267" y="2526209"/>
            <a:ext cx="5203202" cy="3326091"/>
          </a:xfrm>
        </p:spPr>
        <p:txBody>
          <a:bodyPr/>
          <a:lstStyle>
            <a:lvl1pPr marL="0" indent="0">
              <a:buNone/>
              <a:defRPr>
                <a:solidFill>
                  <a:schemeClr val="accent4"/>
                </a:solidFill>
              </a:defRPr>
            </a:lvl1pPr>
          </a:lstStyle>
          <a:p>
            <a:pPr lvl="0"/>
            <a:r>
              <a:rPr lang="en-US" dirty="0"/>
              <a:t>CTA 1</a:t>
            </a:r>
          </a:p>
          <a:p>
            <a:pPr lvl="0"/>
            <a:r>
              <a:rPr lang="en-US" dirty="0"/>
              <a:t>CTA 2</a:t>
            </a:r>
          </a:p>
          <a:p>
            <a:pPr lvl="0"/>
            <a:r>
              <a:rPr lang="en-US" dirty="0"/>
              <a:t>CTA 3</a:t>
            </a:r>
          </a:p>
        </p:txBody>
      </p:sp>
    </p:spTree>
    <p:extLst>
      <p:ext uri="{BB962C8B-B14F-4D97-AF65-F5344CB8AC3E}">
        <p14:creationId xmlns:p14="http://schemas.microsoft.com/office/powerpoint/2010/main" val="37961114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834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06312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gradFill>
                  <a:gsLst>
                    <a:gs pos="96795">
                      <a:schemeClr val="tx1"/>
                    </a:gs>
                    <a:gs pos="82051">
                      <a:schemeClr val="tx1"/>
                    </a:gs>
                  </a:gsLst>
                  <a:lin ang="5400000" scaled="0"/>
                </a:gra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025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862212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617129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gradFill>
                  <a:gsLst>
                    <a:gs pos="8333">
                      <a:schemeClr val="tx1"/>
                    </a:gs>
                    <a:gs pos="26000">
                      <a:schemeClr val="tx1"/>
                    </a:gs>
                  </a:gsLst>
                  <a:lin ang="5400000" scaled="1"/>
                </a:gra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3061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958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327676048"/>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70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950"/>
                                        <p:tgtEl>
                                          <p:spTgt spid="17"/>
                                        </p:tgtEl>
                                      </p:cBhvr>
                                    </p:animEffect>
                                  </p:childTnLst>
                                </p:cTn>
                              </p:par>
                              <p:par>
                                <p:cTn id="37" presetID="63" presetClass="path" presetSubtype="0" decel="100000" fill="hold" grpId="1" nodeType="withEffect">
                                  <p:stCondLst>
                                    <p:cond delay="700"/>
                                  </p:stCondLst>
                                  <p:childTnLst>
                                    <p:animMotion origin="layout" path="M -0.01455 2.13345E-6 L 1.62369E-6 2.13345E-6 " pathEditMode="relative" rAng="0" ptsTypes="AA">
                                      <p:cBhvr>
                                        <p:cTn id="38" dur="950" fill="hold"/>
                                        <p:tgtEl>
                                          <p:spTgt spid="17"/>
                                        </p:tgtEl>
                                        <p:attrNameLst>
                                          <p:attrName>ppt_x</p:attrName>
                                          <p:attrName>ppt_y</p:attrName>
                                        </p:attrNameLst>
                                      </p:cBhvr>
                                      <p:rCtr x="728" y="0"/>
                                    </p:animMotion>
                                  </p:childTnLst>
                                </p:cTn>
                              </p:par>
                              <p:par>
                                <p:cTn id="39" presetID="6" presetClass="emph" presetSubtype="0" accel="100000" autoRev="1" fill="hold" grpId="2" nodeType="withEffect">
                                  <p:stCondLst>
                                    <p:cond delay="0"/>
                                  </p:stCondLst>
                                  <p:childTnLst>
                                    <p:animScale>
                                      <p:cBhvr>
                                        <p:cTn id="40" dur="500" fill="hold"/>
                                        <p:tgtEl>
                                          <p:spTgt spid="17"/>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950"/>
                                        <p:tgtEl>
                                          <p:spTgt spid="15"/>
                                        </p:tgtEl>
                                      </p:cBhvr>
                                    </p:animEffect>
                                  </p:childTnLst>
                                </p:cTn>
                              </p:par>
                              <p:par>
                                <p:cTn id="44" presetID="63" presetClass="path" presetSubtype="0" decel="100000" fill="hold" grpId="1" nodeType="withEffect">
                                  <p:stCondLst>
                                    <p:cond delay="700"/>
                                  </p:stCondLst>
                                  <p:childTnLst>
                                    <p:animMotion origin="layout" path="M -0.01455 -2.09714E-6 L -4.54174E-6 -2.09714E-6 " pathEditMode="relative" rAng="0" ptsTypes="AA">
                                      <p:cBhvr>
                                        <p:cTn id="45" dur="950" fill="hold"/>
                                        <p:tgtEl>
                                          <p:spTgt spid="15"/>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385390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2.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3.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theme" Target="../theme/theme5.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theme" Target="../theme/theme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grpSp>
        <p:nvGrpSpPr>
          <p:cNvPr id="6" name="Group 5"/>
          <p:cNvGrpSpPr/>
          <p:nvPr userDrawn="1"/>
        </p:nvGrpSpPr>
        <p:grpSpPr>
          <a:xfrm>
            <a:off x="12618975" y="0"/>
            <a:ext cx="952402" cy="5766965"/>
            <a:chOff x="12618967" y="-1"/>
            <a:chExt cx="952402" cy="5766966"/>
          </a:xfrm>
        </p:grpSpPr>
        <p:grpSp>
          <p:nvGrpSpPr>
            <p:cNvPr id="7" name="Group 6"/>
            <p:cNvGrpSpPr/>
            <p:nvPr userDrawn="1"/>
          </p:nvGrpSpPr>
          <p:grpSpPr>
            <a:xfrm rot="5400000">
              <a:off x="11582059" y="1045293"/>
              <a:ext cx="2703052" cy="629236"/>
              <a:chOff x="1586734" y="4543426"/>
              <a:chExt cx="2703052" cy="629236"/>
            </a:xfrm>
          </p:grpSpPr>
          <p:sp>
            <p:nvSpPr>
              <p:cNvPr id="14" name="Rectangle 13"/>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15" name="Rectangle 14"/>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16" name="Rectangle 15"/>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17" name="Rectangle 16"/>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18" name="Rectangle 17"/>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19" name="Rectangle 18"/>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8" name="Group 7"/>
            <p:cNvGrpSpPr/>
            <p:nvPr userDrawn="1"/>
          </p:nvGrpSpPr>
          <p:grpSpPr>
            <a:xfrm rot="5400000">
              <a:off x="11412325" y="4270556"/>
              <a:ext cx="2703052" cy="289766"/>
              <a:chOff x="4476564" y="4543426"/>
              <a:chExt cx="2703052" cy="289766"/>
            </a:xfrm>
          </p:grpSpPr>
          <p:sp>
            <p:nvSpPr>
              <p:cNvPr id="11" name="Rectangle 10"/>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11"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11"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12" name="Rectangle 11"/>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13" name="Rectangle 12"/>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11"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11"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9" name="TextBox 8"/>
            <p:cNvSpPr txBox="1"/>
            <p:nvPr userDrawn="1"/>
          </p:nvSpPr>
          <p:spPr>
            <a:xfrm rot="5400000">
              <a:off x="12988036" y="260167"/>
              <a:ext cx="843501"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10" name="TextBox 9"/>
            <p:cNvSpPr txBox="1"/>
            <p:nvPr userDrawn="1"/>
          </p:nvSpPr>
          <p:spPr>
            <a:xfrm rot="5400000">
              <a:off x="11742070" y="4230581"/>
              <a:ext cx="2656496" cy="323165"/>
            </a:xfrm>
            <a:prstGeom prst="rect">
              <a:avLst/>
            </a:prstGeom>
            <a:noFill/>
          </p:spPr>
          <p:txBody>
            <a:bodyPr wrap="none" lIns="0" tIns="91440" rIns="182880" bIns="91440" rtlCol="0">
              <a:spAutoFit/>
            </a:bodyPr>
            <a:lstStyle/>
            <a:p>
              <a:pPr marL="0" marR="0" lvl="0" indent="0" defTabSz="91434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362337330"/>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073085070"/>
      </p:ext>
    </p:extLst>
  </p:cSld>
  <p:clrMap bg1="dk1" tx1="lt1" bg2="dk2" tx2="lt2" accent1="accent1" accent2="accent2" accent3="accent3" accent4="accent4" accent5="accent5" accent6="accent6" hlink="hlink" folHlink="folHlink"/>
  <p:sldLayoutIdLst>
    <p:sldLayoutId id="2147484567" r:id="rId1"/>
    <p:sldLayoutId id="2147484569" r:id="rId2"/>
    <p:sldLayoutId id="2147484573" r:id="rId3"/>
    <p:sldLayoutId id="2147484576" r:id="rId4"/>
    <p:sldLayoutId id="2147484580" r:id="rId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1807344856"/>
      </p:ext>
    </p:extLst>
  </p:cSld>
  <p:clrMap bg1="lt1" tx1="dk1" bg2="lt2" tx2="dk2" accent1="accent1" accent2="accent2" accent3="accent3" accent4="accent4" accent5="accent5" accent6="accent6" hlink="hlink" folHlink="folHlink"/>
  <p:sldLayoutIdLst>
    <p:sldLayoutId id="2147484582" r:id="rId1"/>
    <p:sldLayoutId id="2147484583" r:id="rId2"/>
    <p:sldLayoutId id="2147484584" r:id="rId3"/>
    <p:sldLayoutId id="2147484585" r:id="rId4"/>
    <p:sldLayoutId id="2147484586" r:id="rId5"/>
    <p:sldLayoutId id="2147484587" r:id="rId6"/>
    <p:sldLayoutId id="2147484588" r:id="rId7"/>
    <p:sldLayoutId id="2147484589" r:id="rId8"/>
    <p:sldLayoutId id="2147484621" r:id="rId9"/>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41161912"/>
      </p:ext>
    </p:extLst>
  </p:cSld>
  <p:clrMap bg1="lt1" tx1="dk1" bg2="lt2" tx2="dk2" accent1="accent1" accent2="accent2" accent3="accent3" accent4="accent4" accent5="accent5" accent6="accent6" hlink="hlink" folHlink="folHlink"/>
  <p:sldLayoutIdLst>
    <p:sldLayoutId id="2147484604" r:id="rId1"/>
    <p:sldLayoutId id="2147484605" r:id="rId2"/>
    <p:sldLayoutId id="2147484606" r:id="rId3"/>
    <p:sldLayoutId id="2147484607" r:id="rId4"/>
    <p:sldLayoutId id="2147484608" r:id="rId5"/>
    <p:sldLayoutId id="2147484609" r:id="rId6"/>
    <p:sldLayoutId id="2147484610" r:id="rId7"/>
    <p:sldLayoutId id="2147484611" r:id="rId8"/>
    <p:sldLayoutId id="2147484612" r:id="rId9"/>
    <p:sldLayoutId id="2147484613" r:id="rId10"/>
    <p:sldLayoutId id="2147484614" r:id="rId11"/>
    <p:sldLayoutId id="2147484615" r:id="rId12"/>
    <p:sldLayoutId id="2147484616" r:id="rId13"/>
    <p:sldLayoutId id="2147484617" r:id="rId14"/>
    <p:sldLayoutId id="2147484618" r:id="rId15"/>
    <p:sldLayoutId id="2147484619" r:id="rId16"/>
    <p:sldLayoutId id="2147484620"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11/17/2022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3280211641"/>
      </p:ext>
    </p:extLst>
  </p:cSld>
  <p:clrMap bg1="dk1" tx1="lt1" bg2="dk2" tx2="lt2" accent1="accent1" accent2="accent2" accent3="accent3" accent4="accent4" accent5="accent5" accent6="accent6" hlink="hlink" folHlink="folHlink"/>
  <p:sldLayoutIdLst>
    <p:sldLayoutId id="2147484623" r:id="rId1"/>
    <p:sldLayoutId id="2147484624" r:id="rId2"/>
    <p:sldLayoutId id="2147484625" r:id="rId3"/>
    <p:sldLayoutId id="2147484626" r:id="rId4"/>
    <p:sldLayoutId id="2147484627" r:id="rId5"/>
    <p:sldLayoutId id="2147484628" r:id="rId6"/>
    <p:sldLayoutId id="2147484629" r:id="rId7"/>
    <p:sldLayoutId id="2147484630" r:id="rId8"/>
    <p:sldLayoutId id="2147484631" r:id="rId9"/>
    <p:sldLayoutId id="2147484632" r:id="rId10"/>
    <p:sldLayoutId id="2147484633" r:id="rId11"/>
    <p:sldLayoutId id="2147484634" r:id="rId12"/>
    <p:sldLayoutId id="2147484635" r:id="rId13"/>
    <p:sldLayoutId id="2147484636" r:id="rId14"/>
  </p:sldLayoutIdLst>
  <p:txStyles>
    <p:titleStyle>
      <a:lvl1pPr algn="l" defTabSz="932597" rtl="0" eaLnBrk="1" latinLnBrk="0" hangingPunct="1">
        <a:lnSpc>
          <a:spcPct val="90000"/>
        </a:lnSpc>
        <a:spcBef>
          <a:spcPct val="0"/>
        </a:spcBef>
        <a:buNone/>
        <a:defRPr sz="448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11/17/2022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55702687"/>
      </p:ext>
    </p:extLst>
  </p:cSld>
  <p:clrMap bg1="dk1" tx1="lt1" bg2="dk2" tx2="lt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 id="2147484649" r:id="rId12"/>
    <p:sldLayoutId id="2147484650" r:id="rId13"/>
    <p:sldLayoutId id="2147484651" r:id="rId14"/>
    <p:sldLayoutId id="2147484652" r:id="rId15"/>
    <p:sldLayoutId id="2147484653" r:id="rId16"/>
    <p:sldLayoutId id="2147484654" r:id="rId17"/>
    <p:sldLayoutId id="2147484655" r:id="rId18"/>
    <p:sldLayoutId id="2147484656" r:id="rId19"/>
    <p:sldLayoutId id="2147484657" r:id="rId20"/>
    <p:sldLayoutId id="2147484658" r:id="rId21"/>
    <p:sldLayoutId id="2147484659" r:id="rId22"/>
    <p:sldLayoutId id="2147484660" r:id="rId23"/>
  </p:sldLayoutIdLst>
  <p:txStyles>
    <p:titleStyle>
      <a:lvl1pPr algn="l" defTabSz="932597" rtl="0" eaLnBrk="1" latinLnBrk="0" hangingPunct="1">
        <a:lnSpc>
          <a:spcPct val="90000"/>
        </a:lnSpc>
        <a:spcBef>
          <a:spcPct val="0"/>
        </a:spcBef>
        <a:buNone/>
        <a:defRPr sz="448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7.xml"/><Relationship Id="rId6" Type="http://schemas.openxmlformats.org/officeDocument/2006/relationships/image" Target="../media/image25.png"/><Relationship Id="rId5" Type="http://schemas.openxmlformats.org/officeDocument/2006/relationships/hyperlink" Target="https://hub.docker.com/_/microsoft-dotnet" TargetMode="Externa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spnet/core/host-and-deploy/docker/building-net-docker-images" TargetMode="Externa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spnet/core/host-and-deploy/docker/building-net-docker-images" TargetMode="Externa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otnet-architecture/eShopOnContainers/wiki/Windows-setup" TargetMode="Externa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7.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7.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 y="0"/>
            <a:ext cx="12434711" cy="7247951"/>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30059">
            <a:off x="8908882" y="3394571"/>
            <a:ext cx="3357328" cy="3072809"/>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p:txBody>
          <a:bodyPr>
            <a:normAutofit/>
          </a:bodyPr>
          <a:lstStyle/>
          <a:p>
            <a:r>
              <a:rPr lang="en-US" sz="4400" dirty="0"/>
              <a:t>.NET Microservices</a:t>
            </a:r>
            <a:endParaRPr lang="en-US" sz="4896" dirty="0"/>
          </a:p>
        </p:txBody>
      </p:sp>
      <p:sp>
        <p:nvSpPr>
          <p:cNvPr id="3" name="Text Placeholder 2">
            <a:extLst>
              <a:ext uri="{FF2B5EF4-FFF2-40B4-BE49-F238E27FC236}">
                <a16:creationId xmlns:a16="http://schemas.microsoft.com/office/drawing/2014/main" id="{0783A175-10B8-0B47-A3ED-FDEB68569CA0}"/>
              </a:ext>
            </a:extLst>
          </p:cNvPr>
          <p:cNvSpPr>
            <a:spLocks noGrp="1"/>
          </p:cNvSpPr>
          <p:nvPr>
            <p:ph type="body" idx="1"/>
          </p:nvPr>
        </p:nvSpPr>
        <p:spPr/>
        <p:txBody>
          <a:bodyPr/>
          <a:lstStyle/>
          <a:p>
            <a:r>
              <a:rPr lang="en-US" dirty="0"/>
              <a:t>Speaker Name</a:t>
            </a:r>
          </a:p>
        </p:txBody>
      </p:sp>
    </p:spTree>
    <p:extLst>
      <p:ext uri="{BB962C8B-B14F-4D97-AF65-F5344CB8AC3E}">
        <p14:creationId xmlns:p14="http://schemas.microsoft.com/office/powerpoint/2010/main" val="3852120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27F0BC3-C680-42FD-AE3C-D8E11700F3CA}"/>
              </a:ext>
            </a:extLst>
          </p:cNvPr>
          <p:cNvSpPr/>
          <p:nvPr/>
        </p:nvSpPr>
        <p:spPr bwMode="auto">
          <a:xfrm>
            <a:off x="7148678" y="22323"/>
            <a:ext cx="528779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See the source image">
            <a:extLst>
              <a:ext uri="{FF2B5EF4-FFF2-40B4-BE49-F238E27FC236}">
                <a16:creationId xmlns:a16="http://schemas.microsoft.com/office/drawing/2014/main" id="{63461A8A-ABA7-4F7D-949D-230B9331D7DF}"/>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47037" y="2519237"/>
            <a:ext cx="3310695" cy="28329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a:extLst>
              <a:ext uri="{FF2B5EF4-FFF2-40B4-BE49-F238E27FC236}">
                <a16:creationId xmlns:a16="http://schemas.microsoft.com/office/drawing/2014/main" id="{7E0C4C0B-83AD-4CA7-A07F-241C10109C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823543" y="1349099"/>
            <a:ext cx="1143693" cy="141665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426008B-8A48-4206-8334-F882E8931C62}"/>
              </a:ext>
            </a:extLst>
          </p:cNvPr>
          <p:cNvSpPr/>
          <p:nvPr/>
        </p:nvSpPr>
        <p:spPr>
          <a:xfrm>
            <a:off x="61118" y="75701"/>
            <a:ext cx="6553200" cy="1015663"/>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and .NET</a:t>
            </a:r>
          </a:p>
        </p:txBody>
      </p:sp>
      <p:sp>
        <p:nvSpPr>
          <p:cNvPr id="15" name="Rectangle 14">
            <a:extLst>
              <a:ext uri="{FF2B5EF4-FFF2-40B4-BE49-F238E27FC236}">
                <a16:creationId xmlns:a16="http://schemas.microsoft.com/office/drawing/2014/main" id="{D5030821-20DB-4980-9B60-8CA39237702E}"/>
              </a:ext>
            </a:extLst>
          </p:cNvPr>
          <p:cNvSpPr/>
          <p:nvPr/>
        </p:nvSpPr>
        <p:spPr>
          <a:xfrm>
            <a:off x="731837" y="1741994"/>
            <a:ext cx="5638800" cy="2677656"/>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.NET 7 </a:t>
            </a: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lang="en-US" sz="2800" dirty="0">
                <a:solidFill>
                  <a:srgbClr val="FFFFFF"/>
                </a:solidFill>
                <a:latin typeface="Open Sans" panose="020B0606030504020204" pitchFamily="34" charset="0"/>
                <a:ea typeface="Open Sans" panose="020B0606030504020204" pitchFamily="34" charset="0"/>
                <a:cs typeface="Open Sans" panose="020B0606030504020204" pitchFamily="34" charset="0"/>
              </a:rPr>
              <a:t>xPlat. (Linux &amp; Windows)</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.NET Framework </a:t>
            </a: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images</a:t>
            </a:r>
          </a:p>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   Windows only</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9B9E7EB9-D5CB-4500-B577-E4B020863890}"/>
              </a:ext>
            </a:extLst>
          </p:cNvPr>
          <p:cNvSpPr/>
          <p:nvPr/>
        </p:nvSpPr>
        <p:spPr>
          <a:xfrm>
            <a:off x="1874837" y="4956730"/>
            <a:ext cx="2175596" cy="3693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See at </a:t>
            </a:r>
            <a:r>
              <a:rPr kumimoji="0" lang="en-US" sz="18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hlinkClick r:id="rId5"/>
              </a:rPr>
              <a:t>Docker Hub</a:t>
            </a:r>
            <a:endParaRPr kumimoji="0" lang="en-US" sz="1800" b="0" i="0" u="none" strike="noStrike" kern="1200" cap="none" spc="0" normalizeH="0" baseline="0" noProof="0" dirty="0">
              <a:ln>
                <a:noFill/>
              </a:ln>
              <a:solidFill>
                <a:srgbClr val="50505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7E2CE661-4118-443F-A19D-F90EE4088BF5}"/>
              </a:ext>
            </a:extLst>
          </p:cNvPr>
          <p:cNvPicPr>
            <a:picLocks noChangeAspect="1"/>
          </p:cNvPicPr>
          <p:nvPr/>
        </p:nvPicPr>
        <p:blipFill>
          <a:blip r:embed="rId6"/>
          <a:stretch>
            <a:fillRect/>
          </a:stretch>
        </p:blipFill>
        <p:spPr>
          <a:xfrm>
            <a:off x="1554848" y="5417481"/>
            <a:ext cx="3219391" cy="1338952"/>
          </a:xfrm>
          <a:prstGeom prst="rect">
            <a:avLst/>
          </a:prstGeom>
        </p:spPr>
      </p:pic>
    </p:spTree>
    <p:extLst>
      <p:ext uri="{BB962C8B-B14F-4D97-AF65-F5344CB8AC3E}">
        <p14:creationId xmlns:p14="http://schemas.microsoft.com/office/powerpoint/2010/main" val="638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10572C3-8042-BEB5-66AB-CEDB7946A7BA}"/>
              </a:ext>
            </a:extLst>
          </p:cNvPr>
          <p:cNvGrpSpPr/>
          <p:nvPr/>
        </p:nvGrpSpPr>
        <p:grpSpPr>
          <a:xfrm>
            <a:off x="407987" y="911224"/>
            <a:ext cx="11620500" cy="5172075"/>
            <a:chOff x="407987" y="911224"/>
            <a:chExt cx="11620500" cy="5172075"/>
          </a:xfrm>
        </p:grpSpPr>
        <p:pic>
          <p:nvPicPr>
            <p:cNvPr id="21" name="Picture 20">
              <a:extLst>
                <a:ext uri="{FF2B5EF4-FFF2-40B4-BE49-F238E27FC236}">
                  <a16:creationId xmlns:a16="http://schemas.microsoft.com/office/drawing/2014/main" id="{254FFD3D-A563-472D-B888-16702DD52234}"/>
                </a:ext>
              </a:extLst>
            </p:cNvPr>
            <p:cNvPicPr>
              <a:picLocks noChangeAspect="1"/>
            </p:cNvPicPr>
            <p:nvPr/>
          </p:nvPicPr>
          <p:blipFill>
            <a:blip r:embed="rId3"/>
            <a:stretch>
              <a:fillRect/>
            </a:stretch>
          </p:blipFill>
          <p:spPr>
            <a:xfrm>
              <a:off x="407987" y="911224"/>
              <a:ext cx="11620500" cy="5172075"/>
            </a:xfrm>
            <a:prstGeom prst="rect">
              <a:avLst/>
            </a:prstGeom>
          </p:spPr>
        </p:pic>
        <p:sp>
          <p:nvSpPr>
            <p:cNvPr id="2" name="Rectangle 1">
              <a:extLst>
                <a:ext uri="{FF2B5EF4-FFF2-40B4-BE49-F238E27FC236}">
                  <a16:creationId xmlns:a16="http://schemas.microsoft.com/office/drawing/2014/main" id="{5DAF3720-1D72-195F-C3E3-D074CEA8F967}"/>
                </a:ext>
              </a:extLst>
            </p:cNvPr>
            <p:cNvSpPr/>
            <p:nvPr/>
          </p:nvSpPr>
          <p:spPr>
            <a:xfrm>
              <a:off x="2560677" y="4274493"/>
              <a:ext cx="1554463" cy="457195"/>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7</a:t>
              </a:r>
            </a:p>
          </p:txBody>
        </p:sp>
      </p:grpSp>
    </p:spTree>
    <p:extLst>
      <p:ext uri="{BB962C8B-B14F-4D97-AF65-F5344CB8AC3E}">
        <p14:creationId xmlns:p14="http://schemas.microsoft.com/office/powerpoint/2010/main" val="398461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6">
            <a:extLst>
              <a:ext uri="{FF2B5EF4-FFF2-40B4-BE49-F238E27FC236}">
                <a16:creationId xmlns:a16="http://schemas.microsoft.com/office/drawing/2014/main" id="{6A22A58B-D990-43F5-9FD6-2D3E55B490FB}"/>
              </a:ext>
            </a:extLst>
          </p:cNvPr>
          <p:cNvSpPr txBox="1">
            <a:spLocks/>
          </p:cNvSpPr>
          <p:nvPr/>
        </p:nvSpPr>
        <p:spPr>
          <a:xfrm>
            <a:off x="274638" y="1212850"/>
            <a:ext cx="11887200" cy="5210460"/>
          </a:xfrm>
          <a:prstGeom prst="rect">
            <a:avLst/>
          </a:prstGeom>
        </p:spPr>
        <p:txBody>
          <a:bodyPr vert="horz" lIns="91440" tIns="45720" rIns="91440" bIns="45720" rtlCol="0" anchor="ctr"/>
          <a:lstStyle>
            <a:defPPr>
              <a:defRPr lang="en-US"/>
            </a:defPPr>
            <a:lvl1pPr marL="0" algn="l"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4000" dirty="0" err="1"/>
              <a:t>sdk</a:t>
            </a:r>
            <a:r>
              <a:rPr lang="en-US" sz="4000" dirty="0"/>
              <a:t> (760.76MB)</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Contains tools and SDKs to </a:t>
            </a:r>
            <a:r>
              <a:rPr lang="en-US" sz="2400" b="1" dirty="0">
                <a:latin typeface="Open Sans" panose="020B0606030504020204" pitchFamily="34" charset="0"/>
                <a:ea typeface="Open Sans" panose="020B0606030504020204" pitchFamily="34" charset="0"/>
                <a:cs typeface="Open Sans" panose="020B0606030504020204" pitchFamily="34" charset="0"/>
              </a:rPr>
              <a:t>build</a:t>
            </a:r>
            <a:r>
              <a:rPr lang="en-US" sz="2400" dirty="0">
                <a:latin typeface="Open Sans" panose="020B0606030504020204" pitchFamily="34" charset="0"/>
                <a:ea typeface="Open Sans" panose="020B0606030504020204" pitchFamily="34" charset="0"/>
                <a:cs typeface="Open Sans" panose="020B0606030504020204" pitchFamily="34" charset="0"/>
              </a:rPr>
              <a:t> your applications</a:t>
            </a:r>
          </a:p>
          <a:p>
            <a:pPr marL="571500" indent="-571500">
              <a:buFont typeface="Arial" panose="020B0604020202020204" pitchFamily="34" charset="0"/>
              <a:buChar char="•"/>
            </a:pPr>
            <a:r>
              <a:rPr lang="en-US" sz="4000" dirty="0" err="1"/>
              <a:t>aspnet</a:t>
            </a:r>
            <a:r>
              <a:rPr lang="en-US" sz="4000" dirty="0"/>
              <a:t> (211.74MB)</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Optimized runtime image</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Contains only what you need to </a:t>
            </a:r>
            <a:r>
              <a:rPr lang="en-US" sz="2400" b="1" dirty="0">
                <a:latin typeface="Open Sans" panose="020B0606030504020204" pitchFamily="34" charset="0"/>
                <a:ea typeface="Open Sans" panose="020B0606030504020204" pitchFamily="34" charset="0"/>
                <a:cs typeface="Open Sans" panose="020B0606030504020204" pitchFamily="34" charset="0"/>
              </a:rPr>
              <a:t>run</a:t>
            </a:r>
            <a:r>
              <a:rPr lang="en-US" sz="2400" dirty="0">
                <a:latin typeface="Open Sans" panose="020B0606030504020204" pitchFamily="34" charset="0"/>
                <a:ea typeface="Open Sans" panose="020B0606030504020204" pitchFamily="34" charset="0"/>
                <a:cs typeface="Open Sans" panose="020B0606030504020204" pitchFamily="34" charset="0"/>
              </a:rPr>
              <a:t> your ASP.NET Core application</a:t>
            </a:r>
          </a:p>
          <a:p>
            <a:pPr marL="571500" indent="-571500">
              <a:buFont typeface="Arial" panose="020B0604020202020204" pitchFamily="34" charset="0"/>
              <a:buChar char="•"/>
            </a:pPr>
            <a:r>
              <a:rPr lang="en-US" sz="4000" dirty="0"/>
              <a:t>runtime (189.95MB)</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Optimized runtime image</a:t>
            </a:r>
          </a:p>
          <a:p>
            <a:pPr marL="923571" lvl="1" indent="-4572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Contains only what you need to </a:t>
            </a:r>
            <a:r>
              <a:rPr lang="en-US" sz="2400" b="1" dirty="0">
                <a:latin typeface="Open Sans" panose="020B0606030504020204" pitchFamily="34" charset="0"/>
                <a:ea typeface="Open Sans" panose="020B0606030504020204" pitchFamily="34" charset="0"/>
                <a:cs typeface="Open Sans" panose="020B0606030504020204" pitchFamily="34" charset="0"/>
              </a:rPr>
              <a:t>run</a:t>
            </a:r>
            <a:r>
              <a:rPr lang="en-US" sz="2400" dirty="0">
                <a:latin typeface="Open Sans" panose="020B0606030504020204" pitchFamily="34" charset="0"/>
                <a:ea typeface="Open Sans" panose="020B0606030504020204" pitchFamily="34" charset="0"/>
                <a:cs typeface="Open Sans" panose="020B0606030504020204" pitchFamily="34" charset="0"/>
              </a:rPr>
              <a:t> your ASP.NET Core application</a:t>
            </a:r>
          </a:p>
        </p:txBody>
      </p:sp>
      <p:sp>
        <p:nvSpPr>
          <p:cNvPr id="22" name="Title 3">
            <a:extLst>
              <a:ext uri="{FF2B5EF4-FFF2-40B4-BE49-F238E27FC236}">
                <a16:creationId xmlns:a16="http://schemas.microsoft.com/office/drawing/2014/main" id="{FA8E8375-2CF9-48DB-A1F1-DE8BBF027AB6}"/>
              </a:ext>
            </a:extLst>
          </p:cNvPr>
          <p:cNvSpPr>
            <a:spLocks noGrp="1"/>
          </p:cNvSpPr>
          <p:nvPr>
            <p:ph type="title"/>
          </p:nvPr>
        </p:nvSpPr>
        <p:spPr>
          <a:xfrm>
            <a:off x="274639" y="295274"/>
            <a:ext cx="11889564" cy="917575"/>
          </a:xfrm>
        </p:spPr>
        <p:txBody>
          <a:bodyPr/>
          <a:lstStyle/>
          <a:p>
            <a:r>
              <a:rPr lang="en-US" dirty="0"/>
              <a:t>.NET Core Docker Images</a:t>
            </a:r>
          </a:p>
        </p:txBody>
      </p:sp>
    </p:spTree>
    <p:extLst>
      <p:ext uri="{BB962C8B-B14F-4D97-AF65-F5344CB8AC3E}">
        <p14:creationId xmlns:p14="http://schemas.microsoft.com/office/powerpoint/2010/main" val="312993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D955-3CFF-9F0A-5C98-1FA89A40666C}"/>
              </a:ext>
            </a:extLst>
          </p:cNvPr>
          <p:cNvSpPr>
            <a:spLocks noGrp="1"/>
          </p:cNvSpPr>
          <p:nvPr>
            <p:ph type="title"/>
          </p:nvPr>
        </p:nvSpPr>
        <p:spPr/>
        <p:txBody>
          <a:bodyPr/>
          <a:lstStyle/>
          <a:p>
            <a:r>
              <a:rPr lang="en-US"/>
              <a:t>ADD SLIDE FOR new .NET 7 STUFF</a:t>
            </a:r>
          </a:p>
        </p:txBody>
      </p:sp>
      <p:sp>
        <p:nvSpPr>
          <p:cNvPr id="3" name="Content Placeholder 2">
            <a:extLst>
              <a:ext uri="{FF2B5EF4-FFF2-40B4-BE49-F238E27FC236}">
                <a16:creationId xmlns:a16="http://schemas.microsoft.com/office/drawing/2014/main" id="{1DF34BFD-C9DC-FD6A-3236-A4E4ED6747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608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9E6567-A62B-49A7-9295-D7C012ABFC08}"/>
              </a:ext>
            </a:extLst>
          </p:cNvPr>
          <p:cNvSpPr>
            <a:spLocks noGrp="1"/>
          </p:cNvSpPr>
          <p:nvPr>
            <p:ph type="title"/>
          </p:nvPr>
        </p:nvSpPr>
        <p:spPr>
          <a:xfrm>
            <a:off x="274637" y="2125677"/>
            <a:ext cx="11064183" cy="2179058"/>
          </a:xfrm>
        </p:spPr>
        <p:txBody>
          <a:bodyPr/>
          <a:lstStyle/>
          <a:p>
            <a:r>
              <a:rPr lang="en-US" dirty="0"/>
              <a:t>Demo: .NET Core on Docker</a:t>
            </a:r>
          </a:p>
        </p:txBody>
      </p:sp>
      <p:sp>
        <p:nvSpPr>
          <p:cNvPr id="6" name="Text Placeholder 2">
            <a:extLst>
              <a:ext uri="{FF2B5EF4-FFF2-40B4-BE49-F238E27FC236}">
                <a16:creationId xmlns:a16="http://schemas.microsoft.com/office/drawing/2014/main" id="{4FA84193-BBF6-4D54-9989-9442F744F21B}"/>
              </a:ext>
            </a:extLst>
          </p:cNvPr>
          <p:cNvSpPr txBox="1">
            <a:spLocks/>
          </p:cNvSpPr>
          <p:nvPr/>
        </p:nvSpPr>
        <p:spPr>
          <a:xfrm>
            <a:off x="457580" y="4777408"/>
            <a:ext cx="11338500" cy="1181862"/>
          </a:xfrm>
          <a:prstGeom prst="rect">
            <a:avLst/>
          </a:prstGeom>
        </p:spPr>
        <p:txBody>
          <a:bodyPr vert="horz" lIns="91440" tIns="45720" rIns="91440" bIns="45720" rtlCol="0" anchor="ctr"/>
          <a:lstStyle>
            <a:defPPr>
              <a:defRPr lang="en-US"/>
            </a:defPPr>
            <a:lvl1pPr marL="0" algn="r"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2800" dirty="0">
                <a:solidFill>
                  <a:schemeClr val="tx1"/>
                </a:solidFill>
                <a:hlinkClick r:id="rId2">
                  <a:extLst>
                    <a:ext uri="{A12FA001-AC4F-418D-AE19-62706E023703}">
                      <ahyp:hlinkClr xmlns:ahyp="http://schemas.microsoft.com/office/drawing/2018/hyperlinkcolor" val="tx"/>
                    </a:ext>
                  </a:extLst>
                </a:hlinkClick>
              </a:rPr>
              <a:t>https://docs.microsoft.com/en-us/aspnet/core/host-and-deploy/docker/building-net-docker-images</a:t>
            </a:r>
            <a:endParaRPr lang="en-US" sz="2800" dirty="0">
              <a:solidFill>
                <a:schemeClr val="tx1"/>
              </a:solidFill>
            </a:endParaRPr>
          </a:p>
        </p:txBody>
      </p:sp>
    </p:spTree>
    <p:extLst>
      <p:ext uri="{BB962C8B-B14F-4D97-AF65-F5344CB8AC3E}">
        <p14:creationId xmlns:p14="http://schemas.microsoft.com/office/powerpoint/2010/main" val="310870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9E6567-A62B-49A7-9295-D7C012ABFC08}"/>
              </a:ext>
            </a:extLst>
          </p:cNvPr>
          <p:cNvSpPr>
            <a:spLocks noGrp="1"/>
          </p:cNvSpPr>
          <p:nvPr>
            <p:ph type="title"/>
          </p:nvPr>
        </p:nvSpPr>
        <p:spPr>
          <a:xfrm>
            <a:off x="274637" y="2125677"/>
            <a:ext cx="11064183" cy="2179058"/>
          </a:xfrm>
        </p:spPr>
        <p:txBody>
          <a:bodyPr/>
          <a:lstStyle/>
          <a:p>
            <a:r>
              <a:rPr lang="en-US" dirty="0"/>
              <a:t>Demo: </a:t>
            </a:r>
            <a:br>
              <a:rPr lang="en-US" dirty="0"/>
            </a:br>
            <a:r>
              <a:rPr lang="en-US" dirty="0"/>
              <a:t>Visual Studio Docker Tools</a:t>
            </a:r>
          </a:p>
        </p:txBody>
      </p:sp>
      <p:sp>
        <p:nvSpPr>
          <p:cNvPr id="6" name="Text Placeholder 2">
            <a:extLst>
              <a:ext uri="{FF2B5EF4-FFF2-40B4-BE49-F238E27FC236}">
                <a16:creationId xmlns:a16="http://schemas.microsoft.com/office/drawing/2014/main" id="{4FA84193-BBF6-4D54-9989-9442F744F21B}"/>
              </a:ext>
            </a:extLst>
          </p:cNvPr>
          <p:cNvSpPr txBox="1">
            <a:spLocks/>
          </p:cNvSpPr>
          <p:nvPr/>
        </p:nvSpPr>
        <p:spPr>
          <a:xfrm>
            <a:off x="457580" y="4777408"/>
            <a:ext cx="11338500" cy="1181862"/>
          </a:xfrm>
          <a:prstGeom prst="rect">
            <a:avLst/>
          </a:prstGeom>
        </p:spPr>
        <p:txBody>
          <a:bodyPr vert="horz" lIns="91440" tIns="45720" rIns="91440" bIns="45720" rtlCol="0" anchor="ctr"/>
          <a:lstStyle>
            <a:defPPr>
              <a:defRPr lang="en-US"/>
            </a:defPPr>
            <a:lvl1pPr marL="0" algn="r"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2800" dirty="0">
                <a:solidFill>
                  <a:schemeClr val="tx1"/>
                </a:solidFill>
                <a:hlinkClick r:id="rId2">
                  <a:extLst>
                    <a:ext uri="{A12FA001-AC4F-418D-AE19-62706E023703}">
                      <ahyp:hlinkClr xmlns:ahyp="http://schemas.microsoft.com/office/drawing/2018/hyperlinkcolor" val="tx"/>
                    </a:ext>
                  </a:extLst>
                </a:hlinkClick>
              </a:rPr>
              <a:t>https://docs.microsoft.com/en-us/aspnet/core/host-and-deploy/docker/building-net-docker-images</a:t>
            </a:r>
            <a:endParaRPr lang="en-US" sz="2800" dirty="0">
              <a:solidFill>
                <a:schemeClr val="tx1"/>
              </a:solidFill>
            </a:endParaRPr>
          </a:p>
        </p:txBody>
      </p:sp>
    </p:spTree>
    <p:extLst>
      <p:ext uri="{BB962C8B-B14F-4D97-AF65-F5344CB8AC3E}">
        <p14:creationId xmlns:p14="http://schemas.microsoft.com/office/powerpoint/2010/main" val="379551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9E6567-A62B-49A7-9295-D7C012ABFC08}"/>
              </a:ext>
            </a:extLst>
          </p:cNvPr>
          <p:cNvSpPr>
            <a:spLocks noGrp="1"/>
          </p:cNvSpPr>
          <p:nvPr>
            <p:ph type="title"/>
          </p:nvPr>
        </p:nvSpPr>
        <p:spPr>
          <a:xfrm>
            <a:off x="274637" y="2125677"/>
            <a:ext cx="11064183" cy="2179058"/>
          </a:xfrm>
        </p:spPr>
        <p:txBody>
          <a:bodyPr>
            <a:normAutofit fontScale="90000"/>
          </a:bodyPr>
          <a:lstStyle/>
          <a:p>
            <a:r>
              <a:rPr lang="en-US" dirty="0"/>
              <a:t>Lab: </a:t>
            </a:r>
            <a:br>
              <a:rPr lang="en-US" dirty="0"/>
            </a:br>
            <a:r>
              <a:rPr lang="en-US" dirty="0"/>
              <a:t>Development workflow for Docker apps</a:t>
            </a:r>
          </a:p>
        </p:txBody>
      </p:sp>
      <p:sp>
        <p:nvSpPr>
          <p:cNvPr id="6" name="Text Placeholder 2">
            <a:extLst>
              <a:ext uri="{FF2B5EF4-FFF2-40B4-BE49-F238E27FC236}">
                <a16:creationId xmlns:a16="http://schemas.microsoft.com/office/drawing/2014/main" id="{4FA84193-BBF6-4D54-9989-9442F744F21B}"/>
              </a:ext>
            </a:extLst>
          </p:cNvPr>
          <p:cNvSpPr txBox="1">
            <a:spLocks/>
          </p:cNvSpPr>
          <p:nvPr/>
        </p:nvSpPr>
        <p:spPr>
          <a:xfrm>
            <a:off x="457580" y="4777408"/>
            <a:ext cx="11338500" cy="1181862"/>
          </a:xfrm>
          <a:prstGeom prst="rect">
            <a:avLst/>
          </a:prstGeom>
        </p:spPr>
        <p:txBody>
          <a:bodyPr vert="horz" lIns="91440" tIns="45720" rIns="91440" bIns="45720" rtlCol="0" anchor="ctr"/>
          <a:lstStyle>
            <a:defPPr>
              <a:defRPr lang="en-US"/>
            </a:defPPr>
            <a:lvl1pPr marL="0" algn="r" defTabSz="932742" rtl="0" eaLnBrk="1" latinLnBrk="0" hangingPunct="1">
              <a:defRPr sz="1224"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r>
              <a:rPr lang="en-US" sz="2800" dirty="0">
                <a:solidFill>
                  <a:schemeClr val="tx1"/>
                </a:solidFill>
                <a:hlinkClick r:id="rId2">
                  <a:extLst>
                    <a:ext uri="{A12FA001-AC4F-418D-AE19-62706E023703}">
                      <ahyp:hlinkClr xmlns:ahyp="http://schemas.microsoft.com/office/drawing/2018/hyperlinkcolor" val="tx"/>
                    </a:ext>
                  </a:extLst>
                </a:hlinkClick>
              </a:rPr>
              <a:t>Windows setup</a:t>
            </a:r>
          </a:p>
          <a:p>
            <a:pPr algn="l"/>
            <a:r>
              <a:rPr lang="en-US" sz="2800" dirty="0">
                <a:solidFill>
                  <a:schemeClr val="tx1"/>
                </a:solidFill>
                <a:hlinkClick r:id="rId2">
                  <a:extLst>
                    <a:ext uri="{A12FA001-AC4F-418D-AE19-62706E023703}">
                      <ahyp:hlinkClr xmlns:ahyp="http://schemas.microsoft.com/office/drawing/2018/hyperlinkcolor" val="tx"/>
                    </a:ext>
                  </a:extLst>
                </a:hlinkClick>
              </a:rPr>
              <a:t>dotnet-architecture/</a:t>
            </a:r>
            <a:r>
              <a:rPr lang="en-US" sz="2800" dirty="0" err="1">
                <a:solidFill>
                  <a:schemeClr val="tx1"/>
                </a:solidFill>
                <a:hlinkClick r:id="rId2">
                  <a:extLst>
                    <a:ext uri="{A12FA001-AC4F-418D-AE19-62706E023703}">
                      <ahyp:hlinkClr xmlns:ahyp="http://schemas.microsoft.com/office/drawing/2018/hyperlinkcolor" val="tx"/>
                    </a:ext>
                  </a:extLst>
                </a:hlinkClick>
              </a:rPr>
              <a:t>eShopOnContainers</a:t>
            </a:r>
            <a:r>
              <a:rPr lang="en-US" sz="2800" dirty="0">
                <a:solidFill>
                  <a:schemeClr val="tx1"/>
                </a:solidFill>
                <a:hlinkClick r:id="rId2">
                  <a:extLst>
                    <a:ext uri="{A12FA001-AC4F-418D-AE19-62706E023703}">
                      <ahyp:hlinkClr xmlns:ahyp="http://schemas.microsoft.com/office/drawing/2018/hyperlinkcolor" val="tx"/>
                    </a:ext>
                  </a:extLst>
                </a:hlinkClick>
              </a:rPr>
              <a:t> Wiki</a:t>
            </a:r>
            <a:endParaRPr lang="en-US" sz="2800" dirty="0">
              <a:solidFill>
                <a:schemeClr val="tx1"/>
              </a:solidFill>
            </a:endParaRPr>
          </a:p>
        </p:txBody>
      </p:sp>
    </p:spTree>
    <p:extLst>
      <p:ext uri="{BB962C8B-B14F-4D97-AF65-F5344CB8AC3E}">
        <p14:creationId xmlns:p14="http://schemas.microsoft.com/office/powerpoint/2010/main" val="400124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581D-5C4A-45B9-AC8F-BE92FCA30995}"/>
              </a:ext>
            </a:extLst>
          </p:cNvPr>
          <p:cNvSpPr>
            <a:spLocks noGrp="1"/>
          </p:cNvSpPr>
          <p:nvPr>
            <p:ph type="title"/>
          </p:nvPr>
        </p:nvSpPr>
        <p:spPr/>
        <p:txBody>
          <a:bodyPr/>
          <a:lstStyle/>
          <a:p>
            <a:r>
              <a:rPr lang="en-US" dirty="0"/>
              <a:t>Introduction to Docker</a:t>
            </a:r>
          </a:p>
        </p:txBody>
      </p:sp>
    </p:spTree>
    <p:extLst>
      <p:ext uri="{BB962C8B-B14F-4D97-AF65-F5344CB8AC3E}">
        <p14:creationId xmlns:p14="http://schemas.microsoft.com/office/powerpoint/2010/main" val="125344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27F0BC3-C680-42FD-AE3C-D8E11700F3CA}"/>
              </a:ext>
            </a:extLst>
          </p:cNvPr>
          <p:cNvSpPr/>
          <p:nvPr/>
        </p:nvSpPr>
        <p:spPr bwMode="auto">
          <a:xfrm>
            <a:off x="7148678" y="22323"/>
            <a:ext cx="5287797" cy="6994525"/>
          </a:xfrm>
          <a:prstGeom prst="rect">
            <a:avLst/>
          </a:prstGeom>
          <a:solidFill>
            <a:srgbClr val="398BB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a:extLst>
              <a:ext uri="{FF2B5EF4-FFF2-40B4-BE49-F238E27FC236}">
                <a16:creationId xmlns:a16="http://schemas.microsoft.com/office/drawing/2014/main" id="{3CEBCD91-6808-4947-9BA9-97A6A9210A6C}"/>
              </a:ext>
            </a:extLst>
          </p:cNvPr>
          <p:cNvSpPr/>
          <p:nvPr/>
        </p:nvSpPr>
        <p:spPr>
          <a:xfrm>
            <a:off x="61118" y="75701"/>
            <a:ext cx="6553200" cy="923330"/>
          </a:xfrm>
          <a:prstGeom prst="rect">
            <a:avLst/>
          </a:prstGeom>
        </p:spPr>
        <p:txBody>
          <a:bodyPr wrap="squar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Containers</a:t>
            </a:r>
          </a:p>
        </p:txBody>
      </p:sp>
      <p:sp>
        <p:nvSpPr>
          <p:cNvPr id="40" name="Rectangle 39">
            <a:extLst>
              <a:ext uri="{FF2B5EF4-FFF2-40B4-BE49-F238E27FC236}">
                <a16:creationId xmlns:a16="http://schemas.microsoft.com/office/drawing/2014/main" id="{C188BDF1-B16D-4B6A-862B-2701773C4FDC}"/>
              </a:ext>
            </a:extLst>
          </p:cNvPr>
          <p:cNvSpPr/>
          <p:nvPr/>
        </p:nvSpPr>
        <p:spPr>
          <a:xfrm>
            <a:off x="579437" y="1211262"/>
            <a:ext cx="5334000" cy="2308324"/>
          </a:xfrm>
          <a:prstGeom prst="rect">
            <a:avLst/>
          </a:prstGeom>
        </p:spPr>
        <p:txBody>
          <a:bodyPr wrap="square">
            <a:spAutoFit/>
          </a:bodyPr>
          <a:lstStyle/>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Docker helps automating the deployment of applications as portable, self-sufficient containers that can run on any cloud or on-premises. </a:t>
            </a:r>
          </a:p>
          <a:p>
            <a:pPr marL="457200" marR="0" lvl="0" indent="-45720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a:extLst>
              <a:ext uri="{FF2B5EF4-FFF2-40B4-BE49-F238E27FC236}">
                <a16:creationId xmlns:a16="http://schemas.microsoft.com/office/drawing/2014/main" id="{27341891-48CA-49B6-91B8-999FB00AFE82}"/>
              </a:ext>
            </a:extLst>
          </p:cNvPr>
          <p:cNvSpPr/>
          <p:nvPr/>
        </p:nvSpPr>
        <p:spPr>
          <a:xfrm>
            <a:off x="336702" y="3649655"/>
            <a:ext cx="3608680"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No more: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“It works in my dev machine!...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Why not in production?”</a:t>
            </a:r>
          </a:p>
        </p:txBody>
      </p:sp>
      <p:sp>
        <p:nvSpPr>
          <p:cNvPr id="44" name="Rectangle 43">
            <a:extLst>
              <a:ext uri="{FF2B5EF4-FFF2-40B4-BE49-F238E27FC236}">
                <a16:creationId xmlns:a16="http://schemas.microsoft.com/office/drawing/2014/main" id="{C79AC8EA-FBC4-4225-B140-6588DD9182B1}"/>
              </a:ext>
            </a:extLst>
          </p:cNvPr>
          <p:cNvSpPr/>
          <p:nvPr/>
        </p:nvSpPr>
        <p:spPr>
          <a:xfrm>
            <a:off x="1646237" y="5684720"/>
            <a:ext cx="3906839" cy="1015663"/>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Key words about WHY Docker?</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Dependencies (self-sufficient)</a:t>
            </a:r>
          </a:p>
          <a:p>
            <a:pPr marL="457200" marR="0" lvl="0" indent="-457200" algn="l" defTabSz="932742" rtl="0" eaLnBrk="1" fontAlgn="auto" latinLnBrk="0" hangingPunct="1">
              <a:lnSpc>
                <a:spcPct val="100000"/>
              </a:lnSpc>
              <a:spcBef>
                <a:spcPts val="0"/>
              </a:spcBef>
              <a:spcAft>
                <a:spcPts val="0"/>
              </a:spcAft>
              <a:buClrTx/>
              <a:buSzTx/>
              <a:buFontTx/>
              <a:buChar char="-"/>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Deployment</a:t>
            </a:r>
          </a:p>
        </p:txBody>
      </p:sp>
      <p:sp>
        <p:nvSpPr>
          <p:cNvPr id="45" name="Rectangle 44">
            <a:extLst>
              <a:ext uri="{FF2B5EF4-FFF2-40B4-BE49-F238E27FC236}">
                <a16:creationId xmlns:a16="http://schemas.microsoft.com/office/drawing/2014/main" id="{4B0B6932-0440-42E9-9025-8414DDB7447E}"/>
              </a:ext>
            </a:extLst>
          </p:cNvPr>
          <p:cNvSpPr/>
          <p:nvPr/>
        </p:nvSpPr>
        <p:spPr>
          <a:xfrm>
            <a:off x="3471151" y="4426058"/>
            <a:ext cx="3677527" cy="1015663"/>
          </a:xfrm>
          <a:prstGeom prst="rect">
            <a:avLst/>
          </a:prstGeom>
        </p:spPr>
        <p:txBody>
          <a:bodyPr wrap="squar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Now it is: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“If it works in Docker, it works in production”</a:t>
            </a:r>
          </a:p>
        </p:txBody>
      </p:sp>
      <p:sp>
        <p:nvSpPr>
          <p:cNvPr id="46" name="Arrow: Curved Right 45">
            <a:extLst>
              <a:ext uri="{FF2B5EF4-FFF2-40B4-BE49-F238E27FC236}">
                <a16:creationId xmlns:a16="http://schemas.microsoft.com/office/drawing/2014/main" id="{B81EB382-BF9D-4FCC-B2D1-E20E78D44B8E}"/>
              </a:ext>
            </a:extLst>
          </p:cNvPr>
          <p:cNvSpPr/>
          <p:nvPr/>
        </p:nvSpPr>
        <p:spPr bwMode="auto">
          <a:xfrm rot="18687639">
            <a:off x="2844140" y="4654689"/>
            <a:ext cx="444697" cy="838200"/>
          </a:xfrm>
          <a:prstGeom prst="curved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5439">
                    <a:srgbClr val="F8F8F8"/>
                  </a:gs>
                  <a:gs pos="10000">
                    <a:srgbClr val="F8F8F8"/>
                  </a:gs>
                </a:gsLst>
                <a:lin ang="5400000" scaled="0"/>
              </a:gra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30" name="Picture 6" descr="See the source image">
            <a:extLst>
              <a:ext uri="{FF2B5EF4-FFF2-40B4-BE49-F238E27FC236}">
                <a16:creationId xmlns:a16="http://schemas.microsoft.com/office/drawing/2014/main" id="{63461A8A-ABA7-4F7D-949D-230B9331D7DF}"/>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47037" y="1055956"/>
            <a:ext cx="3310695" cy="28329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76CD22FF-632D-471E-BA60-09C58286DB12}"/>
              </a:ext>
            </a:extLst>
          </p:cNvPr>
          <p:cNvPicPr>
            <a:picLocks noChangeAspect="1" noChangeArrowheads="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0150114" y="4527321"/>
            <a:ext cx="1821329"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ee the source image">
            <a:extLst>
              <a:ext uri="{FF2B5EF4-FFF2-40B4-BE49-F238E27FC236}">
                <a16:creationId xmlns:a16="http://schemas.microsoft.com/office/drawing/2014/main" id="{637B6164-7651-4699-9D6A-5A1E04552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891" y="4527321"/>
            <a:ext cx="1555268"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4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37689B5-F39D-4520-B119-D3714B217BE9}"/>
              </a:ext>
            </a:extLst>
          </p:cNvPr>
          <p:cNvSpPr/>
          <p:nvPr/>
        </p:nvSpPr>
        <p:spPr>
          <a:xfrm>
            <a:off x="1028054"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5FF0D5C9-32A4-49E6-9FE1-A42B6433F89C}"/>
              </a:ext>
            </a:extLst>
          </p:cNvPr>
          <p:cNvSpPr/>
          <p:nvPr/>
        </p:nvSpPr>
        <p:spPr>
          <a:xfrm>
            <a:off x="1028054"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4" name="Rectangle 13">
            <a:extLst>
              <a:ext uri="{FF2B5EF4-FFF2-40B4-BE49-F238E27FC236}">
                <a16:creationId xmlns:a16="http://schemas.microsoft.com/office/drawing/2014/main" id="{7D6C22B3-0716-4F6E-9F3F-36455AEDABD1}"/>
              </a:ext>
            </a:extLst>
          </p:cNvPr>
          <p:cNvSpPr/>
          <p:nvPr/>
        </p:nvSpPr>
        <p:spPr>
          <a:xfrm>
            <a:off x="1024897" y="3258114"/>
            <a:ext cx="4727597" cy="806625"/>
          </a:xfrm>
          <a:prstGeom prst="rect">
            <a:avLst/>
          </a:prstGeom>
          <a:solidFill>
            <a:srgbClr val="F0E9E2"/>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207E62E8-0CF1-4CD7-9B01-8B6DC889B1CA}"/>
              </a:ext>
            </a:extLst>
          </p:cNvPr>
          <p:cNvSpPr/>
          <p:nvPr/>
        </p:nvSpPr>
        <p:spPr>
          <a:xfrm>
            <a:off x="2515559" y="4942447"/>
            <a:ext cx="1744945" cy="720197"/>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Infrastructure</a:t>
            </a:r>
          </a:p>
        </p:txBody>
      </p:sp>
      <p:sp>
        <p:nvSpPr>
          <p:cNvPr id="16" name="Rectangle 15">
            <a:extLst>
              <a:ext uri="{FF2B5EF4-FFF2-40B4-BE49-F238E27FC236}">
                <a16:creationId xmlns:a16="http://schemas.microsoft.com/office/drawing/2014/main" id="{C0B3F981-7958-442A-A6B3-05A80898A350}"/>
              </a:ext>
            </a:extLst>
          </p:cNvPr>
          <p:cNvSpPr/>
          <p:nvPr/>
        </p:nvSpPr>
        <p:spPr>
          <a:xfrm>
            <a:off x="6673636" y="3258113"/>
            <a:ext cx="4727597" cy="806625"/>
          </a:xfrm>
          <a:prstGeom prst="rect">
            <a:avLst/>
          </a:prstGeom>
          <a:solidFill>
            <a:srgbClr val="61AEFF"/>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7" name="Rectangle 16">
            <a:extLst>
              <a:ext uri="{FF2B5EF4-FFF2-40B4-BE49-F238E27FC236}">
                <a16:creationId xmlns:a16="http://schemas.microsoft.com/office/drawing/2014/main" id="{7CF425E5-2557-40F4-8D06-0A183203822B}"/>
              </a:ext>
            </a:extLst>
          </p:cNvPr>
          <p:cNvSpPr/>
          <p:nvPr/>
        </p:nvSpPr>
        <p:spPr>
          <a:xfrm>
            <a:off x="1024898" y="1931576"/>
            <a:ext cx="1444410" cy="1274170"/>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id="{8190E4DA-EC79-4DCD-AC23-C4DDEA560BC2}"/>
              </a:ext>
            </a:extLst>
          </p:cNvPr>
          <p:cNvSpPr/>
          <p:nvPr/>
        </p:nvSpPr>
        <p:spPr>
          <a:xfrm>
            <a:off x="6673636" y="4962265"/>
            <a:ext cx="4724440" cy="1149617"/>
          </a:xfrm>
          <a:prstGeom prst="rect">
            <a:avLst/>
          </a:prstGeom>
          <a:solidFill>
            <a:srgbClr val="5D6979"/>
          </a:solidFill>
          <a:ln w="10795" cap="flat" cmpd="sng" algn="ctr">
            <a:noFill/>
            <a:prstDash val="solid"/>
          </a:ln>
          <a:effectLst/>
        </p:spPr>
        <p:txBody>
          <a:bodyPr rtlCol="0" anchor="ct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 </a:t>
            </a:r>
          </a:p>
        </p:txBody>
      </p:sp>
      <p:sp>
        <p:nvSpPr>
          <p:cNvPr id="19" name="Rectangle 18">
            <a:extLst>
              <a:ext uri="{FF2B5EF4-FFF2-40B4-BE49-F238E27FC236}">
                <a16:creationId xmlns:a16="http://schemas.microsoft.com/office/drawing/2014/main" id="{7BB47A2D-21F9-406F-8813-CD7FCD13E03A}"/>
              </a:ext>
            </a:extLst>
          </p:cNvPr>
          <p:cNvSpPr/>
          <p:nvPr/>
        </p:nvSpPr>
        <p:spPr>
          <a:xfrm>
            <a:off x="8114889" y="4942447"/>
            <a:ext cx="1744945" cy="720197"/>
          </a:xfrm>
          <a:prstGeom prst="rect">
            <a:avLst/>
          </a:prstGeom>
        </p:spPr>
        <p:txBody>
          <a:bodyPr wrap="square">
            <a:spAutoFit/>
          </a:bodyPr>
          <a:lstStyle/>
          <a:p>
            <a:pPr marL="0" marR="0" lvl="0" indent="0" algn="l"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Infrastructure</a:t>
            </a:r>
          </a:p>
        </p:txBody>
      </p:sp>
      <p:sp>
        <p:nvSpPr>
          <p:cNvPr id="20" name="Rectangle 19">
            <a:extLst>
              <a:ext uri="{FF2B5EF4-FFF2-40B4-BE49-F238E27FC236}">
                <a16:creationId xmlns:a16="http://schemas.microsoft.com/office/drawing/2014/main" id="{338501F5-10F9-4EF2-B279-DC7C90E29353}"/>
              </a:ext>
            </a:extLst>
          </p:cNvPr>
          <p:cNvSpPr/>
          <p:nvPr/>
        </p:nvSpPr>
        <p:spPr>
          <a:xfrm>
            <a:off x="6673636" y="4117106"/>
            <a:ext cx="4724440" cy="797517"/>
          </a:xfrm>
          <a:prstGeom prst="rect">
            <a:avLst/>
          </a:prstGeom>
          <a:solidFill>
            <a:srgbClr val="54BCB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31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7A43144C-D595-4F02-82D8-19F9044AD0E0}"/>
              </a:ext>
            </a:extLst>
          </p:cNvPr>
          <p:cNvSpPr/>
          <p:nvPr/>
        </p:nvSpPr>
        <p:spPr>
          <a:xfrm>
            <a:off x="2665828" y="1931576"/>
            <a:ext cx="1444410" cy="1274170"/>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169E581E-71E4-4A0C-BA3E-B8B43286F2BC}"/>
              </a:ext>
            </a:extLst>
          </p:cNvPr>
          <p:cNvSpPr/>
          <p:nvPr/>
        </p:nvSpPr>
        <p:spPr>
          <a:xfrm>
            <a:off x="4306758" y="1931576"/>
            <a:ext cx="1444410" cy="1274170"/>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3" name="Rectangle 22">
            <a:extLst>
              <a:ext uri="{FF2B5EF4-FFF2-40B4-BE49-F238E27FC236}">
                <a16:creationId xmlns:a16="http://schemas.microsoft.com/office/drawing/2014/main" id="{8A6C6971-85DF-4742-9C32-E48C6EAE6357}"/>
              </a:ext>
            </a:extLst>
          </p:cNvPr>
          <p:cNvSpPr/>
          <p:nvPr/>
        </p:nvSpPr>
        <p:spPr>
          <a:xfrm>
            <a:off x="1024898" y="1465514"/>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31084DF0-7B31-471E-B029-ED00994C3637}"/>
              </a:ext>
            </a:extLst>
          </p:cNvPr>
          <p:cNvSpPr/>
          <p:nvPr/>
        </p:nvSpPr>
        <p:spPr>
          <a:xfrm>
            <a:off x="2665828" y="1465514"/>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116018CA-9E99-4ECC-89CB-5EDD4ACED75C}"/>
              </a:ext>
            </a:extLst>
          </p:cNvPr>
          <p:cNvSpPr/>
          <p:nvPr/>
        </p:nvSpPr>
        <p:spPr>
          <a:xfrm>
            <a:off x="4306758" y="1465514"/>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a:extLst>
              <a:ext uri="{FF2B5EF4-FFF2-40B4-BE49-F238E27FC236}">
                <a16:creationId xmlns:a16="http://schemas.microsoft.com/office/drawing/2014/main" id="{DF1B235F-3215-4D90-81E4-86404AFBBC4C}"/>
              </a:ext>
            </a:extLst>
          </p:cNvPr>
          <p:cNvSpPr/>
          <p:nvPr/>
        </p:nvSpPr>
        <p:spPr>
          <a:xfrm>
            <a:off x="1024898" y="999453"/>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C077676B-D529-41DB-931F-E75F9E5EC725}"/>
              </a:ext>
            </a:extLst>
          </p:cNvPr>
          <p:cNvSpPr/>
          <p:nvPr/>
        </p:nvSpPr>
        <p:spPr>
          <a:xfrm>
            <a:off x="2665828" y="999453"/>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a:extLst>
              <a:ext uri="{FF2B5EF4-FFF2-40B4-BE49-F238E27FC236}">
                <a16:creationId xmlns:a16="http://schemas.microsoft.com/office/drawing/2014/main" id="{D9B13E7D-BF58-43B2-B66E-3B59B7A063FB}"/>
              </a:ext>
            </a:extLst>
          </p:cNvPr>
          <p:cNvSpPr/>
          <p:nvPr/>
        </p:nvSpPr>
        <p:spPr>
          <a:xfrm>
            <a:off x="4306758" y="999453"/>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C90D358B-0396-4DE3-8E20-1658F739762D}"/>
              </a:ext>
            </a:extLst>
          </p:cNvPr>
          <p:cNvSpPr/>
          <p:nvPr/>
        </p:nvSpPr>
        <p:spPr>
          <a:xfrm>
            <a:off x="1024898" y="431642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Host Operating System</a:t>
            </a:r>
          </a:p>
        </p:txBody>
      </p:sp>
      <p:sp>
        <p:nvSpPr>
          <p:cNvPr id="30" name="Rectangle 29">
            <a:extLst>
              <a:ext uri="{FF2B5EF4-FFF2-40B4-BE49-F238E27FC236}">
                <a16:creationId xmlns:a16="http://schemas.microsoft.com/office/drawing/2014/main" id="{B6A48D58-0760-450C-8FF5-DC91AEEF7EB5}"/>
              </a:ext>
            </a:extLst>
          </p:cNvPr>
          <p:cNvSpPr/>
          <p:nvPr/>
        </p:nvSpPr>
        <p:spPr>
          <a:xfrm>
            <a:off x="1024897" y="3450471"/>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Hypervisor</a:t>
            </a:r>
          </a:p>
        </p:txBody>
      </p:sp>
      <p:sp>
        <p:nvSpPr>
          <p:cNvPr id="31" name="Rectangle 30">
            <a:extLst>
              <a:ext uri="{FF2B5EF4-FFF2-40B4-BE49-F238E27FC236}">
                <a16:creationId xmlns:a16="http://schemas.microsoft.com/office/drawing/2014/main" id="{152CEFC3-1BFB-4680-9E2D-ECDE8719EEBF}"/>
              </a:ext>
            </a:extLst>
          </p:cNvPr>
          <p:cNvSpPr/>
          <p:nvPr/>
        </p:nvSpPr>
        <p:spPr>
          <a:xfrm>
            <a:off x="1024898" y="235277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Guest OS</a:t>
            </a:r>
          </a:p>
        </p:txBody>
      </p:sp>
      <p:sp>
        <p:nvSpPr>
          <p:cNvPr id="32" name="Rectangle 31">
            <a:extLst>
              <a:ext uri="{FF2B5EF4-FFF2-40B4-BE49-F238E27FC236}">
                <a16:creationId xmlns:a16="http://schemas.microsoft.com/office/drawing/2014/main" id="{F1469182-0E46-44F3-A228-5CADD718195B}"/>
              </a:ext>
            </a:extLst>
          </p:cNvPr>
          <p:cNvSpPr/>
          <p:nvPr/>
        </p:nvSpPr>
        <p:spPr>
          <a:xfrm>
            <a:off x="1024898" y="1501599"/>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33" name="Rectangle 32">
            <a:extLst>
              <a:ext uri="{FF2B5EF4-FFF2-40B4-BE49-F238E27FC236}">
                <a16:creationId xmlns:a16="http://schemas.microsoft.com/office/drawing/2014/main" id="{EB18EEBB-CCF0-4680-93B9-587217D0C658}"/>
              </a:ext>
            </a:extLst>
          </p:cNvPr>
          <p:cNvSpPr/>
          <p:nvPr/>
        </p:nvSpPr>
        <p:spPr>
          <a:xfrm>
            <a:off x="1024898" y="1030043"/>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1</a:t>
            </a:r>
          </a:p>
        </p:txBody>
      </p:sp>
      <p:sp>
        <p:nvSpPr>
          <p:cNvPr id="34" name="Rectangle 33">
            <a:extLst>
              <a:ext uri="{FF2B5EF4-FFF2-40B4-BE49-F238E27FC236}">
                <a16:creationId xmlns:a16="http://schemas.microsoft.com/office/drawing/2014/main" id="{7B31AF15-3E05-4C54-80D2-A26FFAB5EAF4}"/>
              </a:ext>
            </a:extLst>
          </p:cNvPr>
          <p:cNvSpPr/>
          <p:nvPr/>
        </p:nvSpPr>
        <p:spPr>
          <a:xfrm>
            <a:off x="2662084" y="2347222"/>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Guest OS</a:t>
            </a:r>
          </a:p>
        </p:txBody>
      </p:sp>
      <p:sp>
        <p:nvSpPr>
          <p:cNvPr id="35" name="Rectangle 34">
            <a:extLst>
              <a:ext uri="{FF2B5EF4-FFF2-40B4-BE49-F238E27FC236}">
                <a16:creationId xmlns:a16="http://schemas.microsoft.com/office/drawing/2014/main" id="{43EB329F-FF07-4EF8-92F0-6E4EB503B003}"/>
              </a:ext>
            </a:extLst>
          </p:cNvPr>
          <p:cNvSpPr/>
          <p:nvPr/>
        </p:nvSpPr>
        <p:spPr>
          <a:xfrm>
            <a:off x="2662084" y="14851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36" name="Rectangle 35">
            <a:extLst>
              <a:ext uri="{FF2B5EF4-FFF2-40B4-BE49-F238E27FC236}">
                <a16:creationId xmlns:a16="http://schemas.microsoft.com/office/drawing/2014/main" id="{59C4315D-655D-4F0D-8CD6-08D5A2E1A06B}"/>
              </a:ext>
            </a:extLst>
          </p:cNvPr>
          <p:cNvSpPr/>
          <p:nvPr/>
        </p:nvSpPr>
        <p:spPr>
          <a:xfrm>
            <a:off x="2662084" y="101363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2</a:t>
            </a:r>
          </a:p>
        </p:txBody>
      </p:sp>
      <p:sp>
        <p:nvSpPr>
          <p:cNvPr id="37" name="Rectangle 36">
            <a:extLst>
              <a:ext uri="{FF2B5EF4-FFF2-40B4-BE49-F238E27FC236}">
                <a16:creationId xmlns:a16="http://schemas.microsoft.com/office/drawing/2014/main" id="{8ED22620-2CD7-4F62-BAF2-34699A6D1908}"/>
              </a:ext>
            </a:extLst>
          </p:cNvPr>
          <p:cNvSpPr/>
          <p:nvPr/>
        </p:nvSpPr>
        <p:spPr>
          <a:xfrm>
            <a:off x="4299270" y="234188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Guest OS</a:t>
            </a:r>
          </a:p>
        </p:txBody>
      </p:sp>
      <p:sp>
        <p:nvSpPr>
          <p:cNvPr id="41" name="Rectangle 40">
            <a:extLst>
              <a:ext uri="{FF2B5EF4-FFF2-40B4-BE49-F238E27FC236}">
                <a16:creationId xmlns:a16="http://schemas.microsoft.com/office/drawing/2014/main" id="{4CB4D1B8-185C-48D3-8D17-EADCCC7E4185}"/>
              </a:ext>
            </a:extLst>
          </p:cNvPr>
          <p:cNvSpPr/>
          <p:nvPr/>
        </p:nvSpPr>
        <p:spPr>
          <a:xfrm>
            <a:off x="4306758" y="147442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42" name="Rectangle 41">
            <a:extLst>
              <a:ext uri="{FF2B5EF4-FFF2-40B4-BE49-F238E27FC236}">
                <a16:creationId xmlns:a16="http://schemas.microsoft.com/office/drawing/2014/main" id="{C96BE880-D3CB-493C-AAD3-6B3A040C76D3}"/>
              </a:ext>
            </a:extLst>
          </p:cNvPr>
          <p:cNvSpPr/>
          <p:nvPr/>
        </p:nvSpPr>
        <p:spPr>
          <a:xfrm>
            <a:off x="4306758" y="100287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3</a:t>
            </a:r>
          </a:p>
        </p:txBody>
      </p:sp>
      <p:sp>
        <p:nvSpPr>
          <p:cNvPr id="47" name="Rectangle 46">
            <a:extLst>
              <a:ext uri="{FF2B5EF4-FFF2-40B4-BE49-F238E27FC236}">
                <a16:creationId xmlns:a16="http://schemas.microsoft.com/office/drawing/2014/main" id="{BEB80489-E54F-45FB-8083-9D4C7CAC632D}"/>
              </a:ext>
            </a:extLst>
          </p:cNvPr>
          <p:cNvSpPr/>
          <p:nvPr/>
        </p:nvSpPr>
        <p:spPr>
          <a:xfrm>
            <a:off x="6673636" y="2797361"/>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47">
            <a:extLst>
              <a:ext uri="{FF2B5EF4-FFF2-40B4-BE49-F238E27FC236}">
                <a16:creationId xmlns:a16="http://schemas.microsoft.com/office/drawing/2014/main" id="{F9D12C13-DDA4-49A8-BFEB-822F550C5BB6}"/>
              </a:ext>
            </a:extLst>
          </p:cNvPr>
          <p:cNvSpPr/>
          <p:nvPr/>
        </p:nvSpPr>
        <p:spPr>
          <a:xfrm>
            <a:off x="8314567" y="2797361"/>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9EBD903B-128E-4832-8851-481D8A1DCF8D}"/>
              </a:ext>
            </a:extLst>
          </p:cNvPr>
          <p:cNvSpPr/>
          <p:nvPr/>
        </p:nvSpPr>
        <p:spPr>
          <a:xfrm>
            <a:off x="9955497" y="2797361"/>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49">
            <a:extLst>
              <a:ext uri="{FF2B5EF4-FFF2-40B4-BE49-F238E27FC236}">
                <a16:creationId xmlns:a16="http://schemas.microsoft.com/office/drawing/2014/main" id="{2B6CD279-71D8-46B6-B706-355421659CB0}"/>
              </a:ext>
            </a:extLst>
          </p:cNvPr>
          <p:cNvSpPr/>
          <p:nvPr/>
        </p:nvSpPr>
        <p:spPr>
          <a:xfrm>
            <a:off x="6673636" y="2331300"/>
            <a:ext cx="1444410" cy="408382"/>
          </a:xfrm>
          <a:prstGeom prst="rect">
            <a:avLst/>
          </a:prstGeom>
          <a:solidFill>
            <a:srgbClr val="EF8E80"/>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D42BF8AD-3EF1-441F-B07A-0B89C93453BC}"/>
              </a:ext>
            </a:extLst>
          </p:cNvPr>
          <p:cNvSpPr/>
          <p:nvPr/>
        </p:nvSpPr>
        <p:spPr>
          <a:xfrm>
            <a:off x="8314567" y="2331300"/>
            <a:ext cx="1444410" cy="408382"/>
          </a:xfrm>
          <a:prstGeom prst="rect">
            <a:avLst/>
          </a:prstGeom>
          <a:solidFill>
            <a:srgbClr val="E64B36"/>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51">
            <a:extLst>
              <a:ext uri="{FF2B5EF4-FFF2-40B4-BE49-F238E27FC236}">
                <a16:creationId xmlns:a16="http://schemas.microsoft.com/office/drawing/2014/main" id="{B9F24ED1-DDAF-4C53-AE55-BD90D0E88F55}"/>
              </a:ext>
            </a:extLst>
          </p:cNvPr>
          <p:cNvSpPr/>
          <p:nvPr/>
        </p:nvSpPr>
        <p:spPr>
          <a:xfrm>
            <a:off x="9955497" y="2331300"/>
            <a:ext cx="1444410" cy="408382"/>
          </a:xfrm>
          <a:prstGeom prst="rect">
            <a:avLst/>
          </a:prstGeom>
          <a:solidFill>
            <a:srgbClr val="B52A17"/>
          </a:solidFill>
          <a:ln w="10795" cap="flat" cmpd="sng" algn="ctr">
            <a:noFill/>
            <a:prstDash val="solid"/>
          </a:ln>
          <a:effectLst/>
        </p:spPr>
        <p:txBody>
          <a:bodyPr rtlCol="0" anchor="t"/>
          <a:lstStyle/>
          <a:p>
            <a:pPr marL="0" marR="0" lvl="0" indent="0" algn="l" defTabSz="685669" rtl="0" eaLnBrk="1" fontAlgn="base" latinLnBrk="0" hangingPunct="1">
              <a:lnSpc>
                <a:spcPct val="100000"/>
              </a:lnSpc>
              <a:spcBef>
                <a:spcPct val="0"/>
              </a:spcBef>
              <a:spcAft>
                <a:spcPct val="0"/>
              </a:spcAft>
              <a:buClrTx/>
              <a:buSzTx/>
              <a:buFontTx/>
              <a:buNone/>
              <a:tabLst/>
              <a:defRPr/>
            </a:pPr>
            <a:endParaRPr kumimoji="0" lang="en-US" sz="1399"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7429BE2F-6DE4-42D8-AC6F-1F59BB187A87}"/>
              </a:ext>
            </a:extLst>
          </p:cNvPr>
          <p:cNvSpPr/>
          <p:nvPr/>
        </p:nvSpPr>
        <p:spPr>
          <a:xfrm>
            <a:off x="6673636" y="2833446"/>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54" name="Rectangle 53">
            <a:extLst>
              <a:ext uri="{FF2B5EF4-FFF2-40B4-BE49-F238E27FC236}">
                <a16:creationId xmlns:a16="http://schemas.microsoft.com/office/drawing/2014/main" id="{F889B45D-23FE-42D5-A899-A6B522A69ADA}"/>
              </a:ext>
            </a:extLst>
          </p:cNvPr>
          <p:cNvSpPr/>
          <p:nvPr/>
        </p:nvSpPr>
        <p:spPr>
          <a:xfrm>
            <a:off x="6673636" y="2361890"/>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1</a:t>
            </a:r>
          </a:p>
        </p:txBody>
      </p:sp>
      <p:sp>
        <p:nvSpPr>
          <p:cNvPr id="55" name="Rectangle 54">
            <a:extLst>
              <a:ext uri="{FF2B5EF4-FFF2-40B4-BE49-F238E27FC236}">
                <a16:creationId xmlns:a16="http://schemas.microsoft.com/office/drawing/2014/main" id="{4B5BF6F0-25D4-46DA-BE90-DBCBC9B5C2B9}"/>
              </a:ext>
            </a:extLst>
          </p:cNvPr>
          <p:cNvSpPr/>
          <p:nvPr/>
        </p:nvSpPr>
        <p:spPr>
          <a:xfrm>
            <a:off x="8310822" y="2817037"/>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56" name="Rectangle 55">
            <a:extLst>
              <a:ext uri="{FF2B5EF4-FFF2-40B4-BE49-F238E27FC236}">
                <a16:creationId xmlns:a16="http://schemas.microsoft.com/office/drawing/2014/main" id="{E8003DBD-D70B-4ECB-869C-91F923770CDA}"/>
              </a:ext>
            </a:extLst>
          </p:cNvPr>
          <p:cNvSpPr/>
          <p:nvPr/>
        </p:nvSpPr>
        <p:spPr>
          <a:xfrm>
            <a:off x="8310822" y="2345481"/>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2</a:t>
            </a:r>
          </a:p>
        </p:txBody>
      </p:sp>
      <p:sp>
        <p:nvSpPr>
          <p:cNvPr id="57" name="Rectangle 56">
            <a:extLst>
              <a:ext uri="{FF2B5EF4-FFF2-40B4-BE49-F238E27FC236}">
                <a16:creationId xmlns:a16="http://schemas.microsoft.com/office/drawing/2014/main" id="{188A7705-1013-4DAE-AF99-E1A8832FA6C0}"/>
              </a:ext>
            </a:extLst>
          </p:cNvPr>
          <p:cNvSpPr/>
          <p:nvPr/>
        </p:nvSpPr>
        <p:spPr>
          <a:xfrm>
            <a:off x="9955497" y="2806274"/>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Bins/Libs</a:t>
            </a:r>
          </a:p>
        </p:txBody>
      </p:sp>
      <p:sp>
        <p:nvSpPr>
          <p:cNvPr id="58" name="Rectangle 57">
            <a:extLst>
              <a:ext uri="{FF2B5EF4-FFF2-40B4-BE49-F238E27FC236}">
                <a16:creationId xmlns:a16="http://schemas.microsoft.com/office/drawing/2014/main" id="{FA6E94CD-F527-4A52-B7B4-5D8235D061EA}"/>
              </a:ext>
            </a:extLst>
          </p:cNvPr>
          <p:cNvSpPr/>
          <p:nvPr/>
        </p:nvSpPr>
        <p:spPr>
          <a:xfrm>
            <a:off x="9955497" y="2334718"/>
            <a:ext cx="1444410" cy="382308"/>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183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App 3</a:t>
            </a:r>
          </a:p>
        </p:txBody>
      </p:sp>
      <p:sp>
        <p:nvSpPr>
          <p:cNvPr id="59" name="Rectangle 58">
            <a:extLst>
              <a:ext uri="{FF2B5EF4-FFF2-40B4-BE49-F238E27FC236}">
                <a16:creationId xmlns:a16="http://schemas.microsoft.com/office/drawing/2014/main" id="{0BDAF0EA-F847-496C-8FD7-C152542A4144}"/>
              </a:ext>
            </a:extLst>
          </p:cNvPr>
          <p:cNvSpPr/>
          <p:nvPr/>
        </p:nvSpPr>
        <p:spPr>
          <a:xfrm>
            <a:off x="6676029" y="3449859"/>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Container Engine</a:t>
            </a:r>
          </a:p>
        </p:txBody>
      </p:sp>
      <p:sp>
        <p:nvSpPr>
          <p:cNvPr id="60" name="Rectangle 59">
            <a:extLst>
              <a:ext uri="{FF2B5EF4-FFF2-40B4-BE49-F238E27FC236}">
                <a16:creationId xmlns:a16="http://schemas.microsoft.com/office/drawing/2014/main" id="{18D02B0D-07E8-41D8-BB4D-9FE1AD4F7942}"/>
              </a:ext>
            </a:extLst>
          </p:cNvPr>
          <p:cNvSpPr/>
          <p:nvPr/>
        </p:nvSpPr>
        <p:spPr>
          <a:xfrm>
            <a:off x="6676029" y="4300352"/>
            <a:ext cx="4726269" cy="414353"/>
          </a:xfrm>
          <a:prstGeom prst="rect">
            <a:avLst/>
          </a:prstGeom>
        </p:spPr>
        <p:txBody>
          <a:bodyPr wrap="square">
            <a:spAutoFit/>
          </a:bodyPr>
          <a:lstStyle/>
          <a:p>
            <a:pPr marL="0" marR="0" lvl="0" indent="0" algn="ctr" defTabSz="685669" rtl="0" eaLnBrk="1" fontAlgn="base" latinLnBrk="0" hangingPunct="1">
              <a:lnSpc>
                <a:spcPct val="100000"/>
              </a:lnSpc>
              <a:spcBef>
                <a:spcPct val="0"/>
              </a:spcBef>
              <a:spcAft>
                <a:spcPct val="0"/>
              </a:spcAft>
              <a:buClrTx/>
              <a:buSzTx/>
              <a:buFontTx/>
              <a:buNone/>
              <a:tabLst/>
              <a:defRPr/>
            </a:pPr>
            <a:r>
              <a:rPr kumimoji="0" lang="en-US" sz="2040"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Operating System</a:t>
            </a:r>
          </a:p>
        </p:txBody>
      </p:sp>
      <p:sp>
        <p:nvSpPr>
          <p:cNvPr id="61" name="Rectangle 60">
            <a:extLst>
              <a:ext uri="{FF2B5EF4-FFF2-40B4-BE49-F238E27FC236}">
                <a16:creationId xmlns:a16="http://schemas.microsoft.com/office/drawing/2014/main" id="{EA6C06EF-1E76-487A-BEF3-8DF9F20158BD}"/>
              </a:ext>
            </a:extLst>
          </p:cNvPr>
          <p:cNvSpPr/>
          <p:nvPr/>
        </p:nvSpPr>
        <p:spPr>
          <a:xfrm>
            <a:off x="2032868" y="106238"/>
            <a:ext cx="3273653"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Virtual Machines</a:t>
            </a:r>
          </a:p>
        </p:txBody>
      </p:sp>
      <p:sp>
        <p:nvSpPr>
          <p:cNvPr id="62" name="Rectangle 61">
            <a:extLst>
              <a:ext uri="{FF2B5EF4-FFF2-40B4-BE49-F238E27FC236}">
                <a16:creationId xmlns:a16="http://schemas.microsoft.com/office/drawing/2014/main" id="{0B98A039-152F-4025-A332-7B17FDF626BC}"/>
              </a:ext>
            </a:extLst>
          </p:cNvPr>
          <p:cNvSpPr/>
          <p:nvPr/>
        </p:nvSpPr>
        <p:spPr>
          <a:xfrm>
            <a:off x="7681606" y="106238"/>
            <a:ext cx="3573414"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1"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Docker Containers</a:t>
            </a:r>
          </a:p>
        </p:txBody>
      </p:sp>
      <p:pic>
        <p:nvPicPr>
          <p:cNvPr id="63" name="Picture 62">
            <a:extLst>
              <a:ext uri="{FF2B5EF4-FFF2-40B4-BE49-F238E27FC236}">
                <a16:creationId xmlns:a16="http://schemas.microsoft.com/office/drawing/2014/main" id="{3934B237-6881-4AFE-8E79-07D19F893EE3}"/>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126185" y="5378345"/>
            <a:ext cx="537327" cy="537327"/>
          </a:xfrm>
          <a:prstGeom prst="rect">
            <a:avLst/>
          </a:prstGeom>
        </p:spPr>
      </p:pic>
      <p:pic>
        <p:nvPicPr>
          <p:cNvPr id="64" name="Picture 63">
            <a:extLst>
              <a:ext uri="{FF2B5EF4-FFF2-40B4-BE49-F238E27FC236}">
                <a16:creationId xmlns:a16="http://schemas.microsoft.com/office/drawing/2014/main" id="{F770F56E-9F64-4D88-9457-7F97584A0A24}"/>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3975626" y="5254310"/>
            <a:ext cx="770818" cy="688987"/>
          </a:xfrm>
          <a:prstGeom prst="rect">
            <a:avLst/>
          </a:prstGeom>
        </p:spPr>
      </p:pic>
      <p:pic>
        <p:nvPicPr>
          <p:cNvPr id="65" name="Picture 64">
            <a:extLst>
              <a:ext uri="{FF2B5EF4-FFF2-40B4-BE49-F238E27FC236}">
                <a16:creationId xmlns:a16="http://schemas.microsoft.com/office/drawing/2014/main" id="{6A21DFD5-0AEF-4BBE-B439-06D68D56B0D8}"/>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2066652" y="5280682"/>
            <a:ext cx="678476" cy="678476"/>
          </a:xfrm>
          <a:prstGeom prst="rect">
            <a:avLst/>
          </a:prstGeom>
        </p:spPr>
      </p:pic>
      <p:pic>
        <p:nvPicPr>
          <p:cNvPr id="66" name="Picture 65">
            <a:extLst>
              <a:ext uri="{FF2B5EF4-FFF2-40B4-BE49-F238E27FC236}">
                <a16:creationId xmlns:a16="http://schemas.microsoft.com/office/drawing/2014/main" id="{D0499DF6-5A87-4A37-B696-EEFB1450A1C4}"/>
              </a:ext>
            </a:extLst>
          </p:cNvPr>
          <p:cNvPicPr>
            <a:picLocks noChangeAspect="1"/>
          </p:cNvPicPr>
          <p:nvPr/>
        </p:nvPicPr>
        <p:blipFill>
          <a:blip r:embed="rId3" cstate="print">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8805074" y="5385455"/>
            <a:ext cx="537327" cy="537327"/>
          </a:xfrm>
          <a:prstGeom prst="rect">
            <a:avLst/>
          </a:prstGeom>
        </p:spPr>
      </p:pic>
      <p:pic>
        <p:nvPicPr>
          <p:cNvPr id="67" name="Picture 66">
            <a:extLst>
              <a:ext uri="{FF2B5EF4-FFF2-40B4-BE49-F238E27FC236}">
                <a16:creationId xmlns:a16="http://schemas.microsoft.com/office/drawing/2014/main" id="{DCD76BC2-67B5-4852-85C4-C344E342013C}"/>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9654514" y="5261420"/>
            <a:ext cx="770818" cy="688987"/>
          </a:xfrm>
          <a:prstGeom prst="rect">
            <a:avLst/>
          </a:prstGeom>
        </p:spPr>
      </p:pic>
      <p:pic>
        <p:nvPicPr>
          <p:cNvPr id="68" name="Picture 67">
            <a:extLst>
              <a:ext uri="{FF2B5EF4-FFF2-40B4-BE49-F238E27FC236}">
                <a16:creationId xmlns:a16="http://schemas.microsoft.com/office/drawing/2014/main" id="{01812A06-079D-43A0-BBD7-C9BF9BFBFD2C}"/>
              </a:ext>
            </a:extLst>
          </p:cNvPr>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7745541" y="5287792"/>
            <a:ext cx="678476" cy="678476"/>
          </a:xfrm>
          <a:prstGeom prst="rect">
            <a:avLst/>
          </a:prstGeom>
        </p:spPr>
      </p:pic>
      <p:sp>
        <p:nvSpPr>
          <p:cNvPr id="69" name="Rectangle 68">
            <a:extLst>
              <a:ext uri="{FF2B5EF4-FFF2-40B4-BE49-F238E27FC236}">
                <a16:creationId xmlns:a16="http://schemas.microsoft.com/office/drawing/2014/main" id="{043E4F2A-C005-42FF-8B61-24611DF46303}"/>
              </a:ext>
            </a:extLst>
          </p:cNvPr>
          <p:cNvSpPr/>
          <p:nvPr/>
        </p:nvSpPr>
        <p:spPr>
          <a:xfrm>
            <a:off x="5149930" y="101927"/>
            <a:ext cx="2374368" cy="531812"/>
          </a:xfrm>
          <a:prstGeom prst="rect">
            <a:avLst/>
          </a:prstGeom>
        </p:spPr>
        <p:txBody>
          <a:bodyPr wrap="non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rPr>
              <a:t>compared to</a:t>
            </a:r>
          </a:p>
        </p:txBody>
      </p:sp>
    </p:spTree>
    <p:extLst>
      <p:ext uri="{BB962C8B-B14F-4D97-AF65-F5344CB8AC3E}">
        <p14:creationId xmlns:p14="http://schemas.microsoft.com/office/powerpoint/2010/main" val="215464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a:extLst>
              <a:ext uri="{FF2B5EF4-FFF2-40B4-BE49-F238E27FC236}">
                <a16:creationId xmlns:a16="http://schemas.microsoft.com/office/drawing/2014/main" id="{A557ED61-312D-424C-8DC9-006CF72B5CF5}"/>
              </a:ext>
            </a:extLst>
          </p:cNvPr>
          <p:cNvSpPr>
            <a:spLocks noGrp="1"/>
          </p:cNvSpPr>
          <p:nvPr>
            <p:ph type="title"/>
          </p:nvPr>
        </p:nvSpPr>
        <p:spPr>
          <a:xfrm>
            <a:off x="274320" y="296898"/>
            <a:ext cx="11887518" cy="914365"/>
          </a:xfrm>
        </p:spPr>
        <p:txBody>
          <a:bodyPr/>
          <a:lstStyle/>
          <a:p>
            <a:r>
              <a:rPr lang="es-ES" dirty="0"/>
              <a:t>Docker Engine </a:t>
            </a:r>
            <a:r>
              <a:rPr lang="es-ES" dirty="0" err="1"/>
              <a:t>for</a:t>
            </a:r>
            <a:r>
              <a:rPr lang="es-ES" dirty="0"/>
              <a:t> Linux and Windows</a:t>
            </a:r>
            <a:endParaRPr lang="es-ES_tradnl" dirty="0"/>
          </a:p>
        </p:txBody>
      </p:sp>
      <p:sp>
        <p:nvSpPr>
          <p:cNvPr id="71" name="Slide Number Placeholder 3">
            <a:extLst>
              <a:ext uri="{FF2B5EF4-FFF2-40B4-BE49-F238E27FC236}">
                <a16:creationId xmlns:a16="http://schemas.microsoft.com/office/drawing/2014/main" id="{9D2803F5-355F-4992-B267-6BD22D44EE99}"/>
              </a:ext>
            </a:extLst>
          </p:cNvPr>
          <p:cNvSpPr>
            <a:spLocks noGrp="1"/>
          </p:cNvSpPr>
          <p:nvPr>
            <p:ph type="sldNum" sz="quarter" idx="12"/>
          </p:nvPr>
        </p:nvSpPr>
        <p:spPr>
          <a:xfrm>
            <a:off x="9328894" y="6407701"/>
            <a:ext cx="2798207" cy="372394"/>
          </a:xfrm>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0A164282-434E-41D4-9582-783D542A7B68}" type="slidenum">
              <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5</a:t>
            </a:fld>
            <a:endParaRPr kumimoji="0" lang="en-US" sz="1836"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72" name="Image 1">
            <a:extLst>
              <a:ext uri="{FF2B5EF4-FFF2-40B4-BE49-F238E27FC236}">
                <a16:creationId xmlns:a16="http://schemas.microsoft.com/office/drawing/2014/main" id="{865BF477-712C-427B-8F09-9D9DA4482FC0}"/>
              </a:ext>
            </a:extLst>
          </p:cNvPr>
          <p:cNvPicPr>
            <a:picLocks noChangeAspect="1"/>
          </p:cNvPicPr>
          <p:nvPr/>
        </p:nvPicPr>
        <p:blipFill>
          <a:blip r:embed="rId3"/>
          <a:stretch>
            <a:fillRect/>
          </a:stretch>
        </p:blipFill>
        <p:spPr>
          <a:xfrm>
            <a:off x="1306497" y="1435469"/>
            <a:ext cx="9823163" cy="4748027"/>
          </a:xfrm>
          <a:prstGeom prst="rect">
            <a:avLst/>
          </a:prstGeom>
        </p:spPr>
      </p:pic>
    </p:spTree>
    <p:extLst>
      <p:ext uri="{BB962C8B-B14F-4D97-AF65-F5344CB8AC3E}">
        <p14:creationId xmlns:p14="http://schemas.microsoft.com/office/powerpoint/2010/main" val="117531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CCB694C-1A4A-4981-A5EB-34BA061AEC81}"/>
              </a:ext>
            </a:extLst>
          </p:cNvPr>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chemeClr val="tx1"/>
                </a:solidFill>
                <a:latin typeface="Open Sans" panose="020B0606030504020204" pitchFamily="34" charset="0"/>
                <a:ea typeface="Open Sans" panose="020B0606030504020204" pitchFamily="34" charset="0"/>
                <a:cs typeface="Open Sans" panose="020B0606030504020204" pitchFamily="34" charset="0"/>
              </a:rPr>
              <a:t>Running Containers on Windows</a:t>
            </a:r>
          </a:p>
        </p:txBody>
      </p:sp>
      <p:grpSp>
        <p:nvGrpSpPr>
          <p:cNvPr id="8" name="Group 7">
            <a:extLst>
              <a:ext uri="{FF2B5EF4-FFF2-40B4-BE49-F238E27FC236}">
                <a16:creationId xmlns:a16="http://schemas.microsoft.com/office/drawing/2014/main" id="{0B289936-FD17-469E-91D5-DBBAFA04E6B5}"/>
              </a:ext>
            </a:extLst>
          </p:cNvPr>
          <p:cNvGrpSpPr/>
          <p:nvPr/>
        </p:nvGrpSpPr>
        <p:grpSpPr>
          <a:xfrm>
            <a:off x="4793580" y="3011912"/>
            <a:ext cx="2862192" cy="2921975"/>
            <a:chOff x="1238917" y="2953123"/>
            <a:chExt cx="2806325" cy="2864942"/>
          </a:xfrm>
        </p:grpSpPr>
        <p:sp>
          <p:nvSpPr>
            <p:cNvPr id="9" name="Rectangle 8">
              <a:extLst>
                <a:ext uri="{FF2B5EF4-FFF2-40B4-BE49-F238E27FC236}">
                  <a16:creationId xmlns:a16="http://schemas.microsoft.com/office/drawing/2014/main" id="{6A3AB422-05B1-480D-B9C0-F06122369334}"/>
                </a:ext>
              </a:extLst>
            </p:cNvPr>
            <p:cNvSpPr/>
            <p:nvPr/>
          </p:nvSpPr>
          <p:spPr bwMode="auto">
            <a:xfrm>
              <a:off x="1238917" y="4933961"/>
              <a:ext cx="2806325" cy="884104"/>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10" name="Rectangle 9">
              <a:extLst>
                <a:ext uri="{FF2B5EF4-FFF2-40B4-BE49-F238E27FC236}">
                  <a16:creationId xmlns:a16="http://schemas.microsoft.com/office/drawing/2014/main" id="{76B03754-F79D-41FC-A0D7-5A473BAD786A}"/>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11" name="Rectangle 10">
              <a:extLst>
                <a:ext uri="{FF2B5EF4-FFF2-40B4-BE49-F238E27FC236}">
                  <a16:creationId xmlns:a16="http://schemas.microsoft.com/office/drawing/2014/main" id="{77FB5210-0EBF-4262-8B99-E867DF120601}"/>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Tree>
    <p:extLst>
      <p:ext uri="{BB962C8B-B14F-4D97-AF65-F5344CB8AC3E}">
        <p14:creationId xmlns:p14="http://schemas.microsoft.com/office/powerpoint/2010/main" val="109382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582D5BB-C53E-4712-9029-AE959293EE73}"/>
              </a:ext>
            </a:extLst>
          </p:cNvPr>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chemeClr val="tx1"/>
                </a:solidFill>
                <a:latin typeface="Open Sans" panose="020B0606030504020204" pitchFamily="34" charset="0"/>
                <a:ea typeface="Open Sans" panose="020B0606030504020204" pitchFamily="34" charset="0"/>
                <a:cs typeface="Open Sans" panose="020B0606030504020204" pitchFamily="34" charset="0"/>
              </a:rPr>
              <a:t>Running Containers on Windows</a:t>
            </a:r>
          </a:p>
        </p:txBody>
      </p:sp>
      <p:grpSp>
        <p:nvGrpSpPr>
          <p:cNvPr id="14" name="Group 13">
            <a:extLst>
              <a:ext uri="{FF2B5EF4-FFF2-40B4-BE49-F238E27FC236}">
                <a16:creationId xmlns:a16="http://schemas.microsoft.com/office/drawing/2014/main" id="{0A23A3D5-B4CA-4721-B272-A6E38F5D58C3}"/>
              </a:ext>
            </a:extLst>
          </p:cNvPr>
          <p:cNvGrpSpPr/>
          <p:nvPr/>
        </p:nvGrpSpPr>
        <p:grpSpPr>
          <a:xfrm>
            <a:off x="6034965" y="1115399"/>
            <a:ext cx="3322472" cy="4691983"/>
            <a:chOff x="4126982" y="1093629"/>
            <a:chExt cx="3257621" cy="4498932"/>
          </a:xfrm>
        </p:grpSpPr>
        <p:sp>
          <p:nvSpPr>
            <p:cNvPr id="15" name="Rectangle 14">
              <a:extLst>
                <a:ext uri="{FF2B5EF4-FFF2-40B4-BE49-F238E27FC236}">
                  <a16:creationId xmlns:a16="http://schemas.microsoft.com/office/drawing/2014/main" id="{FBACB7F3-EE03-452C-ADC4-1882147EBA90}"/>
                </a:ext>
              </a:extLst>
            </p:cNvPr>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Open Sans" panose="020B0606030504020204" pitchFamily="34" charset="0"/>
                  <a:ea typeface="Open Sans" panose="020B0606030504020204" pitchFamily="34" charset="0"/>
                  <a:cs typeface="Open Sans" panose="020B0606030504020204" pitchFamily="34" charset="0"/>
                </a:rPr>
                <a:t>Hyper-V Isolation</a:t>
              </a:r>
            </a:p>
          </p:txBody>
        </p:sp>
        <p:sp>
          <p:nvSpPr>
            <p:cNvPr id="16" name="Rounded Rectangle 7">
              <a:extLst>
                <a:ext uri="{FF2B5EF4-FFF2-40B4-BE49-F238E27FC236}">
                  <a16:creationId xmlns:a16="http://schemas.microsoft.com/office/drawing/2014/main" id="{BFFA0965-8BB6-43FA-9401-64DBA1F1AD74}"/>
                </a:ext>
              </a:extLst>
            </p:cNvPr>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Open Sans" panose="020B0606030504020204" pitchFamily="34" charset="0"/>
                  <a:ea typeface="Open Sans" panose="020B0606030504020204" pitchFamily="34" charset="0"/>
                  <a:cs typeface="Open Sans" panose="020B0606030504020204" pitchFamily="34" charset="0"/>
                </a:rPr>
                <a:t>Virtual Machine</a:t>
              </a:r>
              <a:br>
                <a:rPr lang="en-US" sz="3199">
                  <a:solidFill>
                    <a:srgbClr val="00B0F0"/>
                  </a:solidFill>
                  <a:latin typeface="Open Sans" panose="020B0606030504020204" pitchFamily="34" charset="0"/>
                  <a:ea typeface="Open Sans" panose="020B0606030504020204" pitchFamily="34" charset="0"/>
                  <a:cs typeface="Open Sans" panose="020B0606030504020204" pitchFamily="34" charset="0"/>
                </a:rPr>
              </a:b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Optimized for Containers</a:t>
              </a:r>
              <a:endParaRPr lang="en-US" sz="3199" i="1">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a:extLst>
                <a:ext uri="{FF2B5EF4-FFF2-40B4-BE49-F238E27FC236}">
                  <a16:creationId xmlns:a16="http://schemas.microsoft.com/office/drawing/2014/main" id="{AF87018C-71A3-4904-9AAE-7FFC2A69F1C7}"/>
                </a:ext>
              </a:extLst>
            </p:cNvPr>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18" name="Rectangle 17">
              <a:extLst>
                <a:ext uri="{FF2B5EF4-FFF2-40B4-BE49-F238E27FC236}">
                  <a16:creationId xmlns:a16="http://schemas.microsoft.com/office/drawing/2014/main" id="{C63DD29C-096B-4ED6-B8D3-2171A266954B}"/>
                </a:ext>
              </a:extLst>
            </p:cNvPr>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19" name="Rectangle 18">
              <a:extLst>
                <a:ext uri="{FF2B5EF4-FFF2-40B4-BE49-F238E27FC236}">
                  <a16:creationId xmlns:a16="http://schemas.microsoft.com/office/drawing/2014/main" id="{C8B7C41A-C480-4A3B-ACB9-6C8DB0526BFA}"/>
                </a:ext>
              </a:extLst>
            </p:cNvPr>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
        <p:nvSpPr>
          <p:cNvPr id="20" name="Rectangle 19">
            <a:extLst>
              <a:ext uri="{FF2B5EF4-FFF2-40B4-BE49-F238E27FC236}">
                <a16:creationId xmlns:a16="http://schemas.microsoft.com/office/drawing/2014/main" id="{016E87B1-5588-4DC4-8F00-3FB47360352B}"/>
              </a:ext>
            </a:extLst>
          </p:cNvPr>
          <p:cNvSpPr/>
          <p:nvPr/>
        </p:nvSpPr>
        <p:spPr bwMode="auto">
          <a:xfrm>
            <a:off x="3093898" y="5910875"/>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Hyper-V Hypervisor</a:t>
            </a:r>
          </a:p>
        </p:txBody>
      </p:sp>
      <p:grpSp>
        <p:nvGrpSpPr>
          <p:cNvPr id="21" name="Group 20">
            <a:extLst>
              <a:ext uri="{FF2B5EF4-FFF2-40B4-BE49-F238E27FC236}">
                <a16:creationId xmlns:a16="http://schemas.microsoft.com/office/drawing/2014/main" id="{DA721979-B882-4D28-AE15-65D04764A16B}"/>
              </a:ext>
            </a:extLst>
          </p:cNvPr>
          <p:cNvGrpSpPr/>
          <p:nvPr/>
        </p:nvGrpSpPr>
        <p:grpSpPr>
          <a:xfrm>
            <a:off x="3089406" y="3011912"/>
            <a:ext cx="2862192" cy="2795471"/>
            <a:chOff x="1238917" y="2953123"/>
            <a:chExt cx="2806325" cy="2740907"/>
          </a:xfrm>
        </p:grpSpPr>
        <p:sp>
          <p:nvSpPr>
            <p:cNvPr id="22" name="Rectangle 21">
              <a:extLst>
                <a:ext uri="{FF2B5EF4-FFF2-40B4-BE49-F238E27FC236}">
                  <a16:creationId xmlns:a16="http://schemas.microsoft.com/office/drawing/2014/main" id="{D6B19DBE-192D-4A5C-9427-EF7C197AAA07}"/>
                </a:ext>
              </a:extLst>
            </p:cNvPr>
            <p:cNvSpPr/>
            <p:nvPr/>
          </p:nvSpPr>
          <p:spPr bwMode="auto">
            <a:xfrm>
              <a:off x="1238917" y="4933961"/>
              <a:ext cx="2806325" cy="760069"/>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23" name="Rectangle 22">
              <a:extLst>
                <a:ext uri="{FF2B5EF4-FFF2-40B4-BE49-F238E27FC236}">
                  <a16:creationId xmlns:a16="http://schemas.microsoft.com/office/drawing/2014/main" id="{B0FE54F7-05DB-44BE-B699-8F8189F033D5}"/>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24" name="Rectangle 23">
              <a:extLst>
                <a:ext uri="{FF2B5EF4-FFF2-40B4-BE49-F238E27FC236}">
                  <a16:creationId xmlns:a16="http://schemas.microsoft.com/office/drawing/2014/main" id="{C2C68C1F-7C72-47EB-BDF7-6C1D474C9A5D}"/>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Tree>
    <p:extLst>
      <p:ext uri="{BB962C8B-B14F-4D97-AF65-F5344CB8AC3E}">
        <p14:creationId xmlns:p14="http://schemas.microsoft.com/office/powerpoint/2010/main" val="357234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A5276545-DDD3-4E9D-B1A6-4B18FE4F47A0}"/>
              </a:ext>
            </a:extLst>
          </p:cNvPr>
          <p:cNvSpPr txBox="1">
            <a:spLocks/>
          </p:cNvSpPr>
          <p:nvPr/>
        </p:nvSpPr>
        <p:spPr>
          <a:xfrm>
            <a:off x="367015" y="36107"/>
            <a:ext cx="15850503" cy="1223433"/>
          </a:xfrm>
          <a:prstGeom prst="rect">
            <a:avLst/>
          </a:prstGeom>
        </p:spPr>
        <p:txBody>
          <a:bodyPr vert="horz" wrap="square" lIns="198955" tIns="124347" rIns="198955" bIns="124347"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1243387"/>
            <a:r>
              <a:rPr lang="en-US" sz="4896" spc="-102" dirty="0">
                <a:solidFill>
                  <a:schemeClr val="tx1"/>
                </a:solidFill>
                <a:latin typeface="Open Sans" panose="020B0606030504020204" pitchFamily="34" charset="0"/>
                <a:ea typeface="Open Sans" panose="020B0606030504020204" pitchFamily="34" charset="0"/>
                <a:cs typeface="Open Sans" panose="020B0606030504020204" pitchFamily="34" charset="0"/>
              </a:rPr>
              <a:t>Running Containers on Windows</a:t>
            </a:r>
          </a:p>
        </p:txBody>
      </p:sp>
      <p:grpSp>
        <p:nvGrpSpPr>
          <p:cNvPr id="26" name="Group 25">
            <a:extLst>
              <a:ext uri="{FF2B5EF4-FFF2-40B4-BE49-F238E27FC236}">
                <a16:creationId xmlns:a16="http://schemas.microsoft.com/office/drawing/2014/main" id="{C15FCDE8-C76B-4D5D-ACFC-AE35D072D901}"/>
              </a:ext>
            </a:extLst>
          </p:cNvPr>
          <p:cNvGrpSpPr/>
          <p:nvPr/>
        </p:nvGrpSpPr>
        <p:grpSpPr>
          <a:xfrm>
            <a:off x="4210021" y="1115400"/>
            <a:ext cx="3322472" cy="4588494"/>
            <a:chOff x="4126982" y="1093629"/>
            <a:chExt cx="3257621" cy="4498932"/>
          </a:xfrm>
        </p:grpSpPr>
        <p:sp>
          <p:nvSpPr>
            <p:cNvPr id="27" name="Rectangle 26">
              <a:extLst>
                <a:ext uri="{FF2B5EF4-FFF2-40B4-BE49-F238E27FC236}">
                  <a16:creationId xmlns:a16="http://schemas.microsoft.com/office/drawing/2014/main" id="{8A9B67AB-9CDF-4882-A7BC-D41B31079803}"/>
                </a:ext>
              </a:extLst>
            </p:cNvPr>
            <p:cNvSpPr/>
            <p:nvPr/>
          </p:nvSpPr>
          <p:spPr bwMode="auto">
            <a:xfrm>
              <a:off x="4126982" y="1093629"/>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Open Sans" panose="020B0606030504020204" pitchFamily="34" charset="0"/>
                  <a:ea typeface="Open Sans" panose="020B0606030504020204" pitchFamily="34" charset="0"/>
                  <a:cs typeface="Open Sans" panose="020B0606030504020204" pitchFamily="34" charset="0"/>
                </a:rPr>
                <a:t>Hyper-V Isolation</a:t>
              </a:r>
            </a:p>
          </p:txBody>
        </p:sp>
        <p:sp>
          <p:nvSpPr>
            <p:cNvPr id="28" name="Rounded Rectangle 7">
              <a:extLst>
                <a:ext uri="{FF2B5EF4-FFF2-40B4-BE49-F238E27FC236}">
                  <a16:creationId xmlns:a16="http://schemas.microsoft.com/office/drawing/2014/main" id="{41E91496-EBE1-456B-A758-ADD9629AFD43}"/>
                </a:ext>
              </a:extLst>
            </p:cNvPr>
            <p:cNvSpPr/>
            <p:nvPr/>
          </p:nvSpPr>
          <p:spPr bwMode="auto">
            <a:xfrm>
              <a:off x="4237529" y="1745128"/>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Open Sans" panose="020B0606030504020204" pitchFamily="34" charset="0"/>
                  <a:ea typeface="Open Sans" panose="020B0606030504020204" pitchFamily="34" charset="0"/>
                  <a:cs typeface="Open Sans" panose="020B0606030504020204" pitchFamily="34" charset="0"/>
                </a:rPr>
                <a:t>Virtual Machine</a:t>
              </a:r>
              <a:br>
                <a:rPr lang="en-US" sz="3199">
                  <a:solidFill>
                    <a:srgbClr val="00B0F0"/>
                  </a:solidFill>
                  <a:latin typeface="Open Sans" panose="020B0606030504020204" pitchFamily="34" charset="0"/>
                  <a:ea typeface="Open Sans" panose="020B0606030504020204" pitchFamily="34" charset="0"/>
                  <a:cs typeface="Open Sans" panose="020B0606030504020204" pitchFamily="34" charset="0"/>
                </a:rPr>
              </a:b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Optimized for Containers</a:t>
              </a:r>
              <a:endParaRPr lang="en-US" sz="3199" i="1">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270F245E-0F4D-4603-BB9B-2714F965DE0F}"/>
                </a:ext>
              </a:extLst>
            </p:cNvPr>
            <p:cNvSpPr/>
            <p:nvPr/>
          </p:nvSpPr>
          <p:spPr bwMode="auto">
            <a:xfrm>
              <a:off x="4353174"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30" name="Rectangle 29">
              <a:extLst>
                <a:ext uri="{FF2B5EF4-FFF2-40B4-BE49-F238E27FC236}">
                  <a16:creationId xmlns:a16="http://schemas.microsoft.com/office/drawing/2014/main" id="{CD85200B-893D-4EEE-A1EF-2AD00004679B}"/>
                </a:ext>
              </a:extLst>
            </p:cNvPr>
            <p:cNvSpPr/>
            <p:nvPr/>
          </p:nvSpPr>
          <p:spPr bwMode="auto">
            <a:xfrm>
              <a:off x="4353174"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31" name="Rectangle 30">
              <a:extLst>
                <a:ext uri="{FF2B5EF4-FFF2-40B4-BE49-F238E27FC236}">
                  <a16:creationId xmlns:a16="http://schemas.microsoft.com/office/drawing/2014/main" id="{50C77E97-9751-4487-9909-845E0FDC4C95}"/>
                </a:ext>
              </a:extLst>
            </p:cNvPr>
            <p:cNvSpPr/>
            <p:nvPr/>
          </p:nvSpPr>
          <p:spPr bwMode="auto">
            <a:xfrm>
              <a:off x="5207152" y="3923668"/>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grpSp>
        <p:nvGrpSpPr>
          <p:cNvPr id="32" name="Group 31">
            <a:extLst>
              <a:ext uri="{FF2B5EF4-FFF2-40B4-BE49-F238E27FC236}">
                <a16:creationId xmlns:a16="http://schemas.microsoft.com/office/drawing/2014/main" id="{5A133FB9-E037-4F51-B9CF-4C2BEBB947E3}"/>
              </a:ext>
            </a:extLst>
          </p:cNvPr>
          <p:cNvGrpSpPr/>
          <p:nvPr/>
        </p:nvGrpSpPr>
        <p:grpSpPr>
          <a:xfrm>
            <a:off x="7642087" y="1115399"/>
            <a:ext cx="3322472" cy="4588494"/>
            <a:chOff x="7492058" y="1093628"/>
            <a:chExt cx="3257621" cy="4498932"/>
          </a:xfrm>
        </p:grpSpPr>
        <p:sp>
          <p:nvSpPr>
            <p:cNvPr id="33" name="Rectangle 32">
              <a:extLst>
                <a:ext uri="{FF2B5EF4-FFF2-40B4-BE49-F238E27FC236}">
                  <a16:creationId xmlns:a16="http://schemas.microsoft.com/office/drawing/2014/main" id="{91A021B4-96A8-4059-B056-F67DC41AE7E0}"/>
                </a:ext>
              </a:extLst>
            </p:cNvPr>
            <p:cNvSpPr/>
            <p:nvPr/>
          </p:nvSpPr>
          <p:spPr bwMode="auto">
            <a:xfrm>
              <a:off x="7492058" y="1093628"/>
              <a:ext cx="3257621" cy="449893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667">
                  <a:solidFill>
                    <a:srgbClr val="FFFFFF"/>
                  </a:solidFill>
                  <a:latin typeface="Open Sans" panose="020B0606030504020204" pitchFamily="34" charset="0"/>
                  <a:ea typeface="Open Sans" panose="020B0606030504020204" pitchFamily="34" charset="0"/>
                  <a:cs typeface="Open Sans" panose="020B0606030504020204" pitchFamily="34" charset="0"/>
                </a:rPr>
                <a:t>Hyper-V Isolation</a:t>
              </a:r>
            </a:p>
          </p:txBody>
        </p:sp>
        <p:sp>
          <p:nvSpPr>
            <p:cNvPr id="34" name="Rounded Rectangle 7">
              <a:extLst>
                <a:ext uri="{FF2B5EF4-FFF2-40B4-BE49-F238E27FC236}">
                  <a16:creationId xmlns:a16="http://schemas.microsoft.com/office/drawing/2014/main" id="{483A582C-1EFD-445A-9993-7D0B8FFFE288}"/>
                </a:ext>
              </a:extLst>
            </p:cNvPr>
            <p:cNvSpPr/>
            <p:nvPr/>
          </p:nvSpPr>
          <p:spPr bwMode="auto">
            <a:xfrm>
              <a:off x="7602605" y="1745127"/>
              <a:ext cx="3019576" cy="3746719"/>
            </a:xfrm>
            <a:prstGeom prst="roundRect">
              <a:avLst>
                <a:gd name="adj" fmla="val 2213"/>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720">
                  <a:solidFill>
                    <a:srgbClr val="00B0F0"/>
                  </a:solidFill>
                  <a:latin typeface="Open Sans" panose="020B0606030504020204" pitchFamily="34" charset="0"/>
                  <a:ea typeface="Open Sans" panose="020B0606030504020204" pitchFamily="34" charset="0"/>
                  <a:cs typeface="Open Sans" panose="020B0606030504020204" pitchFamily="34" charset="0"/>
                </a:rPr>
                <a:t>Virtual Machine</a:t>
              </a:r>
              <a:br>
                <a:rPr lang="en-US" sz="3199">
                  <a:solidFill>
                    <a:srgbClr val="00B0F0"/>
                  </a:solidFill>
                  <a:latin typeface="Open Sans" panose="020B0606030504020204" pitchFamily="34" charset="0"/>
                  <a:ea typeface="Open Sans" panose="020B0606030504020204" pitchFamily="34" charset="0"/>
                  <a:cs typeface="Open Sans" panose="020B0606030504020204" pitchFamily="34" charset="0"/>
                </a:rPr>
              </a:b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Optimized for</a:t>
              </a:r>
            </a:p>
            <a:p>
              <a:pPr algn="ctr" defTabSz="1242788" fontAlgn="base">
                <a:lnSpc>
                  <a:spcPct val="90000"/>
                </a:lnSpc>
                <a:spcBef>
                  <a:spcPct val="0"/>
                </a:spcBef>
                <a:spcAft>
                  <a:spcPct val="0"/>
                </a:spcAft>
              </a:pPr>
              <a:r>
                <a:rPr lang="en-US" sz="2131" i="1">
                  <a:solidFill>
                    <a:srgbClr val="00B0F0"/>
                  </a:solidFill>
                  <a:latin typeface="Open Sans" panose="020B0606030504020204" pitchFamily="34" charset="0"/>
                  <a:ea typeface="Open Sans" panose="020B0606030504020204" pitchFamily="34" charset="0"/>
                  <a:cs typeface="Open Sans" panose="020B0606030504020204" pitchFamily="34" charset="0"/>
                </a:rPr>
                <a:t>Containers</a:t>
              </a:r>
              <a:endParaRPr lang="en-US" sz="3199" i="1">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5" name="Rectangle 34">
              <a:extLst>
                <a:ext uri="{FF2B5EF4-FFF2-40B4-BE49-F238E27FC236}">
                  <a16:creationId xmlns:a16="http://schemas.microsoft.com/office/drawing/2014/main" id="{1AB839FF-5AD3-4413-B752-A9634FAFBE33}"/>
                </a:ext>
              </a:extLst>
            </p:cNvPr>
            <p:cNvSpPr/>
            <p:nvPr/>
          </p:nvSpPr>
          <p:spPr bwMode="auto">
            <a:xfrm>
              <a:off x="7718250" y="4933960"/>
              <a:ext cx="2792366" cy="452237"/>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72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Linux Kernel</a:t>
              </a:r>
            </a:p>
          </p:txBody>
        </p:sp>
        <p:sp>
          <p:nvSpPr>
            <p:cNvPr id="36" name="Rectangle 35">
              <a:extLst>
                <a:ext uri="{FF2B5EF4-FFF2-40B4-BE49-F238E27FC236}">
                  <a16:creationId xmlns:a16="http://schemas.microsoft.com/office/drawing/2014/main" id="{C4B00FE5-CB30-4060-910B-BA3B81AF2520}"/>
                </a:ext>
              </a:extLst>
            </p:cNvPr>
            <p:cNvSpPr/>
            <p:nvPr/>
          </p:nvSpPr>
          <p:spPr bwMode="auto">
            <a:xfrm>
              <a:off x="7718250" y="2953121"/>
              <a:ext cx="2792366" cy="1941101"/>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Linux </a:t>
              </a:r>
            </a:p>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Container</a:t>
              </a:r>
            </a:p>
          </p:txBody>
        </p:sp>
        <p:sp>
          <p:nvSpPr>
            <p:cNvPr id="37" name="Rectangle 36">
              <a:extLst>
                <a:ext uri="{FF2B5EF4-FFF2-40B4-BE49-F238E27FC236}">
                  <a16:creationId xmlns:a16="http://schemas.microsoft.com/office/drawing/2014/main" id="{874EB6D1-1FCE-4F67-8958-4550D2EB424A}"/>
                </a:ext>
              </a:extLst>
            </p:cNvPr>
            <p:cNvSpPr/>
            <p:nvPr/>
          </p:nvSpPr>
          <p:spPr bwMode="auto">
            <a:xfrm>
              <a:off x="8558813"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
        <p:nvSpPr>
          <p:cNvPr id="38" name="Rectangle 37">
            <a:extLst>
              <a:ext uri="{FF2B5EF4-FFF2-40B4-BE49-F238E27FC236}">
                <a16:creationId xmlns:a16="http://schemas.microsoft.com/office/drawing/2014/main" id="{DFE882F8-D420-4B3A-8B6B-3AE77F89CB06}"/>
              </a:ext>
            </a:extLst>
          </p:cNvPr>
          <p:cNvSpPr/>
          <p:nvPr/>
        </p:nvSpPr>
        <p:spPr bwMode="auto">
          <a:xfrm>
            <a:off x="1268954" y="5792058"/>
            <a:ext cx="9695605"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Hyper-V Hypervisor</a:t>
            </a:r>
          </a:p>
        </p:txBody>
      </p:sp>
      <p:grpSp>
        <p:nvGrpSpPr>
          <p:cNvPr id="39" name="Group 38">
            <a:extLst>
              <a:ext uri="{FF2B5EF4-FFF2-40B4-BE49-F238E27FC236}">
                <a16:creationId xmlns:a16="http://schemas.microsoft.com/office/drawing/2014/main" id="{4EAEAC2C-7C5F-4AB0-98CB-1B17879BB60B}"/>
              </a:ext>
            </a:extLst>
          </p:cNvPr>
          <p:cNvGrpSpPr/>
          <p:nvPr/>
        </p:nvGrpSpPr>
        <p:grpSpPr>
          <a:xfrm>
            <a:off x="1264462" y="3011912"/>
            <a:ext cx="2862192" cy="2691982"/>
            <a:chOff x="1238917" y="2953123"/>
            <a:chExt cx="2806325" cy="2639438"/>
          </a:xfrm>
        </p:grpSpPr>
        <p:sp>
          <p:nvSpPr>
            <p:cNvPr id="40" name="Rectangle 39">
              <a:extLst>
                <a:ext uri="{FF2B5EF4-FFF2-40B4-BE49-F238E27FC236}">
                  <a16:creationId xmlns:a16="http://schemas.microsoft.com/office/drawing/2014/main" id="{29A4A400-AC55-4706-8E43-AD04D1F0E6AE}"/>
                </a:ext>
              </a:extLst>
            </p:cNvPr>
            <p:cNvSpPr/>
            <p:nvPr/>
          </p:nvSpPr>
          <p:spPr bwMode="auto">
            <a:xfrm>
              <a:off x="1238917" y="4933961"/>
              <a:ext cx="2806325" cy="65860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Kernel</a:t>
              </a:r>
            </a:p>
          </p:txBody>
        </p:sp>
        <p:sp>
          <p:nvSpPr>
            <p:cNvPr id="41" name="Rectangle 40">
              <a:extLst>
                <a:ext uri="{FF2B5EF4-FFF2-40B4-BE49-F238E27FC236}">
                  <a16:creationId xmlns:a16="http://schemas.microsoft.com/office/drawing/2014/main" id="{31361010-99B3-4C7E-8693-750EE72374FF}"/>
                </a:ext>
              </a:extLst>
            </p:cNvPr>
            <p:cNvSpPr/>
            <p:nvPr/>
          </p:nvSpPr>
          <p:spPr bwMode="auto">
            <a:xfrm>
              <a:off x="1238917" y="2953123"/>
              <a:ext cx="2806325" cy="1894396"/>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43770" tIns="195015" rIns="243770" bIns="195015" numCol="1" spcCol="0" rtlCol="0" fromWordArt="0" anchor="t" anchorCtr="0" forceAA="0" compatLnSpc="1">
              <a:prstTxWarp prst="textNoShape">
                <a:avLst/>
              </a:prstTxWarp>
              <a:noAutofit/>
            </a:bodyPr>
            <a:lstStyle/>
            <a:p>
              <a:pPr algn="ctr" defTabSz="1242788" fontAlgn="base">
                <a:lnSpc>
                  <a:spcPct val="90000"/>
                </a:lnSpc>
                <a:spcBef>
                  <a:spcPct val="0"/>
                </a:spcBef>
                <a:spcAft>
                  <a:spcPct val="0"/>
                </a:spcAft>
              </a:pPr>
              <a:r>
                <a:rPr lang="en-US" sz="2448">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Windows Server Container</a:t>
              </a:r>
            </a:p>
          </p:txBody>
        </p:sp>
        <p:sp>
          <p:nvSpPr>
            <p:cNvPr id="42" name="Rectangle 41">
              <a:extLst>
                <a:ext uri="{FF2B5EF4-FFF2-40B4-BE49-F238E27FC236}">
                  <a16:creationId xmlns:a16="http://schemas.microsoft.com/office/drawing/2014/main" id="{FD644525-D4A7-4BC6-AAE8-D5D80C5E8494}"/>
                </a:ext>
              </a:extLst>
            </p:cNvPr>
            <p:cNvSpPr/>
            <p:nvPr/>
          </p:nvSpPr>
          <p:spPr bwMode="auto">
            <a:xfrm>
              <a:off x="2106854" y="3923669"/>
              <a:ext cx="1097280" cy="799815"/>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175">
                  <a:solidFill>
                    <a:srgbClr val="00B0F0"/>
                  </a:solidFill>
                  <a:latin typeface="Open Sans" panose="020B0606030504020204" pitchFamily="34" charset="0"/>
                  <a:ea typeface="Open Sans" panose="020B0606030504020204" pitchFamily="34" charset="0"/>
                  <a:cs typeface="Open Sans" panose="020B0606030504020204" pitchFamily="34" charset="0"/>
                </a:rPr>
                <a:t>App</a:t>
              </a:r>
            </a:p>
          </p:txBody>
        </p:sp>
      </p:grpSp>
      <p:sp>
        <p:nvSpPr>
          <p:cNvPr id="43" name="Rectangle 42">
            <a:extLst>
              <a:ext uri="{FF2B5EF4-FFF2-40B4-BE49-F238E27FC236}">
                <a16:creationId xmlns:a16="http://schemas.microsoft.com/office/drawing/2014/main" id="{05980A51-98D0-435A-8DCE-F658831AFBF1}"/>
              </a:ext>
            </a:extLst>
          </p:cNvPr>
          <p:cNvSpPr/>
          <p:nvPr/>
        </p:nvSpPr>
        <p:spPr bwMode="auto">
          <a:xfrm>
            <a:off x="3093898" y="5792058"/>
            <a:ext cx="6263539" cy="69531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770" tIns="195015" rIns="243770" bIns="195015" numCol="1" spcCol="0" rtlCol="0" fromWordArt="0" anchor="ctr" anchorCtr="0" forceAA="0" compatLnSpc="1">
            <a:prstTxWarp prst="textNoShape">
              <a:avLst/>
            </a:prstTxWarp>
            <a:noAutofit/>
          </a:bodyPr>
          <a:lstStyle/>
          <a:p>
            <a:pPr algn="ctr" defTabSz="1242788" fontAlgn="base">
              <a:lnSpc>
                <a:spcPct val="90000"/>
              </a:lnSpc>
              <a:spcBef>
                <a:spcPct val="0"/>
              </a:spcBef>
              <a:spcAft>
                <a:spcPct val="0"/>
              </a:spcAft>
            </a:pPr>
            <a:r>
              <a:rPr lang="en-US" sz="2667">
                <a:gradFill>
                  <a:gsLst>
                    <a:gs pos="0">
                      <a:srgbClr val="FFFFFF"/>
                    </a:gs>
                    <a:gs pos="100000">
                      <a:srgbClr val="FFFFFF"/>
                    </a:gs>
                  </a:gsLst>
                  <a:lin ang="5400000" scaled="0"/>
                </a:gradFill>
                <a:latin typeface="Open Sans" panose="020B0606030504020204" pitchFamily="34" charset="0"/>
                <a:ea typeface="Open Sans" panose="020B0606030504020204" pitchFamily="34" charset="0"/>
                <a:cs typeface="Open Sans" panose="020B0606030504020204" pitchFamily="34" charset="0"/>
              </a:rPr>
              <a:t>Hyper-V Hypervisor</a:t>
            </a:r>
          </a:p>
        </p:txBody>
      </p:sp>
    </p:spTree>
    <p:extLst>
      <p:ext uri="{BB962C8B-B14F-4D97-AF65-F5344CB8AC3E}">
        <p14:creationId xmlns:p14="http://schemas.microsoft.com/office/powerpoint/2010/main" val="308382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581D-5C4A-45B9-AC8F-BE92FCA30995}"/>
              </a:ext>
            </a:extLst>
          </p:cNvPr>
          <p:cNvSpPr>
            <a:spLocks noGrp="1"/>
          </p:cNvSpPr>
          <p:nvPr>
            <p:ph type="title"/>
          </p:nvPr>
        </p:nvSpPr>
        <p:spPr/>
        <p:txBody>
          <a:bodyPr/>
          <a:lstStyle/>
          <a:p>
            <a:r>
              <a:rPr lang="en-US" dirty="0"/>
              <a:t>Docker and .NET</a:t>
            </a:r>
          </a:p>
        </p:txBody>
      </p:sp>
    </p:spTree>
    <p:extLst>
      <p:ext uri="{BB962C8B-B14F-4D97-AF65-F5344CB8AC3E}">
        <p14:creationId xmlns:p14="http://schemas.microsoft.com/office/powerpoint/2010/main" val="1710058931"/>
      </p:ext>
    </p:extLst>
  </p:cSld>
  <p:clrMapOvr>
    <a:masterClrMapping/>
  </p:clrMapOvr>
</p:sld>
</file>

<file path=ppt/theme/theme1.xml><?xml version="1.0" encoding="utf-8"?>
<a:theme xmlns:a="http://schemas.openxmlformats.org/drawingml/2006/main" name="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3B9D3600-BA2F-499E-9B74-B0493B08579C}"/>
    </a:ext>
  </a:extLst>
</a:theme>
</file>

<file path=ppt/theme/theme2.xml><?xml version="1.0" encoding="utf-8"?>
<a:theme xmlns:a="http://schemas.openxmlformats.org/drawingml/2006/main" name="5-50111_Build 2017_DARK GRAY TEMPLATE">
  <a:themeElements>
    <a:clrScheme name="Custom 3">
      <a:dk1>
        <a:srgbClr val="505050"/>
      </a:dk1>
      <a:lt1>
        <a:srgbClr val="FFFFFF"/>
      </a:lt1>
      <a:dk2>
        <a:srgbClr val="0078D7"/>
      </a:dk2>
      <a:lt2>
        <a:srgbClr val="EAEAEA"/>
      </a:lt2>
      <a:accent1>
        <a:srgbClr val="0078D7"/>
      </a:accent1>
      <a:accent2>
        <a:srgbClr val="00BCF2"/>
      </a:accent2>
      <a:accent3>
        <a:srgbClr val="EAEAEA"/>
      </a:accent3>
      <a:accent4>
        <a:srgbClr val="002050"/>
      </a:accent4>
      <a:accent5>
        <a:srgbClr val="FFB900"/>
      </a:accent5>
      <a:accent6>
        <a:srgbClr val="737373"/>
      </a:accent6>
      <a:hlink>
        <a:srgbClr val="C9F3FF"/>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potx" id="{5417D3E2-C3A5-48BF-8802-FB8B38AE9E9C}" vid="{D138E69B-724A-4446-A2DA-FF3B08B1663E}"/>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DA3E9A10-DA9F-4DD8-B50B-5232D30DCC33}" vid="{851D39C6-C268-4F1F-9399-A4174C5AF8C5}"/>
    </a:ext>
  </a:extLst>
</a:theme>
</file>

<file path=ppt/theme/theme4.xml><?xml version="1.0" encoding="utf-8"?>
<a:theme xmlns:a="http://schemas.openxmlformats.org/drawingml/2006/main" name="1_5-50111_Build 2017_LIGHT GRAY TEMPLATE">
  <a:themeElements>
    <a:clrScheme name="Build 2017 Colors">
      <a:dk1>
        <a:srgbClr val="505050"/>
      </a:dk1>
      <a:lt1>
        <a:srgbClr val="FFFFFF"/>
      </a:lt1>
      <a:dk2>
        <a:srgbClr val="0078D7"/>
      </a:dk2>
      <a:lt2>
        <a:srgbClr val="EAEAEA"/>
      </a:lt2>
      <a:accent1>
        <a:srgbClr val="0078D7"/>
      </a:accent1>
      <a:accent2>
        <a:srgbClr val="00BCF2"/>
      </a:accent2>
      <a:accent3>
        <a:srgbClr val="505050"/>
      </a:accent3>
      <a:accent4>
        <a:srgbClr val="002050"/>
      </a:accent4>
      <a:accent5>
        <a:srgbClr val="FFB900"/>
      </a:accent5>
      <a:accent6>
        <a:srgbClr val="D2D2D2"/>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2017_Template [Read-Only]" id="{6F4885E9-16BF-45DA-8043-52AF389A1A37}" vid="{06FBAB65-A9D9-4EC4-8519-C553F3EA738E}"/>
    </a:ext>
  </a:extLst>
</a:theme>
</file>

<file path=ppt/theme/theme5.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AF336095DB84A94AB1A4B939C0475" ma:contentTypeVersion="4" ma:contentTypeDescription="Create a new document." ma:contentTypeScope="" ma:versionID="6f8327450122d2e4aedd139501eaa58b">
  <xsd:schema xmlns:xsd="http://www.w3.org/2001/XMLSchema" xmlns:xs="http://www.w3.org/2001/XMLSchema" xmlns:p="http://schemas.microsoft.com/office/2006/metadata/properties" xmlns:ns2="29eeffc7-3a1a-4f16-995c-1b7b58342919" targetNamespace="http://schemas.microsoft.com/office/2006/metadata/properties" ma:root="true" ma:fieldsID="7d6c3be25c216b690a82d24b3f2244b5" ns2:_="">
    <xsd:import namespace="29eeffc7-3a1a-4f16-995c-1b7b58342919"/>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effc7-3a1a-4f16-995c-1b7b5834291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29eeffc7-3a1a-4f16-995c-1b7b58342919"/>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4C47C6CA-B255-4F53-A8A9-1A4E6D0653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eeffc7-3a1a-4f16-995c-1b7b583429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29108</TotalTime>
  <Words>717</Words>
  <Application>Microsoft Office PowerPoint</Application>
  <PresentationFormat>Custom</PresentationFormat>
  <Paragraphs>120</Paragraphs>
  <Slides>16</Slides>
  <Notes>10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16</vt:i4>
      </vt:variant>
    </vt:vector>
  </HeadingPairs>
  <TitlesOfParts>
    <vt:vector size="29" baseType="lpstr">
      <vt:lpstr>Arial</vt:lpstr>
      <vt:lpstr>Calibri</vt:lpstr>
      <vt:lpstr>Open Sans</vt:lpstr>
      <vt:lpstr>Segoe UI</vt:lpstr>
      <vt:lpstr>Segoe UI Light</vt:lpstr>
      <vt:lpstr>Segoe UI Semilight</vt:lpstr>
      <vt:lpstr>Wingdings</vt:lpstr>
      <vt:lpstr>5-50111_Build 2017_LIGHT GRAY TEMPLATE</vt:lpstr>
      <vt:lpstr>5-50111_Build 2017_DARK GRAY TEMPLATE</vt:lpstr>
      <vt:lpstr>5-50033_TR23_BO_CT_Template</vt:lpstr>
      <vt:lpstr>1_5-50111_Build 2017_LIGHT GRAY TEMPLATE</vt:lpstr>
      <vt:lpstr>3_Office Theme</vt:lpstr>
      <vt:lpstr>5_Office Theme</vt:lpstr>
      <vt:lpstr>.NET Microservices</vt:lpstr>
      <vt:lpstr>Introduction to Docker</vt:lpstr>
      <vt:lpstr>PowerPoint Presentation</vt:lpstr>
      <vt:lpstr>PowerPoint Presentation</vt:lpstr>
      <vt:lpstr>Docker Engine for Linux and Windows</vt:lpstr>
      <vt:lpstr>PowerPoint Presentation</vt:lpstr>
      <vt:lpstr>PowerPoint Presentation</vt:lpstr>
      <vt:lpstr>PowerPoint Presentation</vt:lpstr>
      <vt:lpstr>Docker and .NET</vt:lpstr>
      <vt:lpstr>PowerPoint Presentation</vt:lpstr>
      <vt:lpstr>PowerPoint Presentation</vt:lpstr>
      <vt:lpstr>.NET Core Docker Images</vt:lpstr>
      <vt:lpstr>ADD SLIDE FOR new .NET 7 STUFF</vt:lpstr>
      <vt:lpstr>Demo: .NET Core on Docker</vt:lpstr>
      <vt:lpstr>Demo:  Visual Studio Docker Tools</vt:lpstr>
      <vt:lpstr>Lab:  Development workflow for Docker apps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&lt;Presentation title here&gt;</dc:title>
  <dc:subject>&lt;Speech title here&gt;</dc:subject>
  <dc:creator>&lt;Speaker name here&gt;</dc:creator>
  <cp:keywords>Microsoft Ignite 2016</cp:keywords>
  <dc:description>Template: Mitchell Derrey, Silverfox Productions_x000d_
Formatting: _x000d_
Audience Type:</dc:description>
  <cp:lastModifiedBy>Isaac Levin (.NET Foundation)</cp:lastModifiedBy>
  <cp:revision>679</cp:revision>
  <dcterms:created xsi:type="dcterms:W3CDTF">2014-06-10T19:28:25Z</dcterms:created>
  <dcterms:modified xsi:type="dcterms:W3CDTF">2022-11-17T23:18:05Z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0x0101004C8AF336095DB84A94AB1A4B939C0475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Ref">
    <vt:lpwstr>https://api.informationprotection.azure.com/api/72f988bf-86f1-41af-91ab-2d7cd011db47</vt:lpwstr>
  </property>
  <property fmtid="{D5CDD505-2E9C-101B-9397-08002B2CF9AE}" pid="17" name="MSIP_Label_f42aa342-8706-4288-bd11-ebb85995028c_SetBy">
    <vt:lpwstr>jogallow@microsoft.com</vt:lpwstr>
  </property>
  <property fmtid="{D5CDD505-2E9C-101B-9397-08002B2CF9AE}" pid="18" name="MSIP_Label_f42aa342-8706-4288-bd11-ebb85995028c_SetDate">
    <vt:lpwstr>2017-05-01T22:54:35.2075965-07:00</vt:lpwstr>
  </property>
  <property fmtid="{D5CDD505-2E9C-101B-9397-08002B2CF9AE}" pid="19" name="MSIP_Label_f42aa342-8706-4288-bd11-ebb85995028c_Name">
    <vt:lpwstr>General</vt:lpwstr>
  </property>
  <property fmtid="{D5CDD505-2E9C-101B-9397-08002B2CF9AE}" pid="20" name="MSIP_Label_f42aa342-8706-4288-bd11-ebb85995028c_Application">
    <vt:lpwstr>Microsoft Azure Information Protection</vt:lpwstr>
  </property>
  <property fmtid="{D5CDD505-2E9C-101B-9397-08002B2CF9AE}" pid="21" name="MSIP_Label_f42aa342-8706-4288-bd11-ebb85995028c_Extended_MSFT_Method">
    <vt:lpwstr>Automatic</vt:lpwstr>
  </property>
  <property fmtid="{D5CDD505-2E9C-101B-9397-08002B2CF9AE}" pid="22" name="Sensitivity">
    <vt:lpwstr>General</vt:lpwstr>
  </property>
</Properties>
</file>