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26e4ac70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26e4ac70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26e4ac70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26e4ac70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26e4ac702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26e4ac70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26e4ac70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26e4ac70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26e4ac702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26e4ac702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26e4ac70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26e4ac70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26e4ac702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26e4ac702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26e4ac70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26e4ac70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gif"/><Relationship Id="rId4" Type="http://schemas.openxmlformats.org/officeDocument/2006/relationships/image" Target="../media/image3.jp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tumorviz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7" y="970950"/>
            <a:ext cx="4950225" cy="290577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/>
          <p:nvPr>
            <p:ph type="ctrTitle"/>
          </p:nvPr>
        </p:nvSpPr>
        <p:spPr>
          <a:xfrm>
            <a:off x="4338678" y="10771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TumorViz</a:t>
            </a:r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4376900" y="23104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Isaac Smith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11/20/2020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6667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Inspiration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666750" y="1427875"/>
            <a:ext cx="7505700" cy="28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My own experience with brain injuries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Lack of medical literacy when it comes to interpreting medical imaging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Increasing patient agency when it comes to understanding and approaching treatment of brain tumors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Give patients access to tools that can help them explain their condition to loved ones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583675" y="534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 scans look like?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2400" y="1843600"/>
            <a:ext cx="2286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1198625" y="4265675"/>
            <a:ext cx="10989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4 Modalities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850" y="2632850"/>
            <a:ext cx="782324" cy="7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600" y="1681925"/>
            <a:ext cx="782324" cy="7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600" y="2343825"/>
            <a:ext cx="782324" cy="7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854" y="3011890"/>
            <a:ext cx="782324" cy="7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854" y="3673790"/>
            <a:ext cx="782324" cy="70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15"/>
          <p:cNvCxnSpPr>
            <a:stCxn id="144" idx="3"/>
            <a:endCxn id="145" idx="1"/>
          </p:cNvCxnSpPr>
          <p:nvPr/>
        </p:nvCxnSpPr>
        <p:spPr>
          <a:xfrm flipH="1" rot="10800000">
            <a:off x="1242174" y="2035600"/>
            <a:ext cx="148500" cy="9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5"/>
          <p:cNvCxnSpPr>
            <a:stCxn id="144" idx="3"/>
            <a:endCxn id="146" idx="1"/>
          </p:cNvCxnSpPr>
          <p:nvPr/>
        </p:nvCxnSpPr>
        <p:spPr>
          <a:xfrm flipH="1" rot="10800000">
            <a:off x="1242174" y="2697700"/>
            <a:ext cx="14850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5"/>
          <p:cNvCxnSpPr>
            <a:stCxn id="144" idx="3"/>
            <a:endCxn id="147" idx="1"/>
          </p:cNvCxnSpPr>
          <p:nvPr/>
        </p:nvCxnSpPr>
        <p:spPr>
          <a:xfrm>
            <a:off x="1242174" y="2986600"/>
            <a:ext cx="152700" cy="3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5"/>
          <p:cNvCxnSpPr>
            <a:stCxn id="144" idx="3"/>
            <a:endCxn id="148" idx="1"/>
          </p:cNvCxnSpPr>
          <p:nvPr/>
        </p:nvCxnSpPr>
        <p:spPr>
          <a:xfrm>
            <a:off x="1242174" y="2986600"/>
            <a:ext cx="152700" cy="10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5"/>
          <p:cNvSpPr txBox="1"/>
          <p:nvPr/>
        </p:nvSpPr>
        <p:spPr>
          <a:xfrm>
            <a:off x="282612" y="3260918"/>
            <a:ext cx="10989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1 Study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1615948" y="1911443"/>
            <a:ext cx="4317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T1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1615937" y="2582354"/>
            <a:ext cx="4317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T2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1532233" y="3251425"/>
            <a:ext cx="6909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T1 w/c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1565888" y="3903705"/>
            <a:ext cx="4317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Flair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3019600" y="2497925"/>
            <a:ext cx="647121" cy="605064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3092197" y="2547218"/>
            <a:ext cx="647121" cy="605064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3162120" y="2604242"/>
            <a:ext cx="647121" cy="605064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3234717" y="2653536"/>
            <a:ext cx="647121" cy="605064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3297891" y="2714599"/>
            <a:ext cx="647121" cy="605064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3370488" y="2763893"/>
            <a:ext cx="647121" cy="605064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3440410" y="2820917"/>
            <a:ext cx="647121" cy="605064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3513007" y="2870210"/>
            <a:ext cx="647121" cy="605064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15"/>
          <p:cNvCxnSpPr>
            <a:stCxn id="145" idx="3"/>
          </p:cNvCxnSpPr>
          <p:nvPr/>
        </p:nvCxnSpPr>
        <p:spPr>
          <a:xfrm>
            <a:off x="2172924" y="2035675"/>
            <a:ext cx="750300" cy="9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5"/>
          <p:cNvSpPr txBox="1"/>
          <p:nvPr/>
        </p:nvSpPr>
        <p:spPr>
          <a:xfrm>
            <a:off x="3072012" y="3424443"/>
            <a:ext cx="10989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155 Images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4700" y="2355572"/>
            <a:ext cx="1317400" cy="126207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5"/>
          <p:cNvSpPr txBox="1"/>
          <p:nvPr/>
        </p:nvSpPr>
        <p:spPr>
          <a:xfrm>
            <a:off x="4713962" y="3617643"/>
            <a:ext cx="10989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256x256 Image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p15"/>
          <p:cNvCxnSpPr/>
          <p:nvPr/>
        </p:nvCxnSpPr>
        <p:spPr>
          <a:xfrm flipH="1">
            <a:off x="4270500" y="2986611"/>
            <a:ext cx="33420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1" name="Google Shape;1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0824" y="264450"/>
            <a:ext cx="2619451" cy="162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type="title"/>
          </p:nvPr>
        </p:nvSpPr>
        <p:spPr>
          <a:xfrm>
            <a:off x="413625" y="446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</p:txBody>
      </p:sp>
      <p:sp>
        <p:nvSpPr>
          <p:cNvPr id="177" name="Google Shape;177;p16"/>
          <p:cNvSpPr txBox="1"/>
          <p:nvPr>
            <p:ph idx="1" type="body"/>
          </p:nvPr>
        </p:nvSpPr>
        <p:spPr>
          <a:xfrm>
            <a:off x="564075" y="1277775"/>
            <a:ext cx="3739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Tumor segmentation!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Allow for a patient to upload their raw scans, and have our model segment the tumorous regions and generate a 3D model</a:t>
            </a:r>
            <a:endParaRPr/>
          </a:p>
        </p:txBody>
      </p:sp>
      <p:pic>
        <p:nvPicPr>
          <p:cNvPr id="178" name="Google Shape;1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150" y="2323200"/>
            <a:ext cx="2286362" cy="21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9" name="Google Shape;1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4237" y="2336677"/>
            <a:ext cx="2286364" cy="212715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type="title"/>
          </p:nvPr>
        </p:nvSpPr>
        <p:spPr>
          <a:xfrm>
            <a:off x="721025" y="544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85" name="Google Shape;185;p17"/>
          <p:cNvSpPr txBox="1"/>
          <p:nvPr>
            <p:ph idx="1" type="body"/>
          </p:nvPr>
        </p:nvSpPr>
        <p:spPr>
          <a:xfrm>
            <a:off x="6425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2020 BraTS Dataset</a:t>
            </a:r>
            <a:r>
              <a:rPr lang="en" sz="900"/>
              <a:t>(1)(2)(3)</a:t>
            </a:r>
            <a:endParaRPr sz="9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~300 Training Studies (both high-grade and low-grade gliomas), ~75 Testing Studies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Each training study had an associated stack of labeled ground-truths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 mask that had individual labels for </a:t>
            </a:r>
            <a:r>
              <a:rPr lang="en" sz="1700"/>
              <a:t>edema, advancing tumor, non-advancing tumor, or the necrotic tumor core</a:t>
            </a:r>
            <a:r>
              <a:rPr lang="en" sz="1700"/>
              <a:t> </a:t>
            </a:r>
            <a:endParaRPr sz="1700"/>
          </a:p>
        </p:txBody>
      </p:sp>
      <p:sp>
        <p:nvSpPr>
          <p:cNvPr id="186" name="Google Shape;186;p17"/>
          <p:cNvSpPr txBox="1"/>
          <p:nvPr/>
        </p:nvSpPr>
        <p:spPr>
          <a:xfrm>
            <a:off x="365650" y="3751300"/>
            <a:ext cx="83004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[1] B. H. Menze, A. Jakab, S. Bauer, J. Kalpathy-Cramer, K. Farahani, J. Kirby, et al. "The Multimodal Brain Tumor Image Segmentation Benchmark (BRATS)", IEEE Transactions on Medical Imaging 34(10), 1993-2024 (2015) DOI: 10.1109/TMI.2014.2377694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[2] S. Bakas, H. Akbari, A. Sotiras, M. Bilello, M. Rozycki, J.S. Kirby, et al., "Advancing The Cancer Genome Atlas glioma MRI collections with expert segmentation labels and radiomic features", Nature Scientific Data, 4:170117 (2017) DOI: 10.1038/sdata.2017.117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[3] S. Bakas, M. Reyes, A. Jakab, S. Bauer, M. Rempfler, A. Crimi, et al., "Identifying the Best Machine Learning Algorithms for Brain Tumor Segmentation, Progression Assessment, and Overall Survival Prediction in the BRATS Challenge", arXiv preprint arXiv:1811.02629 (2018)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type="title"/>
          </p:nvPr>
        </p:nvSpPr>
        <p:spPr>
          <a:xfrm>
            <a:off x="616375" y="516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Design</a:t>
            </a:r>
            <a:endParaRPr/>
          </a:p>
        </p:txBody>
      </p:sp>
      <p:sp>
        <p:nvSpPr>
          <p:cNvPr id="192" name="Google Shape;192;p18"/>
          <p:cNvSpPr txBox="1"/>
          <p:nvPr>
            <p:ph idx="1" type="body"/>
          </p:nvPr>
        </p:nvSpPr>
        <p:spPr>
          <a:xfrm>
            <a:off x="616375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Variational AutoEncoder (Neural Network)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Originally proposed and validated by researchers at NVIDIA</a:t>
            </a:r>
            <a:r>
              <a:rPr lang="en" sz="1100"/>
              <a:t>(4)</a:t>
            </a:r>
            <a:endParaRPr sz="11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Asymmetric encoder-decoder with 3D convolutional layers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Modified based on computational constraints to input significantly downsized images (4x64x64x64 instead of 4x160x192x128)</a:t>
            </a:r>
            <a:endParaRPr sz="1600"/>
          </a:p>
        </p:txBody>
      </p:sp>
      <p:sp>
        <p:nvSpPr>
          <p:cNvPr id="193" name="Google Shape;193;p18"/>
          <p:cNvSpPr txBox="1"/>
          <p:nvPr/>
        </p:nvSpPr>
        <p:spPr>
          <a:xfrm>
            <a:off x="385325" y="4614650"/>
            <a:ext cx="82020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(4) Myronenko, Andriy. "3D MRI brain tumor segmentation using autoencoder regularization." International MICCAI Brainlesion Workshop. Springer, Cham, 2018.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700" y="225475"/>
            <a:ext cx="3800199" cy="172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8"/>
          <p:cNvSpPr txBox="1"/>
          <p:nvPr/>
        </p:nvSpPr>
        <p:spPr>
          <a:xfrm>
            <a:off x="8324850" y="1874100"/>
            <a:ext cx="3924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(4)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570600" y="492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201" name="Google Shape;201;p19"/>
          <p:cNvSpPr txBox="1"/>
          <p:nvPr>
            <p:ph idx="1" type="body"/>
          </p:nvPr>
        </p:nvSpPr>
        <p:spPr>
          <a:xfrm>
            <a:off x="524825" y="1212350"/>
            <a:ext cx="7505700" cy="24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Training performance: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Dice score of over 80% (original model from NVIDIA had close to 90%)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Very promising!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But…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Actual test performance is hit or miss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Significant computational limitations: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Could only train on 10 downscaled studies without running out of memory, and could not load full-res scans with the most textural details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Leads to reduced generalizability, output resolution, and overfitting</a:t>
            </a:r>
            <a:endParaRPr sz="1200"/>
          </a:p>
        </p:txBody>
      </p:sp>
      <p:pic>
        <p:nvPicPr>
          <p:cNvPr id="202" name="Google Shape;2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525" y="2253225"/>
            <a:ext cx="1285900" cy="136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4825" y="2253225"/>
            <a:ext cx="1347101" cy="13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380900" y="309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498650" y="1101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Built tumorviz.com to house everything needed in this project: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Information about how the project works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Step-by-step guide about preparing files for upload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Upload form to submit scans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Sample interactive model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603325" y="446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819150" y="1990725"/>
            <a:ext cx="2293800" cy="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www.TumorViz.com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