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6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22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1A5E-11E0-8846-B5BA-565049AFD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EF9D1-117F-9446-BABF-A47E2D57D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5BF7-7FE3-FF49-B076-8292B953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1C17-204A-9746-9898-A5E7E59A5363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27323-D9F8-CF4B-8B02-C6CD9270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7FBD8-832A-514B-BE35-35C3ECFE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A1F-FFE7-CC4E-935D-B23B5B013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8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8BAD-315B-404F-AF70-70CD1637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7D06E-6349-9844-A438-F8E57867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C734F-7FCC-E147-A929-05144C45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1C17-204A-9746-9898-A5E7E59A5363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07A90-D402-F142-9BF3-875676B7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09EB-38F8-BB46-B41E-ED4EB993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A1F-FFE7-CC4E-935D-B23B5B013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5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E6419-CD68-6240-88C5-61A712F02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32691-B20D-4846-AA24-BDB0E663B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E444-AACC-5248-A686-48245F75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1C17-204A-9746-9898-A5E7E59A5363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2DF3-69C8-3A4E-84AD-70366902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A3E-C232-5942-B6FF-B328A694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A1F-FFE7-CC4E-935D-B23B5B013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8A95-9F98-1C44-BB2C-8A5DCB40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E9F45-7C94-F04B-B22D-AAE9C481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5E8C-7A0A-524F-96F5-F67CAF64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1C17-204A-9746-9898-A5E7E59A5363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B782-5022-2E47-90B1-3AB3E892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B0D5-0CB4-7D4B-8373-0D202FEA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A1F-FFE7-CC4E-935D-B23B5B013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9C86-F183-A544-A12B-0FF87AF8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C8420-B57F-924F-8067-856D1AD4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901D7-BC5E-DA41-896E-AA1B0527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1C17-204A-9746-9898-A5E7E59A5363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ECF8-14AD-4743-ADEC-279B6C65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6A91-69BA-6C46-AA68-299DE35B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A1F-FFE7-CC4E-935D-B23B5B013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930C-4100-EC4C-911B-AB7404A1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E7D0B-E560-8643-A1FD-FC8D6C4F6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281D4-A920-444B-B870-3508F1A7B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62C62-1520-8C44-B390-A2E9BB0B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1C17-204A-9746-9898-A5E7E59A5363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70750-9E48-2F4C-87E8-E1A1CB7F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4B7BA-4516-D947-B68F-A0020259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A1F-FFE7-CC4E-935D-B23B5B013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001A-9C1B-8140-99E7-5D43C476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59220-2A01-CD4A-B41F-FEE80A2F3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0FC54-F510-9A4B-94D1-DB6945D1E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03953-664A-5340-8B9F-048E19BBE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0AC91-F38E-364F-B474-5D396CBE9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1DD31-622C-3445-885A-6D423824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1C17-204A-9746-9898-A5E7E59A5363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8BDD5-4923-AF47-98E2-836F95B5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F5228-D41F-3E44-9E8B-850D16E5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A1F-FFE7-CC4E-935D-B23B5B013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96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086D-C749-C545-B4BB-4CF943B3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65EF-2A86-3B4F-97B7-1EE0F072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1C17-204A-9746-9898-A5E7E59A5363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14984-7706-5942-97D6-B138203F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329BE-A467-7445-87A2-81051AAA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A1F-FFE7-CC4E-935D-B23B5B013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0FC5C-9D63-0A47-B4DC-3EE7BF82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1C17-204A-9746-9898-A5E7E59A5363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1BAEF-2107-DD49-9054-BD0C62CF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23387-3BB7-EE4F-9F94-A92FD530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A1F-FFE7-CC4E-935D-B23B5B013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6C79-C12C-1F42-9D29-A515E15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3181-449D-D846-9395-AA6E7AF9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7FBFD-998F-2649-A9C9-0DC5B877B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DFCA-06F8-794F-92D7-4E62A03D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1C17-204A-9746-9898-A5E7E59A5363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55C72-0173-814A-B038-F01D98EB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337A0-8AD9-324B-880C-6DE94D71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A1F-FFE7-CC4E-935D-B23B5B013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74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19F-DC36-BC4C-8C3C-0D533ADD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E2FD5-F3CB-1842-9D1F-145A0AD06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853AF-3DC0-C449-8BA2-F2E6DA1B7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76757-765C-C34E-9686-A290C8EB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1C17-204A-9746-9898-A5E7E59A5363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163C7-FD4D-C240-8A38-E7DD7199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CD468-33F6-E649-A46F-D9701C5F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A1F-FFE7-CC4E-935D-B23B5B013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163CC-A160-7140-ABA1-97E32EA6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CE4B7-83A6-564C-9293-AA0EDC91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D0276-2972-B945-AB18-61B6F6B3C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E1C17-204A-9746-9898-A5E7E59A5363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8F753-DDD4-B24F-B9E0-0AB44DE3E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B6896-0F86-A349-83A8-908BFDB88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AA1F-FFE7-CC4E-935D-B23B5B013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3" r:id="rId1"/>
    <p:sldLayoutId id="2147484994" r:id="rId2"/>
    <p:sldLayoutId id="2147484995" r:id="rId3"/>
    <p:sldLayoutId id="2147484996" r:id="rId4"/>
    <p:sldLayoutId id="2147484997" r:id="rId5"/>
    <p:sldLayoutId id="2147484998" r:id="rId6"/>
    <p:sldLayoutId id="2147484999" r:id="rId7"/>
    <p:sldLayoutId id="2147485000" r:id="rId8"/>
    <p:sldLayoutId id="2147485001" r:id="rId9"/>
    <p:sldLayoutId id="2147485002" r:id="rId10"/>
    <p:sldLayoutId id="21474850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nix.org/conference/atc14/technical-sessions/presentation/onga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aft.github.io/raftscope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D84E-A81C-0347-BCE7-DA3875A90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Multi-layer 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0CEE6-F16F-0541-B6E3-CA9CF8EB4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7911"/>
            <a:ext cx="9144000" cy="1655762"/>
          </a:xfrm>
        </p:spPr>
        <p:txBody>
          <a:bodyPr/>
          <a:lstStyle/>
          <a:p>
            <a:r>
              <a:rPr lang="en-US" dirty="0"/>
              <a:t>Isaac Smead</a:t>
            </a:r>
          </a:p>
          <a:p>
            <a:r>
              <a:rPr lang="en-US" dirty="0"/>
              <a:t>CS666 Research Project</a:t>
            </a:r>
          </a:p>
          <a:p>
            <a:r>
              <a:rPr lang="en-US" dirty="0"/>
              <a:t>30 April, 2018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B78767-31BF-B540-A117-4A0E2114857F}"/>
              </a:ext>
            </a:extLst>
          </p:cNvPr>
          <p:cNvGrpSpPr/>
          <p:nvPr/>
        </p:nvGrpSpPr>
        <p:grpSpPr>
          <a:xfrm>
            <a:off x="956817" y="1539952"/>
            <a:ext cx="2240908" cy="3973508"/>
            <a:chOff x="956817" y="1539952"/>
            <a:chExt cx="2240908" cy="3973508"/>
          </a:xfrm>
        </p:grpSpPr>
        <p:pic>
          <p:nvPicPr>
            <p:cNvPr id="1026" name="Picture 2" descr="https://raft.github.io/logo/annie-solo.png">
              <a:extLst>
                <a:ext uri="{FF2B5EF4-FFF2-40B4-BE49-F238E27FC236}">
                  <a16:creationId xmlns:a16="http://schemas.microsoft.com/office/drawing/2014/main" id="{95828C1F-D2FB-3D4C-B60B-89A65E63B5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43" y="1539952"/>
              <a:ext cx="2216682" cy="210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s://raft.github.io/logo/annie-solo.png">
              <a:extLst>
                <a:ext uri="{FF2B5EF4-FFF2-40B4-BE49-F238E27FC236}">
                  <a16:creationId xmlns:a16="http://schemas.microsoft.com/office/drawing/2014/main" id="{41727421-E216-8D4F-885E-A1BFF4F24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43" y="2471841"/>
              <a:ext cx="2216682" cy="210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raft.github.io/logo/annie-solo.png">
              <a:extLst>
                <a:ext uri="{FF2B5EF4-FFF2-40B4-BE49-F238E27FC236}">
                  <a16:creationId xmlns:a16="http://schemas.microsoft.com/office/drawing/2014/main" id="{F26649A0-678F-B148-9B1D-05234774DA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817" y="3403730"/>
              <a:ext cx="2216682" cy="210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82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11CC-1C4D-1B41-87B5-9A42DE58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843" y="65316"/>
            <a:ext cx="10515600" cy="1325563"/>
          </a:xfrm>
        </p:spPr>
        <p:txBody>
          <a:bodyPr anchor="t"/>
          <a:lstStyle/>
          <a:p>
            <a:pPr algn="ctr"/>
            <a:r>
              <a:rPr lang="en-US" b="1" dirty="0"/>
              <a:t>Average recovery times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AD839-E155-A14E-85E3-A87DB2A5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68" y="678955"/>
            <a:ext cx="9797146" cy="61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4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3277-1754-A94D-80D7-A04CDA2B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7337-F0B4-7C41-9387-6E2051BC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performance effects of bottleneck on Raft</a:t>
            </a:r>
          </a:p>
          <a:p>
            <a:pPr lvl="1"/>
            <a:r>
              <a:rPr lang="en-US" dirty="0"/>
              <a:t>Throughput</a:t>
            </a:r>
          </a:p>
          <a:p>
            <a:pPr lvl="1"/>
            <a:r>
              <a:rPr lang="en-US" dirty="0"/>
              <a:t>Max number of nodes</a:t>
            </a:r>
          </a:p>
          <a:p>
            <a:pPr lvl="1"/>
            <a:r>
              <a:rPr lang="en-US" dirty="0"/>
              <a:t>System / network load</a:t>
            </a:r>
          </a:p>
          <a:p>
            <a:r>
              <a:rPr lang="en-US" dirty="0"/>
              <a:t>Apply model to study performance improvement with multi-level Raft</a:t>
            </a:r>
          </a:p>
          <a:p>
            <a:r>
              <a:rPr lang="en-US" dirty="0"/>
              <a:t>Full implementation / network testing (high cost)</a:t>
            </a:r>
          </a:p>
        </p:txBody>
      </p:sp>
    </p:spTree>
    <p:extLst>
      <p:ext uri="{BB962C8B-B14F-4D97-AF65-F5344CB8AC3E}">
        <p14:creationId xmlns:p14="http://schemas.microsoft.com/office/powerpoint/2010/main" val="75148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3277-1754-A94D-80D7-A04CDA2B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7337-F0B4-7C41-9387-6E2051BC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Explored bottleneck issues with Raft</a:t>
            </a:r>
          </a:p>
          <a:p>
            <a:r>
              <a:rPr lang="en-US" dirty="0"/>
              <a:t>Defined and implemented multi-level Raft</a:t>
            </a:r>
          </a:p>
          <a:p>
            <a:r>
              <a:rPr lang="en-US" dirty="0"/>
              <a:t>Good start bringing scalability to Raft while maintaining understandability</a:t>
            </a:r>
          </a:p>
          <a:p>
            <a:r>
              <a:rPr lang="en-US" dirty="0"/>
              <a:t>Much interesting research still to be done.</a:t>
            </a:r>
          </a:p>
        </p:txBody>
      </p:sp>
    </p:spTree>
    <p:extLst>
      <p:ext uri="{BB962C8B-B14F-4D97-AF65-F5344CB8AC3E}">
        <p14:creationId xmlns:p14="http://schemas.microsoft.com/office/powerpoint/2010/main" val="402325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3277-1754-A94D-80D7-A04CDA2B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45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1233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C963-D870-8F4A-9D6C-2E032CB2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Raft?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EC49-9F55-C748-A866-4F23F451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Understandable</a:t>
            </a:r>
            <a:r>
              <a:rPr lang="en-US" dirty="0"/>
              <a:t> consensus algorithm</a:t>
            </a:r>
          </a:p>
          <a:p>
            <a:r>
              <a:rPr lang="en-US" dirty="0"/>
              <a:t>Developed by Diego Ongaro and John Ousterhout (Stanford)</a:t>
            </a:r>
          </a:p>
          <a:p>
            <a:pPr lvl="1"/>
            <a:r>
              <a:rPr lang="en-US" dirty="0"/>
              <a:t>Best Paper Award at the </a:t>
            </a:r>
            <a:r>
              <a:rPr lang="en-US" dirty="0">
                <a:hlinkClick r:id="rId2"/>
              </a:rPr>
              <a:t>2014 USENIX Annual Technical Conference</a:t>
            </a:r>
            <a:endParaRPr lang="en-US" dirty="0"/>
          </a:p>
          <a:p>
            <a:pPr lvl="1"/>
            <a:r>
              <a:rPr lang="en-US" dirty="0" err="1"/>
              <a:t>Ongaro’s</a:t>
            </a:r>
            <a:r>
              <a:rPr lang="en-US" dirty="0"/>
              <a:t> PHD thesis (August 2014)</a:t>
            </a:r>
          </a:p>
          <a:p>
            <a:r>
              <a:rPr lang="en-US" dirty="0"/>
              <a:t>Same performance as </a:t>
            </a:r>
            <a:r>
              <a:rPr lang="en-US" dirty="0" err="1"/>
              <a:t>Paxos</a:t>
            </a:r>
            <a:r>
              <a:rPr lang="en-US" dirty="0"/>
              <a:t>, easier to implement</a:t>
            </a:r>
          </a:p>
          <a:p>
            <a:r>
              <a:rPr lang="en-US" dirty="0"/>
              <a:t>Taught in distributed systems courses at Stanford and various other Universities</a:t>
            </a:r>
          </a:p>
          <a:p>
            <a:r>
              <a:rPr lang="en-US" dirty="0"/>
              <a:t>Industry Use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Hydrabase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5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3277-1754-A94D-80D7-A04CDA2B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Raft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7337-F0B4-7C41-9387-6E2051BC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based replicated state machine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i="1" dirty="0"/>
              <a:t>Safety (non-Byzantine faults)</a:t>
            </a:r>
          </a:p>
          <a:p>
            <a:pPr lvl="1"/>
            <a:r>
              <a:rPr lang="en-US" i="1" dirty="0"/>
              <a:t>Availability (so long as majority of nodes correct )</a:t>
            </a:r>
          </a:p>
          <a:p>
            <a:pPr lvl="1"/>
            <a:r>
              <a:rPr lang="en-US" i="1" dirty="0"/>
              <a:t>Semi-asynchronous (tolerates network errors)</a:t>
            </a:r>
          </a:p>
          <a:p>
            <a:pPr lvl="1"/>
            <a:r>
              <a:rPr lang="en-US" i="1" dirty="0"/>
              <a:t>Commands complete when majority of nodes respond.  </a:t>
            </a:r>
            <a:endParaRPr lang="en-US" i="1" dirty="0">
              <a:hlinkClick r:id="rId2"/>
            </a:endParaRPr>
          </a:p>
          <a:p>
            <a:r>
              <a:rPr lang="en-US" i="1" dirty="0"/>
              <a:t>3 Node states</a:t>
            </a:r>
            <a:endParaRPr lang="en-US" i="1" dirty="0">
              <a:hlinkClick r:id="rId2"/>
            </a:endParaRPr>
          </a:p>
          <a:p>
            <a:r>
              <a:rPr lang="en-US" i="1" dirty="0"/>
              <a:t>Picture worth 1000 words</a:t>
            </a:r>
          </a:p>
          <a:p>
            <a:pPr marL="457200" lvl="1" indent="0">
              <a:buNone/>
            </a:pPr>
            <a:r>
              <a:rPr lang="en-US" i="1" dirty="0">
                <a:hlinkClick r:id="rId2"/>
              </a:rPr>
              <a:t>https://raft.github.io/raftscope/index.html</a:t>
            </a:r>
            <a:endParaRPr lang="en-US" i="1" dirty="0"/>
          </a:p>
          <a:p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327ED-62E0-4F49-9674-1AFCD48EE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13"/>
          <a:stretch/>
        </p:blipFill>
        <p:spPr>
          <a:xfrm>
            <a:off x="6303602" y="334619"/>
            <a:ext cx="5629864" cy="25065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431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3277-1754-A94D-80D7-A04CDA2B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wrong with Raft?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287337-F0B4-7C41-9387-6E2051BCB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All messaging runs through leader node</a:t>
                </a:r>
              </a:p>
              <a:p>
                <a:pPr lvl="1"/>
                <a:r>
                  <a:rPr lang="en-US" dirty="0"/>
                  <a:t>This can cause bottleneck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messages processed for every </a:t>
                </a:r>
                <a:r>
                  <a:rPr lang="en-US" i="1" dirty="0" err="1"/>
                  <a:t>AppendEntries</a:t>
                </a:r>
                <a:endParaRPr lang="en-US" dirty="0"/>
              </a:p>
              <a:p>
                <a:pPr lvl="1"/>
                <a:r>
                  <a:rPr lang="en-US" dirty="0"/>
                  <a:t>Empty </a:t>
                </a:r>
                <a:r>
                  <a:rPr lang="en-US" i="1" dirty="0" err="1"/>
                  <a:t>AppendEntries</a:t>
                </a:r>
                <a:r>
                  <a:rPr lang="en-US" dirty="0"/>
                  <a:t> messages send as heartbeat</a:t>
                </a:r>
              </a:p>
              <a:p>
                <a:r>
                  <a:rPr lang="en-US" dirty="0"/>
                  <a:t>Ok for small clusters but not scalable. </a:t>
                </a:r>
              </a:p>
              <a:p>
                <a:r>
                  <a:rPr lang="en-US" dirty="0"/>
                  <a:t>Unbalance workload among nodes.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287337-F0B4-7C41-9387-6E2051BCB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61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3277-1754-A94D-80D7-A04CDA2B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Multi-layer Raft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287337-F0B4-7C41-9387-6E2051BCB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Reduces messaging required by leader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/>
                  <a:t> for a network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nodes.  </a:t>
                </a:r>
              </a:p>
              <a:p>
                <a:r>
                  <a:rPr lang="en-US" dirty="0"/>
                  <a:t>Network organized into groups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group is lead by </a:t>
                </a:r>
                <a:r>
                  <a:rPr lang="en-US" i="1" dirty="0"/>
                  <a:t>relay</a:t>
                </a:r>
                <a:r>
                  <a:rPr lang="en-US" dirty="0"/>
                  <a:t> node </a:t>
                </a:r>
              </a:p>
              <a:p>
                <a:pPr lvl="1"/>
                <a:r>
                  <a:rPr lang="en-US" dirty="0"/>
                  <a:t>Passes </a:t>
                </a:r>
                <a:r>
                  <a:rPr lang="en-US" i="1" dirty="0" err="1"/>
                  <a:t>AppendEntries</a:t>
                </a:r>
                <a:r>
                  <a:rPr lang="en-US" i="1" dirty="0"/>
                  <a:t> </a:t>
                </a:r>
                <a:r>
                  <a:rPr lang="en-US" dirty="0"/>
                  <a:t>to group members</a:t>
                </a:r>
              </a:p>
              <a:p>
                <a:pPr lvl="1"/>
                <a:r>
                  <a:rPr lang="en-US" dirty="0"/>
                  <a:t>Replaced by other group member upon failure using Raft election algorithm</a:t>
                </a:r>
              </a:p>
              <a:p>
                <a:pPr lvl="1"/>
                <a:r>
                  <a:rPr lang="en-US" dirty="0"/>
                  <a:t>Only relay nodes can replace failed leader.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287337-F0B4-7C41-9387-6E2051BCB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1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307E-D24D-AB47-A6C7-39F48532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Group organization and message flow in multi-layer raft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60C22D-6926-6D46-9675-C3280FC9A8ED}"/>
              </a:ext>
            </a:extLst>
          </p:cNvPr>
          <p:cNvGrpSpPr/>
          <p:nvPr/>
        </p:nvGrpSpPr>
        <p:grpSpPr>
          <a:xfrm>
            <a:off x="1739326" y="1903167"/>
            <a:ext cx="6880692" cy="4659880"/>
            <a:chOff x="8983712" y="523721"/>
            <a:chExt cx="3019463" cy="24102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7EA32E7-730E-D545-A322-E8665F18B2A6}"/>
                </a:ext>
              </a:extLst>
            </p:cNvPr>
            <p:cNvSpPr/>
            <p:nvPr/>
          </p:nvSpPr>
          <p:spPr>
            <a:xfrm rot="6339031">
              <a:off x="9828208" y="1473361"/>
              <a:ext cx="963079" cy="195816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323F514-D42F-9A48-ACA0-7436C2F22864}"/>
                </a:ext>
              </a:extLst>
            </p:cNvPr>
            <p:cNvSpPr/>
            <p:nvPr/>
          </p:nvSpPr>
          <p:spPr>
            <a:xfrm rot="10146155">
              <a:off x="10996833" y="544046"/>
              <a:ext cx="1006342" cy="213327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6C2CC3A-0172-7347-9C87-7CE4DCDE0365}"/>
                </a:ext>
              </a:extLst>
            </p:cNvPr>
            <p:cNvSpPr/>
            <p:nvPr/>
          </p:nvSpPr>
          <p:spPr>
            <a:xfrm rot="3318637">
              <a:off x="9429772" y="176739"/>
              <a:ext cx="1047579" cy="193969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FCBC363-CEE1-484D-A967-EED4DF5A4DC8}"/>
                </a:ext>
              </a:extLst>
            </p:cNvPr>
            <p:cNvGrpSpPr/>
            <p:nvPr/>
          </p:nvGrpSpPr>
          <p:grpSpPr>
            <a:xfrm>
              <a:off x="9212371" y="523721"/>
              <a:ext cx="2695692" cy="2365808"/>
              <a:chOff x="9212371" y="523721"/>
              <a:chExt cx="2695692" cy="2365808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17E720B-2E01-D34D-AC12-B5053F7ABCB4}"/>
                  </a:ext>
                </a:extLst>
              </p:cNvPr>
              <p:cNvCxnSpPr>
                <a:cxnSpLocks/>
                <a:stCxn id="44" idx="0"/>
                <a:endCxn id="43" idx="5"/>
              </p:cNvCxnSpPr>
              <p:nvPr/>
            </p:nvCxnSpPr>
            <p:spPr>
              <a:xfrm flipH="1" flipV="1">
                <a:off x="11436198" y="954315"/>
                <a:ext cx="331421" cy="4842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D5D5615-A8FD-3D4B-9A45-E993697A8C14}"/>
                  </a:ext>
                </a:extLst>
              </p:cNvPr>
              <p:cNvCxnSpPr>
                <a:cxnSpLocks/>
                <a:stCxn id="43" idx="2"/>
                <a:endCxn id="42" idx="6"/>
              </p:cNvCxnSpPr>
              <p:nvPr/>
            </p:nvCxnSpPr>
            <p:spPr>
              <a:xfrm flipH="1">
                <a:off x="9493258" y="837263"/>
                <a:ext cx="1703188" cy="8698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4E228BC-00F0-AB48-816C-7798FE35A357}"/>
                  </a:ext>
                </a:extLst>
              </p:cNvPr>
              <p:cNvGrpSpPr/>
              <p:nvPr/>
            </p:nvGrpSpPr>
            <p:grpSpPr>
              <a:xfrm>
                <a:off x="9212371" y="523721"/>
                <a:ext cx="2695692" cy="2365808"/>
                <a:chOff x="9212371" y="523721"/>
                <a:chExt cx="2695692" cy="2365808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95B72E1-AC87-4D45-88A3-4BFFB56A6E56}"/>
                    </a:ext>
                  </a:extLst>
                </p:cNvPr>
                <p:cNvSpPr/>
                <p:nvPr/>
              </p:nvSpPr>
              <p:spPr>
                <a:xfrm>
                  <a:off x="10457394" y="523721"/>
                  <a:ext cx="280887" cy="33107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F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C424BC3-1BC4-9D4F-9169-558873F6C3BD}"/>
                    </a:ext>
                  </a:extLst>
                </p:cNvPr>
                <p:cNvSpPr/>
                <p:nvPr/>
              </p:nvSpPr>
              <p:spPr>
                <a:xfrm>
                  <a:off x="9658175" y="810884"/>
                  <a:ext cx="280887" cy="33107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F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21188FB-6A78-4E47-93C9-3720A49C4BEF}"/>
                    </a:ext>
                  </a:extLst>
                </p:cNvPr>
                <p:cNvSpPr/>
                <p:nvPr/>
              </p:nvSpPr>
              <p:spPr>
                <a:xfrm>
                  <a:off x="10087797" y="2558456"/>
                  <a:ext cx="280887" cy="33107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R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07A809D-2C45-C34F-ABCA-5AA1699EF3BA}"/>
                    </a:ext>
                  </a:extLst>
                </p:cNvPr>
                <p:cNvSpPr/>
                <p:nvPr/>
              </p:nvSpPr>
              <p:spPr>
                <a:xfrm>
                  <a:off x="10959467" y="2554159"/>
                  <a:ext cx="280887" cy="33107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F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56184AF-FF82-C345-8D0F-82D907F85E33}"/>
                    </a:ext>
                  </a:extLst>
                </p:cNvPr>
                <p:cNvSpPr/>
                <p:nvPr/>
              </p:nvSpPr>
              <p:spPr>
                <a:xfrm>
                  <a:off x="9401965" y="1984547"/>
                  <a:ext cx="280887" cy="33107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F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8373F27D-62D1-864E-8468-06E1B2A8CBDB}"/>
                    </a:ext>
                  </a:extLst>
                </p:cNvPr>
                <p:cNvSpPr/>
                <p:nvPr/>
              </p:nvSpPr>
              <p:spPr>
                <a:xfrm>
                  <a:off x="9212371" y="1541624"/>
                  <a:ext cx="280887" cy="33107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R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667C04-23DB-B04A-B54C-904CEEB6074D}"/>
                    </a:ext>
                  </a:extLst>
                </p:cNvPr>
                <p:cNvSpPr/>
                <p:nvPr/>
              </p:nvSpPr>
              <p:spPr>
                <a:xfrm>
                  <a:off x="11196446" y="671727"/>
                  <a:ext cx="280887" cy="331073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Helvetica" pitchFamily="2" charset="0"/>
                    </a:rPr>
                    <a:t>L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49E0FEB4-0B66-0C42-A735-BB76302E7343}"/>
                    </a:ext>
                  </a:extLst>
                </p:cNvPr>
                <p:cNvSpPr/>
                <p:nvPr/>
              </p:nvSpPr>
              <p:spPr>
                <a:xfrm>
                  <a:off x="11627176" y="1438582"/>
                  <a:ext cx="280887" cy="33107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R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2532C6F-1287-B74E-8420-D475FDE8CFF1}"/>
                    </a:ext>
                  </a:extLst>
                </p:cNvPr>
                <p:cNvSpPr/>
                <p:nvPr/>
              </p:nvSpPr>
              <p:spPr>
                <a:xfrm>
                  <a:off x="11491909" y="2241558"/>
                  <a:ext cx="280887" cy="33107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F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BEDA05C-B4D0-484E-BF8C-E91DCAC6E94F}"/>
                  </a:ext>
                </a:extLst>
              </p:cNvPr>
              <p:cNvCxnSpPr>
                <a:cxnSpLocks/>
                <a:stCxn id="43" idx="4"/>
                <a:endCxn id="39" idx="7"/>
              </p:cNvCxnSpPr>
              <p:nvPr/>
            </p:nvCxnSpPr>
            <p:spPr>
              <a:xfrm flipH="1">
                <a:off x="10327549" y="1002800"/>
                <a:ext cx="1009341" cy="16041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761158-E2FC-0F4E-AD36-56EF2702E6C8}"/>
                  </a:ext>
                </a:extLst>
              </p:cNvPr>
              <p:cNvCxnSpPr>
                <a:cxnSpLocks/>
                <a:stCxn id="37" idx="3"/>
                <a:endCxn id="42" idx="7"/>
              </p:cNvCxnSpPr>
              <p:nvPr/>
            </p:nvCxnSpPr>
            <p:spPr>
              <a:xfrm flipH="1">
                <a:off x="9452123" y="806309"/>
                <a:ext cx="1046406" cy="7837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112E0A2-FDDE-7543-B5EF-202BAC6DACAB}"/>
                  </a:ext>
                </a:extLst>
              </p:cNvPr>
              <p:cNvCxnSpPr>
                <a:cxnSpLocks/>
                <a:stCxn id="39" idx="1"/>
                <a:endCxn id="41" idx="5"/>
              </p:cNvCxnSpPr>
              <p:nvPr/>
            </p:nvCxnSpPr>
            <p:spPr>
              <a:xfrm flipH="1" flipV="1">
                <a:off x="9641717" y="2267135"/>
                <a:ext cx="487215" cy="3398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DC188AB-D204-7A41-B243-C3F128C3C49C}"/>
                  </a:ext>
                </a:extLst>
              </p:cNvPr>
              <p:cNvCxnSpPr>
                <a:cxnSpLocks/>
                <a:stCxn id="40" idx="2"/>
                <a:endCxn id="39" idx="6"/>
              </p:cNvCxnSpPr>
              <p:nvPr/>
            </p:nvCxnSpPr>
            <p:spPr>
              <a:xfrm flipH="1">
                <a:off x="10368684" y="2719695"/>
                <a:ext cx="590783" cy="4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CBEEA14-0842-AA40-A761-E2CF94CB8039}"/>
                  </a:ext>
                </a:extLst>
              </p:cNvPr>
              <p:cNvCxnSpPr>
                <a:cxnSpLocks/>
                <a:stCxn id="38" idx="3"/>
                <a:endCxn id="42" idx="0"/>
              </p:cNvCxnSpPr>
              <p:nvPr/>
            </p:nvCxnSpPr>
            <p:spPr>
              <a:xfrm flipH="1">
                <a:off x="9352815" y="1093472"/>
                <a:ext cx="346496" cy="4481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FD07A31-ED8B-4D47-A948-F9386172C7CC}"/>
                  </a:ext>
                </a:extLst>
              </p:cNvPr>
              <p:cNvCxnSpPr>
                <a:cxnSpLocks/>
                <a:stCxn id="44" idx="4"/>
                <a:endCxn id="45" idx="0"/>
              </p:cNvCxnSpPr>
              <p:nvPr/>
            </p:nvCxnSpPr>
            <p:spPr>
              <a:xfrm flipH="1">
                <a:off x="11632353" y="1769655"/>
                <a:ext cx="135267" cy="4719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5E12B25-96BC-2F4D-B6F0-8EDC831FFC43}"/>
              </a:ext>
            </a:extLst>
          </p:cNvPr>
          <p:cNvSpPr txBox="1"/>
          <p:nvPr/>
        </p:nvSpPr>
        <p:spPr>
          <a:xfrm>
            <a:off x="10704813" y="3202556"/>
            <a:ext cx="865960" cy="366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leader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CC5D1D-D1AC-6A49-B228-C9DDAE27A7F2}"/>
              </a:ext>
            </a:extLst>
          </p:cNvPr>
          <p:cNvSpPr txBox="1"/>
          <p:nvPr/>
        </p:nvSpPr>
        <p:spPr>
          <a:xfrm>
            <a:off x="10706598" y="3972069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relay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D7411F-F26C-B242-A3A8-4585C1910461}"/>
              </a:ext>
            </a:extLst>
          </p:cNvPr>
          <p:cNvSpPr txBox="1"/>
          <p:nvPr/>
        </p:nvSpPr>
        <p:spPr>
          <a:xfrm>
            <a:off x="10706598" y="4812100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follower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1B1DBF-ED48-AB49-BF56-83F9D2A8503A}"/>
              </a:ext>
            </a:extLst>
          </p:cNvPr>
          <p:cNvGrpSpPr/>
          <p:nvPr/>
        </p:nvGrpSpPr>
        <p:grpSpPr>
          <a:xfrm rot="16200000">
            <a:off x="10355030" y="1774937"/>
            <a:ext cx="708618" cy="1750896"/>
            <a:chOff x="8314213" y="3889858"/>
            <a:chExt cx="669366" cy="33950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CF57DE8-4A51-654D-94C7-016086CCDFCB}"/>
                </a:ext>
              </a:extLst>
            </p:cNvPr>
            <p:cNvSpPr/>
            <p:nvPr/>
          </p:nvSpPr>
          <p:spPr>
            <a:xfrm rot="5400000">
              <a:off x="8479144" y="3724927"/>
              <a:ext cx="339504" cy="6693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group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9B54F5-0D42-A347-A472-132FAFC1EE59}"/>
                </a:ext>
              </a:extLst>
            </p:cNvPr>
            <p:cNvSpPr txBox="1"/>
            <p:nvPr/>
          </p:nvSpPr>
          <p:spPr>
            <a:xfrm>
              <a:off x="8547797" y="3927213"/>
              <a:ext cx="79111" cy="772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800" b="1" dirty="0">
                <a:latin typeface="Helvetica" pitchFamily="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99F77C-9DDF-D54D-B352-88D526AB713E}"/>
              </a:ext>
            </a:extLst>
          </p:cNvPr>
          <p:cNvSpPr txBox="1"/>
          <p:nvPr/>
        </p:nvSpPr>
        <p:spPr>
          <a:xfrm>
            <a:off x="2837588" y="2183341"/>
            <a:ext cx="71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FFC17-BF3D-EE4E-A32F-35271C6DF45A}"/>
              </a:ext>
            </a:extLst>
          </p:cNvPr>
          <p:cNvSpPr txBox="1"/>
          <p:nvPr/>
        </p:nvSpPr>
        <p:spPr>
          <a:xfrm>
            <a:off x="5032874" y="4468443"/>
            <a:ext cx="71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B7B75-D7E3-4846-8A1F-9BFDAA083CB6}"/>
              </a:ext>
            </a:extLst>
          </p:cNvPr>
          <p:cNvSpPr txBox="1"/>
          <p:nvPr/>
        </p:nvSpPr>
        <p:spPr>
          <a:xfrm flipH="1">
            <a:off x="8166758" y="2396114"/>
            <a:ext cx="302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92B020-724B-B64C-83F0-8F8477531607}"/>
              </a:ext>
            </a:extLst>
          </p:cNvPr>
          <p:cNvSpPr/>
          <p:nvPr/>
        </p:nvSpPr>
        <p:spPr>
          <a:xfrm>
            <a:off x="9978535" y="3074506"/>
            <a:ext cx="640080" cy="640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54864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L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638623E-DE92-5645-B919-29C6BF716540}"/>
              </a:ext>
            </a:extLst>
          </p:cNvPr>
          <p:cNvSpPr/>
          <p:nvPr/>
        </p:nvSpPr>
        <p:spPr>
          <a:xfrm>
            <a:off x="9978157" y="3873170"/>
            <a:ext cx="640080" cy="64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54864" rtlCol="0" anchor="ctr"/>
          <a:lstStyle/>
          <a:p>
            <a:pPr algn="ctr"/>
            <a:r>
              <a:rPr lang="en-US" sz="2800" b="1" dirty="0">
                <a:latin typeface="Helvetica" pitchFamily="2" charset="0"/>
              </a:rPr>
              <a:t>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445B988-AF03-1F43-A185-68C7BBB046AC}"/>
              </a:ext>
            </a:extLst>
          </p:cNvPr>
          <p:cNvSpPr/>
          <p:nvPr/>
        </p:nvSpPr>
        <p:spPr>
          <a:xfrm>
            <a:off x="9990881" y="4671834"/>
            <a:ext cx="640080" cy="6400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54864" rtlCol="0" anchor="ctr"/>
          <a:lstStyle/>
          <a:p>
            <a:pPr algn="ctr"/>
            <a:r>
              <a:rPr lang="en-US" sz="2800" b="1" dirty="0">
                <a:latin typeface="Helvetica" pitchFamily="2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9316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F69D98-88B9-AE45-8213-AD967D89C017}"/>
              </a:ext>
            </a:extLst>
          </p:cNvPr>
          <p:cNvGrpSpPr/>
          <p:nvPr/>
        </p:nvGrpSpPr>
        <p:grpSpPr>
          <a:xfrm>
            <a:off x="1194260" y="74423"/>
            <a:ext cx="8675444" cy="6549659"/>
            <a:chOff x="1577883" y="-276912"/>
            <a:chExt cx="3448764" cy="2737626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19044DEF-2C76-3740-A662-CE288A33006B}"/>
                </a:ext>
              </a:extLst>
            </p:cNvPr>
            <p:cNvSpPr/>
            <p:nvPr/>
          </p:nvSpPr>
          <p:spPr>
            <a:xfrm rot="7413289">
              <a:off x="1711393" y="-410422"/>
              <a:ext cx="1544836" cy="1811856"/>
            </a:xfrm>
            <a:prstGeom prst="arc">
              <a:avLst>
                <a:gd name="adj1" fmla="val 15666767"/>
                <a:gd name="adj2" fmla="val 1857800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9CF8366-D6AF-204C-A3CF-B32867F5308D}"/>
                </a:ext>
              </a:extLst>
            </p:cNvPr>
            <p:cNvSpPr/>
            <p:nvPr/>
          </p:nvSpPr>
          <p:spPr>
            <a:xfrm rot="10800000">
              <a:off x="1957172" y="1026160"/>
              <a:ext cx="238831" cy="388620"/>
            </a:xfrm>
            <a:prstGeom prst="arc">
              <a:avLst>
                <a:gd name="adj1" fmla="val 15789188"/>
                <a:gd name="adj2" fmla="val 153950"/>
              </a:avLst>
            </a:prstGeom>
            <a:ln w="19050">
              <a:solidFill>
                <a:schemeClr val="tx1"/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BB7B3BF8-5C35-5148-9D5A-317EC9CF4696}"/>
                </a:ext>
              </a:extLst>
            </p:cNvPr>
            <p:cNvSpPr/>
            <p:nvPr/>
          </p:nvSpPr>
          <p:spPr>
            <a:xfrm rot="17832264">
              <a:off x="2373539" y="831557"/>
              <a:ext cx="1544836" cy="1574375"/>
            </a:xfrm>
            <a:prstGeom prst="arc">
              <a:avLst>
                <a:gd name="adj1" fmla="val 16146728"/>
                <a:gd name="adj2" fmla="val 19739208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0521A44E-5267-7E48-A6AF-0C8D74F192E6}"/>
                </a:ext>
              </a:extLst>
            </p:cNvPr>
            <p:cNvSpPr/>
            <p:nvPr/>
          </p:nvSpPr>
          <p:spPr>
            <a:xfrm rot="5400000">
              <a:off x="3410377" y="992983"/>
              <a:ext cx="1049292" cy="1173143"/>
            </a:xfrm>
            <a:prstGeom prst="arc">
              <a:avLst>
                <a:gd name="adj1" fmla="val 15526777"/>
                <a:gd name="adj2" fmla="val 18877486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Helvetica" pitchFamily="2" charset="0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56BBA26-C02D-5542-82E6-45331542C130}"/>
                </a:ext>
              </a:extLst>
            </p:cNvPr>
            <p:cNvSpPr/>
            <p:nvPr/>
          </p:nvSpPr>
          <p:spPr>
            <a:xfrm rot="12397645">
              <a:off x="3272153" y="435662"/>
              <a:ext cx="341434" cy="343758"/>
            </a:xfrm>
            <a:prstGeom prst="arc">
              <a:avLst>
                <a:gd name="adj1" fmla="val 16146728"/>
                <a:gd name="adj2" fmla="val 11285335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2B22CE5-DD5C-DA48-BC5E-36191A1CC2F2}"/>
                </a:ext>
              </a:extLst>
            </p:cNvPr>
            <p:cNvSpPr/>
            <p:nvPr/>
          </p:nvSpPr>
          <p:spPr>
            <a:xfrm>
              <a:off x="2847999" y="827717"/>
              <a:ext cx="1524131" cy="1472871"/>
            </a:xfrm>
            <a:prstGeom prst="arc">
              <a:avLst>
                <a:gd name="adj1" fmla="val 16146728"/>
                <a:gd name="adj2" fmla="val 20057730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F54B1047-85AD-0F48-A185-4BA70671D434}"/>
                </a:ext>
              </a:extLst>
            </p:cNvPr>
            <p:cNvSpPr/>
            <p:nvPr/>
          </p:nvSpPr>
          <p:spPr>
            <a:xfrm rot="8043098">
              <a:off x="2615782" y="441829"/>
              <a:ext cx="1738776" cy="1771946"/>
            </a:xfrm>
            <a:prstGeom prst="arc">
              <a:avLst>
                <a:gd name="adj1" fmla="val 17168347"/>
                <a:gd name="adj2" fmla="val 20369780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E2A9AA3B-69BA-A641-9FE8-7D04DAABECE6}"/>
                </a:ext>
              </a:extLst>
            </p:cNvPr>
            <p:cNvSpPr/>
            <p:nvPr/>
          </p:nvSpPr>
          <p:spPr>
            <a:xfrm rot="11889392">
              <a:off x="2460419" y="738384"/>
              <a:ext cx="1648773" cy="1595763"/>
            </a:xfrm>
            <a:prstGeom prst="arc">
              <a:avLst>
                <a:gd name="adj1" fmla="val 18067105"/>
                <a:gd name="adj2" fmla="val 20304308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8961BD71-8625-9B43-B107-2004E77D94B7}"/>
                </a:ext>
              </a:extLst>
            </p:cNvPr>
            <p:cNvSpPr/>
            <p:nvPr/>
          </p:nvSpPr>
          <p:spPr>
            <a:xfrm rot="1764520">
              <a:off x="3988316" y="2116956"/>
              <a:ext cx="341434" cy="343758"/>
            </a:xfrm>
            <a:prstGeom prst="arc">
              <a:avLst>
                <a:gd name="adj1" fmla="val 16146728"/>
                <a:gd name="adj2" fmla="val 11285335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C60F1652-81DE-9E43-9F46-4B9DDAF9AC04}"/>
                </a:ext>
              </a:extLst>
            </p:cNvPr>
            <p:cNvSpPr/>
            <p:nvPr/>
          </p:nvSpPr>
          <p:spPr>
            <a:xfrm rot="16981796">
              <a:off x="3915430" y="1338706"/>
              <a:ext cx="1049292" cy="1173143"/>
            </a:xfrm>
            <a:prstGeom prst="arc">
              <a:avLst>
                <a:gd name="adj1" fmla="val 14902090"/>
                <a:gd name="adj2" fmla="val 18003983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Helvetica" pitchFamily="2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DFD7EA5-7984-7D42-B97E-CA1DE5B707A9}"/>
                </a:ext>
              </a:extLst>
            </p:cNvPr>
            <p:cNvCxnSpPr>
              <a:cxnSpLocks/>
              <a:stCxn id="18" idx="2"/>
              <a:endCxn id="16" idx="6"/>
            </p:cNvCxnSpPr>
            <p:nvPr/>
          </p:nvCxnSpPr>
          <p:spPr>
            <a:xfrm flipH="1" flipV="1">
              <a:off x="2786559" y="1409700"/>
              <a:ext cx="1152409" cy="16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1F4D6D-5D81-E743-871C-250B98EB65EC}"/>
                </a:ext>
              </a:extLst>
            </p:cNvPr>
            <p:cNvSpPr/>
            <p:nvPr/>
          </p:nvSpPr>
          <p:spPr>
            <a:xfrm>
              <a:off x="2109951" y="1249680"/>
              <a:ext cx="676608" cy="3200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Follower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B6EDE9-05DC-0040-B397-1C22DF2F3E2B}"/>
                </a:ext>
              </a:extLst>
            </p:cNvPr>
            <p:cNvSpPr/>
            <p:nvPr/>
          </p:nvSpPr>
          <p:spPr>
            <a:xfrm>
              <a:off x="3104825" y="701040"/>
              <a:ext cx="676608" cy="320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Candidate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6FD10F-DB7E-5A40-983A-3030C1CF5F9D}"/>
                </a:ext>
              </a:extLst>
            </p:cNvPr>
            <p:cNvSpPr/>
            <p:nvPr/>
          </p:nvSpPr>
          <p:spPr>
            <a:xfrm>
              <a:off x="3938968" y="1251309"/>
              <a:ext cx="676608" cy="32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Relay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E9B126A-9700-AD44-9824-5145EF10EBB5}"/>
                </a:ext>
              </a:extLst>
            </p:cNvPr>
            <p:cNvSpPr/>
            <p:nvPr/>
          </p:nvSpPr>
          <p:spPr>
            <a:xfrm>
              <a:off x="2561960" y="1861077"/>
              <a:ext cx="676608" cy="3200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Leader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3B5295-B863-F441-8010-78F55CA6502C}"/>
                </a:ext>
              </a:extLst>
            </p:cNvPr>
            <p:cNvSpPr/>
            <p:nvPr/>
          </p:nvSpPr>
          <p:spPr>
            <a:xfrm>
              <a:off x="3655516" y="1855668"/>
              <a:ext cx="676608" cy="320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Candidate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0F6C70-2717-0140-898A-58665B91370A}"/>
                </a:ext>
              </a:extLst>
            </p:cNvPr>
            <p:cNvSpPr txBox="1"/>
            <p:nvPr/>
          </p:nvSpPr>
          <p:spPr>
            <a:xfrm>
              <a:off x="1783080" y="1049020"/>
              <a:ext cx="443609" cy="154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F5A4F2-A307-644B-B29A-181B59A18EA7}"/>
                </a:ext>
              </a:extLst>
            </p:cNvPr>
            <p:cNvSpPr txBox="1"/>
            <p:nvPr/>
          </p:nvSpPr>
          <p:spPr>
            <a:xfrm>
              <a:off x="2179144" y="745224"/>
              <a:ext cx="545482" cy="231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start election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1B34D9-9F82-0F4D-B1D8-DB9B44A4FC62}"/>
                </a:ext>
              </a:extLst>
            </p:cNvPr>
            <p:cNvSpPr txBox="1"/>
            <p:nvPr/>
          </p:nvSpPr>
          <p:spPr>
            <a:xfrm>
              <a:off x="2743151" y="440907"/>
              <a:ext cx="509795" cy="231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new election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93AA7F-F732-2540-B232-10D362ACE868}"/>
                </a:ext>
              </a:extLst>
            </p:cNvPr>
            <p:cNvSpPr txBox="1"/>
            <p:nvPr/>
          </p:nvSpPr>
          <p:spPr>
            <a:xfrm>
              <a:off x="3995216" y="783320"/>
              <a:ext cx="729008" cy="1157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wins majority vote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65F07C-EA74-0E4A-B687-6AFFF3C58FF2}"/>
                </a:ext>
              </a:extLst>
            </p:cNvPr>
            <p:cNvSpPr txBox="1"/>
            <p:nvPr/>
          </p:nvSpPr>
          <p:spPr>
            <a:xfrm>
              <a:off x="4376593" y="2189927"/>
              <a:ext cx="509795" cy="231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new election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69154C-134B-D442-84F0-2D4AB7C098A7}"/>
                </a:ext>
              </a:extLst>
            </p:cNvPr>
            <p:cNvSpPr txBox="1"/>
            <p:nvPr/>
          </p:nvSpPr>
          <p:spPr>
            <a:xfrm>
              <a:off x="4458541" y="1731924"/>
              <a:ext cx="545482" cy="231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start election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CA003A-332F-5945-9A1A-83D6B9C815B7}"/>
                </a:ext>
              </a:extLst>
            </p:cNvPr>
            <p:cNvSpPr txBox="1"/>
            <p:nvPr/>
          </p:nvSpPr>
          <p:spPr>
            <a:xfrm>
              <a:off x="3124106" y="1284837"/>
              <a:ext cx="652538" cy="231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discovers relay </a:t>
              </a:r>
            </a:p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with higher term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4C62FE-A717-964E-A01D-07266A5B1878}"/>
                </a:ext>
              </a:extLst>
            </p:cNvPr>
            <p:cNvSpPr txBox="1"/>
            <p:nvPr/>
          </p:nvSpPr>
          <p:spPr>
            <a:xfrm>
              <a:off x="3113499" y="2201268"/>
              <a:ext cx="729008" cy="1157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wins majority vote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DF5831-C8EB-604D-AC31-1A4AA99DC6E2}"/>
                </a:ext>
              </a:extLst>
            </p:cNvPr>
            <p:cNvSpPr txBox="1"/>
            <p:nvPr/>
          </p:nvSpPr>
          <p:spPr>
            <a:xfrm>
              <a:off x="2028920" y="1676926"/>
              <a:ext cx="469012" cy="3473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discovers </a:t>
              </a:r>
            </a:p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leader with </a:t>
              </a:r>
            </a:p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higher term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B24F40-0C1D-AF47-A5AD-5F4114BF584A}"/>
                </a:ext>
              </a:extLst>
            </p:cNvPr>
            <p:cNvSpPr txBox="1"/>
            <p:nvPr/>
          </p:nvSpPr>
          <p:spPr>
            <a:xfrm>
              <a:off x="3203243" y="1083405"/>
              <a:ext cx="555677" cy="1157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loses election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B11E3-8BDE-1F46-A2C0-673549B56C0C}"/>
                </a:ext>
              </a:extLst>
            </p:cNvPr>
            <p:cNvSpPr txBox="1"/>
            <p:nvPr/>
          </p:nvSpPr>
          <p:spPr>
            <a:xfrm>
              <a:off x="3596685" y="1613573"/>
              <a:ext cx="245339" cy="2403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400" dirty="0">
                  <a:latin typeface="Helvetica" pitchFamily="2" charset="0"/>
                  <a:cs typeface="Times New Roman" panose="02020603050405020304" pitchFamily="18" charset="0"/>
                </a:rPr>
                <a:t>loses</a:t>
              </a:r>
            </a:p>
            <a:p>
              <a:pPr algn="ctr"/>
              <a:r>
                <a:rPr lang="en-US" sz="1400" dirty="0">
                  <a:latin typeface="Helvetica" pitchFamily="2" charset="0"/>
                  <a:cs typeface="Times New Roman" panose="02020603050405020304" pitchFamily="18" charset="0"/>
                </a:rPr>
                <a:t>election</a:t>
              </a: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DEB2389E-011F-D846-A7A9-10DA1092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Node state lifecycle in multi-layer raft</a:t>
            </a:r>
          </a:p>
        </p:txBody>
      </p:sp>
    </p:spTree>
    <p:extLst>
      <p:ext uri="{BB962C8B-B14F-4D97-AF65-F5344CB8AC3E}">
        <p14:creationId xmlns:p14="http://schemas.microsoft.com/office/powerpoint/2010/main" val="416676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3277-1754-A94D-80D7-A04CDA2B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287337-F0B4-7C41-9387-6E2051BCB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Node.js Implementation</a:t>
                </a:r>
              </a:p>
              <a:p>
                <a:pPr lvl="1"/>
                <a:r>
                  <a:rPr lang="en-US" dirty="0"/>
                  <a:t>election protocol</a:t>
                </a:r>
              </a:p>
              <a:p>
                <a:pPr lvl="1"/>
                <a:r>
                  <a:rPr lang="en-US" dirty="0"/>
                  <a:t>heartbeat </a:t>
                </a:r>
              </a:p>
              <a:p>
                <a:pPr lvl="1"/>
                <a:r>
                  <a:rPr lang="en-US" dirty="0"/>
                  <a:t>simplified log</a:t>
                </a:r>
              </a:p>
              <a:p>
                <a:pPr lvl="1"/>
                <a:r>
                  <a:rPr lang="en-US" dirty="0" err="1"/>
                  <a:t>leadeship</a:t>
                </a:r>
                <a:r>
                  <a:rPr lang="en-US" dirty="0"/>
                  <a:t> transfer</a:t>
                </a:r>
              </a:p>
              <a:p>
                <a:r>
                  <a:rPr lang="en-US" dirty="0"/>
                  <a:t>Messaging = JSON via UDP datagram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𝑑𝑒𝑙𝑎𝑦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Multiple Raft nodes can be instantiated in single executable</a:t>
                </a:r>
              </a:p>
              <a:p>
                <a:r>
                  <a:rPr lang="en-US" dirty="0"/>
                  <a:t>Functioning raft network of any size on single computer </a:t>
                </a:r>
              </a:p>
              <a:p>
                <a:pPr lvl="1"/>
                <a:r>
                  <a:rPr lang="en-US" dirty="0"/>
                  <a:t>Traditional</a:t>
                </a:r>
              </a:p>
              <a:p>
                <a:pPr lvl="1"/>
                <a:r>
                  <a:rPr lang="en-US" dirty="0"/>
                  <a:t>Multi-layer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287337-F0B4-7C41-9387-6E2051BCB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02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3277-1754-A94D-80D7-A04CDA2B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7337-F0B4-7C41-9387-6E2051BC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Killed of leader and measured recovery time</a:t>
            </a:r>
          </a:p>
          <a:p>
            <a:pPr lvl="1"/>
            <a:r>
              <a:rPr lang="en-US" dirty="0"/>
              <a:t>Stopped when new leader elected for Traditional Raft</a:t>
            </a:r>
          </a:p>
          <a:p>
            <a:pPr lvl="1"/>
            <a:r>
              <a:rPr lang="en-US" dirty="0"/>
              <a:t>Multi-layer Raft full recovery = leader election + relay replacement</a:t>
            </a:r>
          </a:p>
          <a:p>
            <a:r>
              <a:rPr lang="en-US" dirty="0"/>
              <a:t>3 test pairs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5 node Raft cluster vs 25 node multi-level network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9 node Raft cluster vs 81 node multi-level network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15 node Raft cluster vs 225 node multi-level network</a:t>
            </a:r>
          </a:p>
          <a:p>
            <a:r>
              <a:rPr lang="en-US" dirty="0"/>
              <a:t>Each pair used same configuration parameters (timeout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1000 iterations per test, averages used for graphing</a:t>
            </a:r>
          </a:p>
        </p:txBody>
      </p:sp>
    </p:spTree>
    <p:extLst>
      <p:ext uri="{BB962C8B-B14F-4D97-AF65-F5344CB8AC3E}">
        <p14:creationId xmlns:p14="http://schemas.microsoft.com/office/powerpoint/2010/main" val="350919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491</Words>
  <Application>Microsoft Macintosh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Multi-layer Raft</vt:lpstr>
      <vt:lpstr>What is Raft?</vt:lpstr>
      <vt:lpstr>Raft Basics</vt:lpstr>
      <vt:lpstr>What’s wrong with Raft?</vt:lpstr>
      <vt:lpstr>Introducing Multi-layer Raft</vt:lpstr>
      <vt:lpstr>Group organization and message flow in multi-layer raft</vt:lpstr>
      <vt:lpstr>Node state lifecycle in multi-layer raft</vt:lpstr>
      <vt:lpstr>Implementation</vt:lpstr>
      <vt:lpstr>Testing</vt:lpstr>
      <vt:lpstr>Average recovery times</vt:lpstr>
      <vt:lpstr>Future research</vt:lpstr>
      <vt:lpstr>Conclusion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Multi-layer Raft</dc:title>
  <dc:creator>Isaac Smead</dc:creator>
  <cp:lastModifiedBy>Isaac Smead</cp:lastModifiedBy>
  <cp:revision>10</cp:revision>
  <dcterms:created xsi:type="dcterms:W3CDTF">2018-04-29T22:56:00Z</dcterms:created>
  <dcterms:modified xsi:type="dcterms:W3CDTF">2018-04-30T00:52:17Z</dcterms:modified>
</cp:coreProperties>
</file>