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9" r:id="rId3"/>
  </p:sldMasterIdLst>
  <p:notesMasterIdLst>
    <p:notesMasterId r:id="rId61"/>
  </p:notesMasterIdLst>
  <p:sldIdLst>
    <p:sldId id="258" r:id="rId4"/>
    <p:sldId id="257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34" r:id="rId26"/>
    <p:sldId id="280" r:id="rId27"/>
    <p:sldId id="281" r:id="rId28"/>
    <p:sldId id="335" r:id="rId29"/>
    <p:sldId id="282" r:id="rId30"/>
    <p:sldId id="283" r:id="rId31"/>
    <p:sldId id="284" r:id="rId32"/>
    <p:sldId id="285" r:id="rId33"/>
    <p:sldId id="332" r:id="rId34"/>
    <p:sldId id="291" r:id="rId35"/>
    <p:sldId id="333" r:id="rId36"/>
    <p:sldId id="299" r:id="rId37"/>
    <p:sldId id="292" r:id="rId38"/>
    <p:sldId id="301" r:id="rId39"/>
    <p:sldId id="303" r:id="rId40"/>
    <p:sldId id="305" r:id="rId41"/>
    <p:sldId id="307" r:id="rId42"/>
    <p:sldId id="309" r:id="rId43"/>
    <p:sldId id="311" r:id="rId44"/>
    <p:sldId id="313" r:id="rId45"/>
    <p:sldId id="315" r:id="rId46"/>
    <p:sldId id="317" r:id="rId47"/>
    <p:sldId id="319" r:id="rId48"/>
    <p:sldId id="294" r:id="rId49"/>
    <p:sldId id="293" r:id="rId50"/>
    <p:sldId id="295" r:id="rId51"/>
    <p:sldId id="321" r:id="rId52"/>
    <p:sldId id="323" r:id="rId53"/>
    <p:sldId id="331" r:id="rId54"/>
    <p:sldId id="286" r:id="rId55"/>
    <p:sldId id="287" r:id="rId56"/>
    <p:sldId id="288" r:id="rId57"/>
    <p:sldId id="289" r:id="rId58"/>
    <p:sldId id="336" r:id="rId59"/>
    <p:sldId id="290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E9EF7-CAF7-4A2E-9A22-A5D04F75A25A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0230F-2E67-4908-BE4C-DE6BD4F3E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3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92C91-446C-473A-9F73-99641B192EE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A alça fluxo-volume é uma análise gráfica do fluxo gerado durante a manobra da CVF desenhado contra a mudança de volume; é seguido por uma manobra inspiratória forçada. O fluxo é registrado em L/s e o volume em L (BTPS). Quando as curvas expiratória e inspiratória são registradas simultaneamente, o gráfico é denominada de “alça fluxo-volume”.  Pode-se observar que o fluxo inspiratório máximo é o mesmo ou maior que o fluxo expiratório máximo, e é influenciado por vários fatores. A força máxima que pode ser gerada pelos mm inspiratórios diminui à medida que aumenta o volume pulmonar acima do VR, a pressão de retração elástica dos pulmões aumenta quando o volume pulmonar aumenta além do VR e a resistência das vias aéreas diminui à medida que aumenta o volume pulmonar, pois o calibre das vias aéreas aumenta. Os fatores citados combinam-se para gerar um fluxo inspiratório máximo em meio caminho entre o VR e a CPT. Na expiração forçada, o fluxo é máximo logo no início da manobra, enquanto o volume pulmonar ainda é alto (PFE) e a partir daí o fluxo cai lentamente até o VR, constituindo a porção da curva independente de esforço, e mais dependente das propriedades elásticas dos pulmões.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455811-AC72-401B-A704-F86C73E922B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2753C-7CA9-450D-8129-378AD4FC4CF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230F-2E67-4908-BE4C-DE6BD4F3E151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Asma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897D-4ACA-4181-A8BC-8560F399D1D8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C7C7-54C7-4894-8DE2-49F8D849542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360516-BD48-41F4-A8F4-59AEF3779F79}" type="datetimeFigureOut">
              <a:rPr lang="pt-BR" smtClean="0"/>
              <a:t>24/10/2014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F0263B-576B-4517-A5E4-B94CF9F70E3A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.br/url?sa=i&amp;rct=j&amp;q=industria+textil&amp;source=images&amp;cd=&amp;cad=rja&amp;docid=WpXBNu-m8KaFoM&amp;tbnid=7Akyzayn6EKbIM:&amp;ved=0CAUQjRw&amp;url=http://www.portugues.rfi.fr/geral/20110408-importacao-de-texteis-da-china-representou-menos-100-mil-empregos-para-o-brasil&amp;ei=qtt3UZaGKpGu8ASe_oGgCA&amp;bvm=bv.45580626,d.eWU&amp;psig=AFQjCNHPyonYqIQcQ6iDEeIEIQehTgvBlw&amp;ust=1366895895854594" TargetMode="Externa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br/url?sa=i&amp;rct=j&amp;q=espirometria&amp;source=images&amp;cd=&amp;docid=lZwWabXYzSL6DM&amp;tbnid=svucZmfJzxuHTM:&amp;ved=0CAUQjRw&amp;url=/url?sa%3Di%26rct%3Dj%26q%3Despirometria%26source%3Dimages%26cd%3D%26cad%3Drja%26docid%3DlZwWabXYzSL6DM%26tbnid%3DsvucZmfJzxuHTM:%26ved%3D%26url%3Dhttp://www.cardioluxor.com/site/exames/espirometria%26ei%3D8Np3UYu5LIPO9ASMiYHIBQ%26bvm%3Dbv.45580626,d.eWU%26psig%3DAFQjCNEehyj7oFYmkEn9XEOwaISJxfuIuA%26ust%3D1366895729275229&amp;ei=R9t3UcW5AZKs8ATO4oHwBg&amp;bvm=bv.45580626,d.eWU&amp;psig=AFQjCNEehyj7oFYmkEn9XEOwaISJxfuIuA&amp;ust=1366895729275229" TargetMode="Externa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m.br/url?sa=i&amp;rct=j&amp;q=constru%C3%A7%C3%A3o+civil&amp;source=images&amp;cd=&amp;cad=rja&amp;docid=krZXT5fIZ6k0mM&amp;tbnid=rrufhMi8SSuxqM:&amp;ved=0CAUQjRw&amp;url=http://g1.globo.com/sp/bauru-marilia/noticia/2012/10/faltam-profissionais-qualificados-no-ramo-da-construcao-civil-em-bauru.html&amp;ei=vdx3UdToLZPq8gShm4HQBQ&amp;bvm=bv.45580626,d.eWU&amp;psig=AFQjCNFlbj-9LUPg5tqA3f2kv7qqghoy9w&amp;ust=1366895969931432" TargetMode="Externa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492896"/>
            <a:ext cx="7848872" cy="3744416"/>
          </a:xfrm>
        </p:spPr>
        <p:txBody>
          <a:bodyPr/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Asma 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</a:rPr>
              <a:t>Ocupacional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Laboratorial de Gravidade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Gasometria arterial</a:t>
            </a:r>
          </a:p>
          <a:p>
            <a:pPr marL="514350" indent="-514350">
              <a:buAutoNum type="arabicPeriod"/>
            </a:pPr>
            <a:r>
              <a:rPr lang="pt-BR" dirty="0" smtClean="0"/>
              <a:t>Leve: Pa02 normal, PC02 normal</a:t>
            </a:r>
          </a:p>
          <a:p>
            <a:pPr marL="514350" indent="-514350">
              <a:buAutoNum type="arabicPeriod"/>
            </a:pPr>
            <a:r>
              <a:rPr lang="pt-BR" dirty="0" smtClean="0"/>
              <a:t>Moderada: </a:t>
            </a:r>
            <a:r>
              <a:rPr lang="pt-BR" dirty="0" err="1" smtClean="0"/>
              <a:t>Hipoxemia</a:t>
            </a:r>
            <a:r>
              <a:rPr lang="pt-BR" dirty="0" smtClean="0"/>
              <a:t> leve, </a:t>
            </a:r>
            <a:r>
              <a:rPr lang="pt-BR" dirty="0" err="1" smtClean="0"/>
              <a:t>hipocapnia</a:t>
            </a:r>
            <a:r>
              <a:rPr lang="pt-BR" dirty="0" smtClean="0"/>
              <a:t>, alcalose leve.</a:t>
            </a:r>
          </a:p>
          <a:p>
            <a:pPr marL="514350" indent="-514350">
              <a:buAutoNum type="arabicPeriod"/>
            </a:pPr>
            <a:r>
              <a:rPr lang="pt-BR" dirty="0" smtClean="0"/>
              <a:t>Grave: </a:t>
            </a:r>
            <a:r>
              <a:rPr lang="pt-BR" dirty="0" err="1" smtClean="0"/>
              <a:t>Hipoxemia</a:t>
            </a:r>
            <a:r>
              <a:rPr lang="pt-BR" dirty="0" smtClean="0"/>
              <a:t> moderada à grave, PCO2 normal ou </a:t>
            </a:r>
            <a:r>
              <a:rPr lang="pt-BR" dirty="0" err="1" smtClean="0"/>
              <a:t>hipercapnia</a:t>
            </a:r>
            <a:r>
              <a:rPr lang="pt-BR" dirty="0" smtClean="0"/>
              <a:t>, acidose.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6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da gravidade da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Leve: Sintomas raros, VEF1&gt; 80%, eventualmente necessitam de Bombinhas B2.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Indicação de uso de máscaras adequadas, </a:t>
            </a:r>
            <a:r>
              <a:rPr lang="pt-BR" dirty="0" err="1" smtClean="0"/>
              <a:t>monitorização</a:t>
            </a:r>
            <a:r>
              <a:rPr lang="pt-BR" dirty="0" smtClean="0"/>
              <a:t> da concentração dos agentes, equipamentos de exaustão e modificações na organização do trabalho.</a:t>
            </a:r>
          </a:p>
          <a:p>
            <a:r>
              <a:rPr lang="pt-BR" dirty="0" smtClean="0"/>
              <a:t>Moderada: Sintomas diários ou semanais, Necessidade de bombinhas B2 diariamente, limitação das atividades presentes, afeta o sono (despertares noturno), VeF1 60-80% predito. Indicação para reabilitar para outra função.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da gravidade da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Grave: Sintomas diários, contínuo (dispnéia, </a:t>
            </a:r>
            <a:r>
              <a:rPr lang="pt-BR" dirty="0" err="1" smtClean="0"/>
              <a:t>sibilância</a:t>
            </a:r>
            <a:r>
              <a:rPr lang="pt-BR" dirty="0" smtClean="0"/>
              <a:t> contínua, uso de músculos acessórios). Necessidade de uso de bombinhas com B2 </a:t>
            </a:r>
            <a:r>
              <a:rPr lang="pt-BR" dirty="0" err="1" smtClean="0"/>
              <a:t>frequente</a:t>
            </a:r>
            <a:r>
              <a:rPr lang="pt-BR" dirty="0" smtClean="0"/>
              <a:t>, limitação das atividades contínua, exacerbações </a:t>
            </a:r>
            <a:r>
              <a:rPr lang="pt-BR" dirty="0" err="1" smtClean="0"/>
              <a:t>frequentes</a:t>
            </a:r>
            <a:r>
              <a:rPr lang="pt-BR" dirty="0" smtClean="0"/>
              <a:t> (emergências e internamentos). VEF1 &lt; 60% do predito.</a:t>
            </a:r>
          </a:p>
          <a:p>
            <a:r>
              <a:rPr lang="pt-BR" dirty="0" smtClean="0"/>
              <a:t>Asma Remodelada: Alterações de imagem e histopatológicas.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Intensidade da crise</a:t>
            </a:r>
            <a:br>
              <a:rPr lang="pt-BR" dirty="0" smtClean="0"/>
            </a:br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Achados:     Leve/M    Grave      Muito Grave</a:t>
            </a:r>
          </a:p>
          <a:p>
            <a:pPr>
              <a:buNone/>
            </a:pPr>
            <a:r>
              <a:rPr lang="pt-BR" dirty="0" smtClean="0"/>
              <a:t>Pico FL               &gt;50%      30-50%         &lt;30%</a:t>
            </a:r>
          </a:p>
          <a:p>
            <a:pPr>
              <a:buNone/>
            </a:pPr>
            <a:r>
              <a:rPr lang="pt-BR" dirty="0" smtClean="0"/>
              <a:t>Estado Geral     Normal    </a:t>
            </a:r>
            <a:r>
              <a:rPr lang="pt-BR" dirty="0" err="1" smtClean="0"/>
              <a:t>Normal</a:t>
            </a:r>
            <a:r>
              <a:rPr lang="pt-BR" dirty="0" smtClean="0"/>
              <a:t>        Cianótico</a:t>
            </a:r>
          </a:p>
          <a:p>
            <a:pPr>
              <a:buNone/>
            </a:pPr>
            <a:r>
              <a:rPr lang="pt-BR" dirty="0" smtClean="0"/>
              <a:t>Estado Mental       N             </a:t>
            </a:r>
            <a:r>
              <a:rPr lang="pt-BR" dirty="0" err="1" smtClean="0"/>
              <a:t>N</a:t>
            </a:r>
            <a:r>
              <a:rPr lang="pt-BR" dirty="0" smtClean="0"/>
              <a:t>          Agitado/</a:t>
            </a:r>
            <a:r>
              <a:rPr lang="pt-BR" dirty="0" err="1" smtClean="0"/>
              <a:t>Son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Musculatura </a:t>
            </a:r>
            <a:r>
              <a:rPr lang="pt-BR" dirty="0" err="1" smtClean="0"/>
              <a:t>Ac</a:t>
            </a:r>
            <a:r>
              <a:rPr lang="pt-BR" dirty="0" smtClean="0"/>
              <a:t>     N             M          Exaustão</a:t>
            </a:r>
          </a:p>
          <a:p>
            <a:pPr>
              <a:buNone/>
            </a:pPr>
            <a:r>
              <a:rPr lang="pt-BR" dirty="0" smtClean="0"/>
              <a:t>FC                            100          &gt;110          &gt;140</a:t>
            </a:r>
          </a:p>
          <a:p>
            <a:pPr>
              <a:buNone/>
            </a:pPr>
            <a:r>
              <a:rPr lang="pt-BR" dirty="0" smtClean="0"/>
              <a:t>Sibilos                    P/D             </a:t>
            </a:r>
            <a:r>
              <a:rPr lang="pt-BR" dirty="0" err="1" smtClean="0"/>
              <a:t>P/D</a:t>
            </a:r>
            <a:r>
              <a:rPr lang="pt-BR" dirty="0" smtClean="0"/>
              <a:t>          Ausentes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1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caracteriza também gravidade?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Três ou mais visitas a emergência nos últimos 12 meses.</a:t>
            </a:r>
          </a:p>
          <a:p>
            <a:r>
              <a:rPr lang="pt-BR" dirty="0" smtClean="0"/>
              <a:t>Duas ou mais hospitalizações/ano</a:t>
            </a:r>
          </a:p>
          <a:p>
            <a:r>
              <a:rPr lang="pt-BR" dirty="0" smtClean="0"/>
              <a:t>Uso freqüente de corticóides sistêmicos</a:t>
            </a:r>
          </a:p>
          <a:p>
            <a:r>
              <a:rPr lang="pt-BR" dirty="0" smtClean="0"/>
              <a:t>Necessidade de já ter sido </a:t>
            </a:r>
            <a:r>
              <a:rPr lang="pt-BR" dirty="0"/>
              <a:t>e</a:t>
            </a:r>
            <a:r>
              <a:rPr lang="pt-BR" dirty="0" smtClean="0"/>
              <a:t>ntubado</a:t>
            </a:r>
          </a:p>
          <a:p>
            <a:r>
              <a:rPr lang="pt-BR" dirty="0" smtClean="0"/>
              <a:t>Necessidade de mais de 2 bombinhas </a:t>
            </a:r>
            <a:r>
              <a:rPr lang="pt-BR" dirty="0" err="1" smtClean="0"/>
              <a:t>dosimetradas</a:t>
            </a:r>
            <a:r>
              <a:rPr lang="pt-BR" dirty="0" smtClean="0"/>
              <a:t> ao mês.</a:t>
            </a:r>
          </a:p>
          <a:p>
            <a:r>
              <a:rPr lang="pt-BR" dirty="0" smtClean="0"/>
              <a:t>Co-morbidades.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Diferencial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DPOC (Enfisema e </a:t>
            </a:r>
            <a:r>
              <a:rPr lang="pt-BR" dirty="0" err="1" smtClean="0"/>
              <a:t>Bronqüítico</a:t>
            </a:r>
            <a:r>
              <a:rPr lang="pt-BR" dirty="0" smtClean="0"/>
              <a:t> crônico)</a:t>
            </a:r>
          </a:p>
          <a:p>
            <a:r>
              <a:rPr lang="pt-BR" dirty="0" err="1" smtClean="0"/>
              <a:t>Bronqüiolite</a:t>
            </a:r>
            <a:endParaRPr lang="pt-BR" dirty="0" smtClean="0"/>
          </a:p>
          <a:p>
            <a:r>
              <a:rPr lang="pt-BR" dirty="0" smtClean="0"/>
              <a:t>Corpo estranho</a:t>
            </a:r>
          </a:p>
          <a:p>
            <a:r>
              <a:rPr lang="pt-BR" dirty="0" smtClean="0"/>
              <a:t>Obstrução </a:t>
            </a:r>
            <a:r>
              <a:rPr lang="pt-BR" dirty="0" err="1" smtClean="0"/>
              <a:t>traqüeobronquica</a:t>
            </a:r>
            <a:r>
              <a:rPr lang="pt-BR" dirty="0" smtClean="0"/>
              <a:t> (Neo?)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2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Asma relacionada ao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doença respiratória associada ao trabalho de maior prevalência em países desenvolvidos. Canadá, </a:t>
            </a:r>
            <a:r>
              <a:rPr lang="pt-BR" dirty="0" err="1" smtClean="0"/>
              <a:t>Filandia</a:t>
            </a:r>
            <a:r>
              <a:rPr lang="pt-BR" dirty="0" smtClean="0"/>
              <a:t> </a:t>
            </a:r>
            <a:r>
              <a:rPr lang="pt-BR" dirty="0" smtClean="0"/>
              <a:t>bem maior incidência que no Brasil.</a:t>
            </a:r>
          </a:p>
          <a:p>
            <a:r>
              <a:rPr lang="pt-BR" dirty="0" smtClean="0"/>
              <a:t>Afeta principalmente adultos jovens em idade produtiva com implicações socioeconômicas importantes.</a:t>
            </a:r>
          </a:p>
          <a:p>
            <a:r>
              <a:rPr lang="pt-BR" dirty="0" smtClean="0"/>
              <a:t>Engloba a asma ocupacional (AO) e a Asma agravada pelo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7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Asma Ocupacional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asma ocupacional a obstrução do fluxo aéreo e a hiper reatividade brônquica está determinada a causas e condições atribuíveis a um determinado ambiente de trabalho e não a estímulos externos.</a:t>
            </a:r>
          </a:p>
          <a:p>
            <a:r>
              <a:rPr lang="pt-BR" dirty="0" smtClean="0"/>
              <a:t>Na asma agravada pelo trabalho é a asma previamente existente, sintomática ou não, que se agravou devido a uma exposição ocupacional a agentes químicos ou físicos.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Asma Ocupacional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foi identificado um mecanismo imunológico mediado pela </a:t>
            </a:r>
            <a:r>
              <a:rPr lang="pt-BR" dirty="0" err="1" smtClean="0"/>
              <a:t>IgE</a:t>
            </a:r>
            <a:r>
              <a:rPr lang="pt-BR" dirty="0" smtClean="0"/>
              <a:t>. Muitas vezes sem latência, induzida diretamente por irritantes. (Agentes de baixo peso molecular).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Isocianatos</a:t>
            </a:r>
            <a:r>
              <a:rPr lang="pt-BR" dirty="0" smtClean="0"/>
              <a:t>, formaldeído.</a:t>
            </a:r>
          </a:p>
          <a:p>
            <a:r>
              <a:rPr lang="pt-BR" dirty="0" smtClean="0"/>
              <a:t>Na asma agravada pelo trabalho, existe um período de latência e reação imunológica. Agentes de alto peso molecular. </a:t>
            </a:r>
            <a:r>
              <a:rPr lang="pt-BR" dirty="0" err="1" smtClean="0"/>
              <a:t>Ex</a:t>
            </a:r>
            <a:r>
              <a:rPr lang="pt-BR" dirty="0" smtClean="0"/>
              <a:t>: cereais, enzimas, látex.</a:t>
            </a:r>
          </a:p>
          <a:p>
            <a:r>
              <a:rPr lang="pt-BR" dirty="0" smtClean="0"/>
              <a:t>A ART é responsável por 5 a !0% de todas as causas de asma do adulto.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de 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Características:</a:t>
            </a:r>
          </a:p>
          <a:p>
            <a:pPr marL="514350" indent="-514350">
              <a:buAutoNum type="arabicPeriod"/>
            </a:pPr>
            <a:r>
              <a:rPr lang="pt-BR" dirty="0" smtClean="0"/>
              <a:t>Diagnóstico de asma</a:t>
            </a:r>
          </a:p>
          <a:p>
            <a:pPr marL="514350" indent="-514350">
              <a:buAutoNum type="arabicPeriod"/>
            </a:pPr>
            <a:r>
              <a:rPr lang="pt-BR" dirty="0" smtClean="0"/>
              <a:t>Início da asma após a entrada no local de trabalho.</a:t>
            </a:r>
          </a:p>
          <a:p>
            <a:pPr marL="514350" indent="-514350">
              <a:buAutoNum type="arabicPeriod"/>
            </a:pPr>
            <a:r>
              <a:rPr lang="pt-BR" dirty="0" smtClean="0"/>
              <a:t>Associação entre sintomas de asma e trabalho</a:t>
            </a:r>
          </a:p>
          <a:p>
            <a:pPr marL="514350" indent="-514350">
              <a:buAutoNum type="arabicPeriod"/>
            </a:pPr>
            <a:r>
              <a:rPr lang="pt-BR" dirty="0" smtClean="0"/>
              <a:t>Exposição a agentes no trabalho que possam apresentar risco de desenvolver asma.</a:t>
            </a:r>
          </a:p>
          <a:p>
            <a:pPr marL="514350" indent="-51435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628800"/>
            <a:ext cx="7772400" cy="1470025"/>
          </a:xfrm>
        </p:spPr>
        <p:txBody>
          <a:bodyPr/>
          <a:lstStyle/>
          <a:p>
            <a:pPr algn="ctr"/>
            <a:r>
              <a:rPr lang="pt-BR" dirty="0"/>
              <a:t>Definição de Asma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776864" cy="295232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		A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asma é uma doença inflamatória crônica, caracterizada por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</a:rPr>
              <a:t>hiperresponsividade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das vias aéreas inferiores e por limitação variável ao fluxo aéreo, reversível espontaneamente ou com tratamento, manifestando-se clinicamente por episódios de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</a:rPr>
              <a:t>sibilância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</a:rPr>
              <a:t>dispnéia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, aperto no peito e tosse. Resulta de uma interação entre genética, exposição ambiental a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</a:rPr>
              <a:t>alérgenos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e irritantes.</a:t>
            </a:r>
          </a:p>
          <a:p>
            <a:pPr algn="just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de 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5.Mudanças no VeF1 ou no PFE relacionados a atividade do trabalho.</a:t>
            </a:r>
          </a:p>
          <a:p>
            <a:pPr>
              <a:buNone/>
            </a:pPr>
            <a:r>
              <a:rPr lang="pt-BR" dirty="0" smtClean="0"/>
              <a:t>6. Positividade para um teste de </a:t>
            </a:r>
            <a:r>
              <a:rPr lang="pt-BR" dirty="0" err="1" smtClean="0"/>
              <a:t>broncoprovocação</a:t>
            </a:r>
            <a:r>
              <a:rPr lang="pt-BR" dirty="0" smtClean="0"/>
              <a:t> específico. (Padrão ouro). Há cerca de 250 agentes sensibilizantes descritos.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4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na 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broncoespasmo</a:t>
            </a:r>
            <a:r>
              <a:rPr lang="pt-BR" dirty="0" smtClean="0"/>
              <a:t> pode ser imediato mas pode ser no final  da jornada de trabalho ou noturno.</a:t>
            </a:r>
          </a:p>
          <a:p>
            <a:r>
              <a:rPr lang="pt-BR" dirty="0" smtClean="0"/>
              <a:t>Espirometrias antes e após a jornada de trabalho.</a:t>
            </a:r>
          </a:p>
          <a:p>
            <a:r>
              <a:rPr lang="pt-BR" dirty="0" smtClean="0"/>
              <a:t>Monitorizar PEF durante duas semanas de trabalho (a cada duas horas).</a:t>
            </a:r>
          </a:p>
          <a:p>
            <a:r>
              <a:rPr lang="pt-BR" dirty="0" smtClean="0"/>
              <a:t>Teste de provocação brônquica com agentes suspeitos: padrão ouro.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Evolução e Prognóstico da 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maioria com latência não se recuperam totalmente, mesmo após o afastamento do agente causal. É importante a retirada a exposição (procedimento ideal).</a:t>
            </a:r>
          </a:p>
          <a:p>
            <a:r>
              <a:rPr lang="pt-BR" dirty="0" smtClean="0"/>
              <a:t>Curiosidade: 50% destes pacientes já nos chegam demitidos, ou afastados do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portugues.rfi.fr/sites/portugues.filesrfi/imagecache/rfi_43_large/sites/images.rfi.fr/files/aef_image/2010-08-06T063052Z_1984906381_GM1E686144R01_RTRMADP_3_CAMBODIA-GARMENT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96" y="2017829"/>
            <a:ext cx="6438691" cy="48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0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Bissinose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um estado de estreitamento das vias aéreas desencadeada por aspiração de partículas do algodão, linho ou cânhamo.</a:t>
            </a:r>
          </a:p>
          <a:p>
            <a:r>
              <a:rPr lang="pt-BR" dirty="0" smtClean="0"/>
              <a:t>Os sintomas geralmente desaparecem quando o indivíduo sai do ambiente. Sintomas desaparecem no final de semana, sem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4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1844824"/>
            <a:ext cx="7596336" cy="1440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Agentes mais comuns causadores da asma relacionada ao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3212976"/>
            <a:ext cx="8712968" cy="33123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Agentes : Alto peso molecular                                 Atividade Profissional</a:t>
            </a:r>
          </a:p>
          <a:p>
            <a:pPr>
              <a:buNone/>
            </a:pPr>
            <a:r>
              <a:rPr lang="pt-BR" dirty="0" smtClean="0"/>
              <a:t>. Cereais                                   Padeiro, moinho</a:t>
            </a:r>
          </a:p>
          <a:p>
            <a:pPr>
              <a:buNone/>
            </a:pPr>
            <a:r>
              <a:rPr lang="pt-BR" dirty="0" smtClean="0"/>
              <a:t>. Enzimas                                 trabalhadores </a:t>
            </a:r>
            <a:r>
              <a:rPr lang="pt-BR" dirty="0" err="1" smtClean="0"/>
              <a:t>farmac.industria</a:t>
            </a:r>
            <a:r>
              <a:rPr lang="pt-BR" dirty="0" smtClean="0"/>
              <a:t> de alimentos.</a:t>
            </a:r>
          </a:p>
          <a:p>
            <a:pPr>
              <a:buNone/>
            </a:pPr>
            <a:r>
              <a:rPr lang="pt-BR" dirty="0" smtClean="0"/>
              <a:t>.</a:t>
            </a:r>
            <a:r>
              <a:rPr lang="pt-BR" dirty="0" err="1" smtClean="0"/>
              <a:t>Isocianato</a:t>
            </a:r>
            <a:r>
              <a:rPr lang="pt-BR" dirty="0" smtClean="0"/>
              <a:t>    (Baixo Peso Muscular)                          Indust. Plástico, pintores, </a:t>
            </a:r>
          </a:p>
          <a:p>
            <a:pPr>
              <a:buNone/>
            </a:pPr>
            <a:r>
              <a:rPr lang="pt-BR" dirty="0" smtClean="0"/>
              <a:t>.poeira de madeira                carpinteiro</a:t>
            </a:r>
          </a:p>
          <a:p>
            <a:pPr>
              <a:buNone/>
            </a:pPr>
            <a:r>
              <a:rPr lang="pt-BR" dirty="0" smtClean="0"/>
              <a:t>.tintas e corantes                    </a:t>
            </a:r>
            <a:r>
              <a:rPr lang="pt-BR" i="1" dirty="0" smtClean="0">
                <a:solidFill>
                  <a:srgbClr val="FF0000"/>
                </a:solidFill>
              </a:rPr>
              <a:t>indústria têxtil </a:t>
            </a:r>
            <a:r>
              <a:rPr lang="pt-BR" dirty="0" smtClean="0"/>
              <a:t>e </a:t>
            </a:r>
            <a:r>
              <a:rPr lang="pt-BR" dirty="0" err="1" smtClean="0"/>
              <a:t>plast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.formaldeído                           hospital, </a:t>
            </a:r>
            <a:r>
              <a:rPr lang="pt-BR" i="1" dirty="0" smtClean="0">
                <a:solidFill>
                  <a:srgbClr val="FF0000"/>
                </a:solidFill>
              </a:rPr>
              <a:t>industria têxtil</a:t>
            </a:r>
          </a:p>
          <a:p>
            <a:pPr>
              <a:buNone/>
            </a:pPr>
            <a:r>
              <a:rPr lang="pt-BR" dirty="0" smtClean="0"/>
              <a:t>.</a:t>
            </a:r>
            <a:r>
              <a:rPr lang="pt-BR" dirty="0" err="1" smtClean="0"/>
              <a:t>dissulfeto</a:t>
            </a:r>
            <a:r>
              <a:rPr lang="pt-BR" dirty="0" smtClean="0"/>
              <a:t> de carbono          </a:t>
            </a:r>
            <a:r>
              <a:rPr lang="pt-BR" i="1" dirty="0" smtClean="0">
                <a:solidFill>
                  <a:srgbClr val="FF0000"/>
                </a:solidFill>
              </a:rPr>
              <a:t>indústria têxtil</a:t>
            </a:r>
          </a:p>
          <a:p>
            <a:pPr>
              <a:buNone/>
            </a:pPr>
            <a:r>
              <a:rPr lang="pt-BR" dirty="0" smtClean="0"/>
              <a:t>. </a:t>
            </a:r>
            <a:r>
              <a:rPr lang="pt-BR" dirty="0" err="1" smtClean="0"/>
              <a:t>Acrilatos</a:t>
            </a:r>
            <a:r>
              <a:rPr lang="pt-BR" dirty="0" smtClean="0"/>
              <a:t>                                </a:t>
            </a:r>
            <a:r>
              <a:rPr lang="pt-BR" i="1" dirty="0" smtClean="0">
                <a:solidFill>
                  <a:srgbClr val="FF0000"/>
                </a:solidFill>
              </a:rPr>
              <a:t>indústria têxtil </a:t>
            </a:r>
            <a:r>
              <a:rPr lang="pt-BR" dirty="0" smtClean="0"/>
              <a:t>e tintas</a:t>
            </a:r>
          </a:p>
          <a:p>
            <a:pPr>
              <a:buNone/>
            </a:pPr>
            <a:r>
              <a:rPr lang="pt-BR" dirty="0" smtClean="0"/>
              <a:t>.cimento                                  </a:t>
            </a:r>
            <a:r>
              <a:rPr lang="pt-BR" i="1" dirty="0" smtClean="0">
                <a:solidFill>
                  <a:srgbClr val="FF0000"/>
                </a:solidFill>
              </a:rPr>
              <a:t>construção civil</a:t>
            </a:r>
          </a:p>
          <a:p>
            <a:pPr>
              <a:buNone/>
            </a:pPr>
            <a:r>
              <a:rPr lang="pt-BR" dirty="0" smtClean="0"/>
              <a:t>.</a:t>
            </a:r>
            <a:r>
              <a:rPr lang="pt-BR" dirty="0" err="1" smtClean="0"/>
              <a:t>Persulfato</a:t>
            </a:r>
            <a:r>
              <a:rPr lang="pt-BR" dirty="0" smtClean="0"/>
              <a:t>                               cabeleireira</a:t>
            </a:r>
          </a:p>
          <a:p>
            <a:pPr>
              <a:buNone/>
            </a:pPr>
            <a:r>
              <a:rPr lang="pt-BR" dirty="0" smtClean="0"/>
              <a:t>.Metais  (</a:t>
            </a:r>
            <a:r>
              <a:rPr lang="pt-BR" dirty="0" err="1" smtClean="0"/>
              <a:t>Platina,Cromo,Zinco</a:t>
            </a:r>
            <a:r>
              <a:rPr lang="pt-BR" dirty="0" smtClean="0"/>
              <a:t>)  Refinarias</a:t>
            </a:r>
          </a:p>
          <a:p>
            <a:pPr>
              <a:buNone/>
            </a:pPr>
            <a:r>
              <a:rPr lang="pt-BR" dirty="0" smtClean="0"/>
              <a:t>. </a:t>
            </a:r>
            <a:r>
              <a:rPr lang="pt-BR" dirty="0" err="1" smtClean="0"/>
              <a:t>Nolamina</a:t>
            </a:r>
            <a:r>
              <a:rPr lang="pt-BR" dirty="0" smtClean="0"/>
              <a:t>                                Esmalte de unhas e desinfetantes.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t1.gstatic.com/images?q=tbn:ANd9GcTWcEhT1oWpPm9ZOShtGZqBKvjkpbJ47AEaksZz1neUnxJrFA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11" y="1772816"/>
            <a:ext cx="7629266" cy="49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8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da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Beta adrenérgicos seletivos B2: </a:t>
            </a:r>
            <a:r>
              <a:rPr lang="pt-BR" dirty="0" err="1" smtClean="0"/>
              <a:t>Feneterol</a:t>
            </a:r>
            <a:r>
              <a:rPr lang="pt-BR" dirty="0" smtClean="0"/>
              <a:t> (</a:t>
            </a:r>
            <a:r>
              <a:rPr lang="pt-BR" dirty="0" err="1" smtClean="0"/>
              <a:t>Berotec</a:t>
            </a:r>
            <a:r>
              <a:rPr lang="pt-BR" dirty="0" smtClean="0"/>
              <a:t>),</a:t>
            </a:r>
            <a:r>
              <a:rPr lang="pt-BR" dirty="0" err="1" smtClean="0"/>
              <a:t>Salbutamol</a:t>
            </a:r>
            <a:r>
              <a:rPr lang="pt-BR" dirty="0" smtClean="0"/>
              <a:t> (</a:t>
            </a:r>
            <a:r>
              <a:rPr lang="pt-BR" dirty="0" err="1" smtClean="0"/>
              <a:t>Aerolin</a:t>
            </a:r>
            <a:r>
              <a:rPr lang="pt-BR" dirty="0" smtClean="0"/>
              <a:t>), </a:t>
            </a:r>
            <a:r>
              <a:rPr lang="pt-BR" dirty="0" err="1" smtClean="0"/>
              <a:t>Salmeterol</a:t>
            </a:r>
            <a:r>
              <a:rPr lang="pt-BR" dirty="0" smtClean="0"/>
              <a:t> (</a:t>
            </a:r>
            <a:r>
              <a:rPr lang="pt-BR" dirty="0" err="1" smtClean="0"/>
              <a:t>Seretide</a:t>
            </a:r>
            <a:r>
              <a:rPr lang="pt-BR" dirty="0" smtClean="0"/>
              <a:t>), </a:t>
            </a:r>
            <a:r>
              <a:rPr lang="pt-BR" dirty="0" err="1" smtClean="0"/>
              <a:t>Formoterol</a:t>
            </a:r>
            <a:r>
              <a:rPr lang="pt-BR" dirty="0" smtClean="0"/>
              <a:t> (</a:t>
            </a:r>
            <a:r>
              <a:rPr lang="pt-BR" dirty="0" err="1" smtClean="0"/>
              <a:t>Forasec</a:t>
            </a:r>
            <a:r>
              <a:rPr lang="pt-BR" dirty="0" smtClean="0"/>
              <a:t>, </a:t>
            </a:r>
            <a:r>
              <a:rPr lang="pt-BR" dirty="0" err="1" smtClean="0"/>
              <a:t>Alenia</a:t>
            </a:r>
            <a:r>
              <a:rPr lang="pt-BR" dirty="0" smtClean="0"/>
              <a:t>), </a:t>
            </a:r>
            <a:r>
              <a:rPr lang="pt-BR" dirty="0" err="1" smtClean="0"/>
              <a:t>Indacaterol</a:t>
            </a:r>
            <a:r>
              <a:rPr lang="pt-BR" dirty="0" smtClean="0"/>
              <a:t> (</a:t>
            </a:r>
            <a:r>
              <a:rPr lang="pt-BR" dirty="0" err="1" smtClean="0"/>
              <a:t>Ombrize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Corticóides  </a:t>
            </a:r>
            <a:r>
              <a:rPr lang="pt-BR" dirty="0" err="1" smtClean="0"/>
              <a:t>inalatórios</a:t>
            </a:r>
            <a:endParaRPr lang="pt-BR" dirty="0" smtClean="0"/>
          </a:p>
          <a:p>
            <a:r>
              <a:rPr lang="pt-BR" dirty="0" smtClean="0"/>
              <a:t>Teofilinas (Xantinas)</a:t>
            </a:r>
          </a:p>
          <a:p>
            <a:r>
              <a:rPr lang="pt-BR" dirty="0" smtClean="0"/>
              <a:t>Antagonistas dos receptores de </a:t>
            </a:r>
            <a:r>
              <a:rPr lang="pt-BR" dirty="0" err="1" smtClean="0"/>
              <a:t>leucotrienos</a:t>
            </a:r>
            <a:r>
              <a:rPr lang="pt-BR" dirty="0" smtClean="0"/>
              <a:t> (</a:t>
            </a:r>
            <a:r>
              <a:rPr lang="pt-BR" dirty="0" err="1" smtClean="0"/>
              <a:t>Montelucaste</a:t>
            </a:r>
            <a:r>
              <a:rPr lang="pt-BR" dirty="0" smtClean="0"/>
              <a:t>) (</a:t>
            </a:r>
            <a:r>
              <a:rPr lang="pt-BR" dirty="0" err="1" smtClean="0"/>
              <a:t>Singulair</a:t>
            </a:r>
            <a:r>
              <a:rPr lang="pt-BR" dirty="0" smtClean="0"/>
              <a:t>, </a:t>
            </a:r>
            <a:r>
              <a:rPr lang="pt-BR" dirty="0" err="1" smtClean="0"/>
              <a:t>Montelair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9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da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Omalizumabe</a:t>
            </a:r>
            <a:r>
              <a:rPr lang="pt-BR" dirty="0" smtClean="0"/>
              <a:t> (</a:t>
            </a:r>
            <a:r>
              <a:rPr lang="pt-BR" dirty="0" err="1" smtClean="0"/>
              <a:t>Xolair</a:t>
            </a:r>
            <a:r>
              <a:rPr lang="pt-BR" dirty="0" smtClean="0"/>
              <a:t>): Anticorpo monoclonal específico para inibir a da </a:t>
            </a:r>
            <a:r>
              <a:rPr lang="pt-BR" dirty="0" err="1" smtClean="0"/>
              <a:t>IgE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Imunoterapia</a:t>
            </a:r>
            <a:r>
              <a:rPr lang="pt-BR" dirty="0" smtClean="0"/>
              <a:t> específica com </a:t>
            </a:r>
            <a:r>
              <a:rPr lang="pt-BR" dirty="0" err="1" smtClean="0"/>
              <a:t>alérgenos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Anticolinérgicos </a:t>
            </a:r>
            <a:r>
              <a:rPr lang="pt-BR" dirty="0" err="1" smtClean="0"/>
              <a:t>inalatórios</a:t>
            </a:r>
            <a:r>
              <a:rPr lang="pt-BR" dirty="0" smtClean="0"/>
              <a:t> (Brometo de </a:t>
            </a:r>
            <a:r>
              <a:rPr lang="pt-BR" dirty="0" err="1" smtClean="0"/>
              <a:t>Ipatrópio</a:t>
            </a:r>
            <a:r>
              <a:rPr lang="pt-BR" dirty="0" smtClean="0"/>
              <a:t>): secura na mucosa oral, glaucoma e retenção urinária. 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Asma de difícil controle: Menos de 5% dos asmáticos. Programas do governo... Trata-se um asmático Ocupacional com o mesmo tratamento habitual da asma.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3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Mal Asmático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B2 de curta ação (</a:t>
            </a:r>
            <a:r>
              <a:rPr lang="pt-BR" dirty="0" err="1" smtClean="0"/>
              <a:t>aerosol</a:t>
            </a:r>
            <a:r>
              <a:rPr lang="pt-BR" dirty="0" smtClean="0"/>
              <a:t>) repetido a cada 20 minutos (3)</a:t>
            </a:r>
          </a:p>
          <a:p>
            <a:r>
              <a:rPr lang="pt-BR" dirty="0" err="1" smtClean="0"/>
              <a:t>Metilprednisolona</a:t>
            </a:r>
            <a:endParaRPr lang="pt-BR" dirty="0" smtClean="0"/>
          </a:p>
          <a:p>
            <a:r>
              <a:rPr lang="pt-BR" dirty="0" smtClean="0"/>
              <a:t>Xantina (?)</a:t>
            </a:r>
          </a:p>
          <a:p>
            <a:r>
              <a:rPr lang="pt-BR" dirty="0" smtClean="0"/>
              <a:t>Suporte de oxigênio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Epidemiologia da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Prevalência Mundial: 13,7%</a:t>
            </a:r>
          </a:p>
          <a:p>
            <a:r>
              <a:rPr lang="pt-BR" dirty="0" smtClean="0"/>
              <a:t>Variação entre países: 2,4% à 37,6%</a:t>
            </a:r>
          </a:p>
          <a:p>
            <a:r>
              <a:rPr lang="pt-BR" dirty="0" smtClean="0"/>
              <a:t>Brasil em torno de 10%. Asma Relacionada ao trabalho: Países Desenvolvidos (Responsável por 10% das asmas de adultos).</a:t>
            </a:r>
          </a:p>
          <a:p>
            <a:r>
              <a:rPr lang="pt-BR" dirty="0" smtClean="0"/>
              <a:t>50 à 80% dos asmáticos ,sintomas antes dos 5 anos de idade.</a:t>
            </a:r>
          </a:p>
          <a:p>
            <a:r>
              <a:rPr lang="pt-BR" dirty="0" smtClean="0"/>
              <a:t>Em torno de 80% desaparecem sintomas até a puberdade, 20% permanecem com sintomas, e dos 80% (20% podem recair...)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Educação em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Controle ambiental domiciliar.</a:t>
            </a:r>
          </a:p>
          <a:p>
            <a:r>
              <a:rPr lang="pt-BR" dirty="0" smtClean="0"/>
              <a:t>Controle ambiental no trabalho.</a:t>
            </a:r>
          </a:p>
          <a:p>
            <a:r>
              <a:rPr lang="pt-BR" dirty="0" smtClean="0"/>
              <a:t>Adesão ao tratamento</a:t>
            </a:r>
          </a:p>
          <a:p>
            <a:r>
              <a:rPr lang="pt-BR" dirty="0" smtClean="0"/>
              <a:t>Buscar medicamentos apropriados e não faltar.</a:t>
            </a:r>
          </a:p>
          <a:p>
            <a:r>
              <a:rPr lang="pt-BR" dirty="0" smtClean="0"/>
              <a:t>Asma ocupacional: Ventilação do ambiente importante.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Identificar o agente causador.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Utilizar equipamentos de proteção respiratória                    individual. Diagnóstico precoce e retirada da exposição.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5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916832"/>
            <a:ext cx="7272808" cy="4248472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Noções de Espirometria para o médico do trabalho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514501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Importância das Espirometrias.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Técnico do exame.</a:t>
            </a:r>
          </a:p>
          <a:p>
            <a:r>
              <a:rPr lang="pt-BR" dirty="0" smtClean="0"/>
              <a:t>Critérios de aceitação do exame</a:t>
            </a:r>
          </a:p>
          <a:p>
            <a:r>
              <a:rPr lang="pt-BR" dirty="0" smtClean="0"/>
              <a:t>Interpretação do exame: Definição dos distúrbios </a:t>
            </a:r>
            <a:r>
              <a:rPr lang="pt-BR" dirty="0" err="1" smtClean="0"/>
              <a:t>Ventilatórios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Provas com </a:t>
            </a:r>
            <a:r>
              <a:rPr lang="pt-BR" dirty="0" err="1" smtClean="0"/>
              <a:t>broncodilatadores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Responsabilidade dos laudos.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459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ardioluxor.com/site/fotos/espir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2816"/>
            <a:ext cx="4943078" cy="44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7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Espirometria Indicação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pt-BR" dirty="0" smtClean="0"/>
              <a:t>Diagnóstico do </a:t>
            </a:r>
            <a:r>
              <a:rPr lang="pt-BR" dirty="0" err="1" smtClean="0"/>
              <a:t>disturbio</a:t>
            </a:r>
            <a:r>
              <a:rPr lang="pt-BR" dirty="0" smtClean="0"/>
              <a:t> </a:t>
            </a:r>
            <a:r>
              <a:rPr lang="pt-BR" dirty="0" err="1" smtClean="0"/>
              <a:t>ventilatorio</a:t>
            </a:r>
            <a:endParaRPr lang="pt-BR" dirty="0" smtClean="0"/>
          </a:p>
          <a:p>
            <a:pPr eaLnBrk="1" hangingPunct="1"/>
            <a:r>
              <a:rPr lang="pt-BR" dirty="0" smtClean="0"/>
              <a:t>Determinar gravidade </a:t>
            </a:r>
          </a:p>
          <a:p>
            <a:pPr eaLnBrk="1" hangingPunct="1"/>
            <a:r>
              <a:rPr lang="pt-BR" dirty="0" smtClean="0"/>
              <a:t>Detectar doença precoce</a:t>
            </a:r>
          </a:p>
          <a:p>
            <a:pPr eaLnBrk="1" hangingPunct="1"/>
            <a:r>
              <a:rPr lang="pt-BR" dirty="0" smtClean="0"/>
              <a:t>Investigar </a:t>
            </a:r>
            <a:r>
              <a:rPr lang="pt-BR" dirty="0" err="1" smtClean="0"/>
              <a:t>dispnéia</a:t>
            </a:r>
            <a:r>
              <a:rPr lang="en-GB" dirty="0" smtClean="0"/>
              <a:t> e </a:t>
            </a:r>
            <a:r>
              <a:rPr lang="en-GB" dirty="0" err="1" smtClean="0"/>
              <a:t>tosse</a:t>
            </a:r>
            <a:endParaRPr lang="pt-BR" dirty="0" smtClean="0"/>
          </a:p>
          <a:p>
            <a:pPr eaLnBrk="1" hangingPunct="1"/>
            <a:r>
              <a:rPr lang="pt-BR" dirty="0" smtClean="0"/>
              <a:t>Evolução e tratamento</a:t>
            </a:r>
          </a:p>
          <a:p>
            <a:pPr eaLnBrk="1" hangingPunct="1"/>
            <a:r>
              <a:rPr lang="pt-BR" dirty="0" smtClean="0"/>
              <a:t>Avaliação pré-operatória</a:t>
            </a:r>
          </a:p>
          <a:p>
            <a:pPr eaLnBrk="1" hangingPunct="1"/>
            <a:r>
              <a:rPr lang="pt-BR" dirty="0" smtClean="0"/>
              <a:t>Espirometria realizada antes e após da jornada de trabalho não é suficiente....Melhor: medidas seriadas de Pico de Fluxo.</a:t>
            </a:r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0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solicitar nas Indústrias e construções civil?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Admissão</a:t>
            </a:r>
          </a:p>
          <a:p>
            <a:r>
              <a:rPr lang="pt-BR" dirty="0" smtClean="0"/>
              <a:t>A cada 2 anos de trabalho</a:t>
            </a:r>
          </a:p>
          <a:p>
            <a:r>
              <a:rPr lang="pt-BR" dirty="0" smtClean="0"/>
              <a:t>Demissão</a:t>
            </a:r>
          </a:p>
          <a:p>
            <a:r>
              <a:rPr lang="pt-BR" dirty="0" smtClean="0"/>
              <a:t>Se relatar sintomas.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29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132856"/>
            <a:ext cx="7488832" cy="115212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Espirometria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</a:rPr>
              <a:t>Contra-Indicação</a:t>
            </a:r>
            <a:endParaRPr lang="pt-B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3501007"/>
            <a:ext cx="8136904" cy="2736305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 smtClean="0"/>
              <a:t>Hemoptise</a:t>
            </a:r>
            <a:endParaRPr lang="pt-PT" dirty="0" smtClean="0"/>
          </a:p>
          <a:p>
            <a:pPr eaLnBrk="1" hangingPunct="1"/>
            <a:r>
              <a:rPr lang="pt-PT" dirty="0" smtClean="0"/>
              <a:t>Angina recente</a:t>
            </a:r>
          </a:p>
          <a:p>
            <a:pPr eaLnBrk="1" hangingPunct="1"/>
            <a:r>
              <a:rPr lang="pt-PT" dirty="0" smtClean="0"/>
              <a:t>Deslocamento de retina</a:t>
            </a:r>
          </a:p>
          <a:p>
            <a:pPr eaLnBrk="1" hangingPunct="1"/>
            <a:r>
              <a:rPr lang="pt-PT" dirty="0" smtClean="0"/>
              <a:t>Crise hipertensiva</a:t>
            </a:r>
          </a:p>
          <a:p>
            <a:pPr eaLnBrk="1" hangingPunct="1">
              <a:buFont typeface="Wingdings" pitchFamily="2" charset="2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511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animation_espirometri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585055"/>
            <a:ext cx="4248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117725" y="1943705"/>
            <a:ext cx="702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chemeClr val="bg1">
                    <a:lumMod val="95000"/>
                  </a:schemeClr>
                </a:solidFill>
                <a:latin typeface="+mj-lt"/>
                <a:cs typeface="Times New Roman" pitchFamily="18" charset="0"/>
              </a:rPr>
              <a:t>CURVA FLUXO-VOLUME</a:t>
            </a:r>
          </a:p>
        </p:txBody>
      </p:sp>
      <p:sp>
        <p:nvSpPr>
          <p:cNvPr id="1741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D9DBAE-E7B2-4DE8-8CBC-2CEA13C25CF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43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664197" y="1484784"/>
            <a:ext cx="6811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chemeClr val="bg1">
                    <a:lumMod val="95000"/>
                  </a:schemeClr>
                </a:solidFill>
                <a:latin typeface="+mj-lt"/>
                <a:cs typeface="Times New Roman" pitchFamily="18" charset="0"/>
              </a:rPr>
              <a:t>ALÇA FLUXO-VOLUME</a:t>
            </a:r>
          </a:p>
        </p:txBody>
      </p:sp>
      <p:sp>
        <p:nvSpPr>
          <p:cNvPr id="184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68D6C-E4B2-4F2D-A3E1-4C3400CBDFA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105275" cy="412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5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4098"/>
          <p:cNvSpPr txBox="1">
            <a:spLocks noChangeArrowheads="1"/>
          </p:cNvSpPr>
          <p:nvPr/>
        </p:nvSpPr>
        <p:spPr bwMode="auto">
          <a:xfrm>
            <a:off x="659684" y="1529837"/>
            <a:ext cx="8494712" cy="523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pt-BR" sz="2800" b="1" dirty="0">
                <a:solidFill>
                  <a:schemeClr val="tx2">
                    <a:lumMod val="90000"/>
                  </a:schemeClr>
                </a:solidFill>
              </a:rPr>
              <a:t>PROVA </a:t>
            </a:r>
            <a:r>
              <a:rPr kumimoji="1" lang="pt-BR" sz="2800" b="1" dirty="0">
                <a:solidFill>
                  <a:schemeClr val="tx2">
                    <a:lumMod val="90000"/>
                  </a:schemeClr>
                </a:solidFill>
                <a:latin typeface="+mj-lt"/>
              </a:rPr>
              <a:t>ESPIROMÉTRICA- Curvas Inaceitáveis</a:t>
            </a:r>
          </a:p>
        </p:txBody>
      </p:sp>
      <p:sp>
        <p:nvSpPr>
          <p:cNvPr id="21507" name="Text Box 4099"/>
          <p:cNvSpPr txBox="1">
            <a:spLocks noChangeArrowheads="1"/>
          </p:cNvSpPr>
          <p:nvPr/>
        </p:nvSpPr>
        <p:spPr bwMode="auto">
          <a:xfrm>
            <a:off x="3589338" y="842963"/>
            <a:ext cx="1535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 	</a:t>
            </a:r>
            <a:endParaRPr lang="pt-BR" sz="4000"/>
          </a:p>
        </p:txBody>
      </p:sp>
      <p:pic>
        <p:nvPicPr>
          <p:cNvPr id="21508" name="Picture 4100" descr="6 2 curvas inaceitave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3" y="2053712"/>
            <a:ext cx="3744416" cy="459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416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dos tipos de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Asma Extrínseca (relacionado com IGE)</a:t>
            </a:r>
          </a:p>
          <a:p>
            <a:r>
              <a:rPr lang="pt-BR" dirty="0" smtClean="0"/>
              <a:t>Asma Intrínseca</a:t>
            </a:r>
          </a:p>
          <a:p>
            <a:r>
              <a:rPr lang="pt-BR" dirty="0" smtClean="0"/>
              <a:t>Asma relacionada com o Trabalho (Asma Ocupacional e Asma Agravada pelo trabalho).</a:t>
            </a:r>
          </a:p>
          <a:p>
            <a:pPr>
              <a:buNone/>
            </a:pPr>
            <a:r>
              <a:rPr lang="pt-BR" dirty="0" smtClean="0"/>
              <a:t>Variáveis:</a:t>
            </a:r>
          </a:p>
          <a:p>
            <a:r>
              <a:rPr lang="pt-BR" dirty="0" smtClean="0"/>
              <a:t>Asma induzida por exercícios</a:t>
            </a:r>
          </a:p>
          <a:p>
            <a:r>
              <a:rPr lang="pt-BR" dirty="0" smtClean="0"/>
              <a:t>Asma Induzido por medicamentos(AAS e derivados)</a:t>
            </a:r>
          </a:p>
          <a:p>
            <a:r>
              <a:rPr lang="pt-BR" dirty="0" smtClean="0"/>
              <a:t>Asma induzido por refluxo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CURVA VOLUME-TEMPO</a:t>
            </a:r>
          </a:p>
        </p:txBody>
      </p:sp>
      <p:pic>
        <p:nvPicPr>
          <p:cNvPr id="22531" name="Picture 4" descr="FEF25-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3356992"/>
            <a:ext cx="4968875" cy="2940050"/>
          </a:xfrm>
        </p:spPr>
      </p:pic>
    </p:spTree>
    <p:extLst>
      <p:ext uri="{BB962C8B-B14F-4D97-AF65-F5344CB8AC3E}">
        <p14:creationId xmlns:p14="http://schemas.microsoft.com/office/powerpoint/2010/main" val="1984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1700808"/>
            <a:ext cx="5943584" cy="100013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VEF1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780928"/>
            <a:ext cx="8566348" cy="3672408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Volume de ar eliminado no primeiro segundo da manobra expiração forcada</a:t>
            </a:r>
          </a:p>
          <a:p>
            <a:pPr eaLnBrk="1" hangingPunct="1"/>
            <a:r>
              <a:rPr lang="en-US" dirty="0" err="1" smtClean="0"/>
              <a:t>Variaçao</a:t>
            </a:r>
            <a:r>
              <a:rPr lang="en-US" dirty="0" smtClean="0"/>
              <a:t> </a:t>
            </a:r>
            <a:r>
              <a:rPr lang="en-US" dirty="0" err="1" smtClean="0"/>
              <a:t>aceitavel</a:t>
            </a:r>
            <a:r>
              <a:rPr lang="en-US" dirty="0" smtClean="0"/>
              <a:t>: 150 ml</a:t>
            </a:r>
            <a:endParaRPr lang="pt-BR" dirty="0" smtClean="0"/>
          </a:p>
          <a:p>
            <a:pPr eaLnBrk="1" hangingPunct="1"/>
            <a:r>
              <a:rPr lang="pt-BR" dirty="0" smtClean="0"/>
              <a:t>Medida mais útil na clinica</a:t>
            </a:r>
          </a:p>
          <a:p>
            <a:pPr eaLnBrk="1" hangingPunct="1"/>
            <a:r>
              <a:rPr lang="pt-BR" dirty="0" smtClean="0"/>
              <a:t>Avalia distúrbios obstrutivos</a:t>
            </a:r>
          </a:p>
          <a:p>
            <a:pPr eaLnBrk="1" hangingPunct="1"/>
            <a:r>
              <a:rPr lang="pt-BR" dirty="0" smtClean="0"/>
              <a:t>Pode estar reduzido em distúrbios restritivos</a:t>
            </a:r>
          </a:p>
          <a:p>
            <a:pPr eaLnBrk="1" hangingPunct="1"/>
            <a:r>
              <a:rPr lang="pt-BR" dirty="0" smtClean="0"/>
              <a:t>Resultados expressos em volume-tempo e fluxo-volume</a:t>
            </a:r>
          </a:p>
        </p:txBody>
      </p:sp>
    </p:spTree>
    <p:extLst>
      <p:ext uri="{BB962C8B-B14F-4D97-AF65-F5344CB8AC3E}">
        <p14:creationId xmlns:p14="http://schemas.microsoft.com/office/powerpoint/2010/main" val="5083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5973" y="2204864"/>
            <a:ext cx="7391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INDICE DE TIFFENAU</a:t>
            </a:r>
            <a:endParaRPr lang="pt-B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573016"/>
            <a:ext cx="7831832" cy="28083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PT" sz="3200" dirty="0" smtClean="0">
                <a:solidFill>
                  <a:schemeClr val="bg1">
                    <a:lumMod val="95000"/>
                  </a:schemeClr>
                </a:solidFill>
              </a:rPr>
              <a:t>Definição: Razão VEF1/CVF</a:t>
            </a:r>
          </a:p>
          <a:p>
            <a:pPr eaLnBrk="1" hangingPunct="1">
              <a:spcBef>
                <a:spcPct val="0"/>
              </a:spcBef>
            </a:pPr>
            <a:r>
              <a:rPr lang="pt-PT" sz="3200" dirty="0" err="1" smtClean="0">
                <a:solidFill>
                  <a:schemeClr val="bg1">
                    <a:lumMod val="95000"/>
                  </a:schemeClr>
                </a:solidFill>
              </a:rPr>
              <a:t>Obs</a:t>
            </a:r>
            <a:r>
              <a:rPr lang="pt-PT" sz="3200" dirty="0" smtClean="0">
                <a:solidFill>
                  <a:schemeClr val="bg1">
                    <a:lumMod val="95000"/>
                  </a:schemeClr>
                </a:solidFill>
              </a:rPr>
              <a:t>: Quando CV&gt;CVF ela pode ser usada no denominador</a:t>
            </a:r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1628800"/>
            <a:ext cx="9368532" cy="136815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FLUXO EXPIRATÓRIO FORÇADO</a:t>
            </a:r>
            <a:b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FEF25-75%</a:t>
            </a:r>
            <a:endParaRPr lang="pt-BR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068960"/>
            <a:ext cx="7633469" cy="378904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O cálculo do fluxo médio na porção média da curva expiatória é simplesmente o volume expirado dividido pelo tempo requerido entre os pontos 25 e 75% da CV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Faixa normal: 60 a 65%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FEF25-75/CVF% &lt;0,5: DVO leve ou </a:t>
            </a:r>
            <a:r>
              <a:rPr lang="pt-PT" sz="2800" dirty="0" err="1" smtClean="0">
                <a:solidFill>
                  <a:schemeClr val="bg1">
                    <a:lumMod val="95000"/>
                  </a:schemeClr>
                </a:solidFill>
              </a:rPr>
              <a:t>limitaçao</a:t>
            </a:r>
            <a:r>
              <a:rPr lang="pt-PT" sz="2800" dirty="0" smtClean="0">
                <a:solidFill>
                  <a:schemeClr val="bg1">
                    <a:lumMod val="95000"/>
                  </a:schemeClr>
                </a:solidFill>
              </a:rPr>
              <a:t> ao fluxo aéreo em baixos volumes pulmonares.</a:t>
            </a:r>
            <a:endParaRPr lang="pt-BR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8226" y="1772816"/>
            <a:ext cx="5943584" cy="100013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PT" sz="3600" dirty="0" smtClean="0">
                <a:solidFill>
                  <a:schemeClr val="bg1">
                    <a:lumMod val="95000"/>
                  </a:schemeClr>
                </a:solidFill>
              </a:rPr>
              <a:t>Critérios de aceitação do exame </a:t>
            </a:r>
            <a:endParaRPr lang="pt-BR" sz="3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7545" y="3429000"/>
            <a:ext cx="8676456" cy="3294385"/>
          </a:xfrm>
        </p:spPr>
        <p:txBody>
          <a:bodyPr/>
          <a:lstStyle/>
          <a:p>
            <a:pPr eaLnBrk="1" hangingPunct="1"/>
            <a:r>
              <a:rPr lang="pt-PT" dirty="0" smtClean="0"/>
              <a:t>A duração da expiração forçada deve ser no mínimo 6 segundos</a:t>
            </a:r>
          </a:p>
          <a:p>
            <a:pPr eaLnBrk="1" hangingPunct="1"/>
            <a:r>
              <a:rPr lang="pt-PT" dirty="0" smtClean="0"/>
              <a:t>Os dois maiores valores de CV e CVF devem diferir menos de 200ml.</a:t>
            </a:r>
          </a:p>
          <a:p>
            <a:pPr eaLnBrk="1" hangingPunct="1"/>
            <a:r>
              <a:rPr lang="pt-PT" dirty="0" smtClean="0"/>
              <a:t>Curva inspiratória e expiratória aceitáveis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0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PT" sz="3600" dirty="0" smtClean="0">
                <a:solidFill>
                  <a:schemeClr val="bg1">
                    <a:lumMod val="95000"/>
                  </a:schemeClr>
                </a:solidFill>
              </a:rPr>
              <a:t>Interpretação do Exame</a:t>
            </a:r>
            <a:endParaRPr lang="pt-BR" sz="3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pt-PT" sz="2800" dirty="0" smtClean="0"/>
              <a:t>CV(F) reduzida é achado comum nas doenças restritivas. Exemplo: fibrose pulmonar, edema </a:t>
            </a:r>
            <a:r>
              <a:rPr lang="pt-PT" sz="2800" dirty="0" err="1" smtClean="0"/>
              <a:t>pulmonar,doenças</a:t>
            </a:r>
            <a:r>
              <a:rPr lang="pt-PT" sz="2800" dirty="0" smtClean="0"/>
              <a:t> neuromusculares, deformidades da parede torácica e obesidade.</a:t>
            </a:r>
          </a:p>
          <a:p>
            <a:pPr eaLnBrk="1" hangingPunct="1"/>
            <a:r>
              <a:rPr lang="pt-PT" sz="2800" dirty="0" smtClean="0"/>
              <a:t>O VEF1 avalia basicamente distúrbios obstrutivos, mas o Índice de </a:t>
            </a:r>
            <a:r>
              <a:rPr lang="pt-PT" sz="2800" dirty="0" err="1" smtClean="0"/>
              <a:t>Tiffenau</a:t>
            </a:r>
            <a:r>
              <a:rPr lang="pt-PT" sz="2800" dirty="0" smtClean="0"/>
              <a:t> é mais fidedigno.</a:t>
            </a:r>
          </a:p>
          <a:p>
            <a:pPr eaLnBrk="1" hangingPunct="1"/>
            <a:r>
              <a:rPr lang="pt-PT" sz="2800" dirty="0" smtClean="0"/>
              <a:t>O FEF25-75%  evidencia alterações das vias aéreas periféricas. Seu limite inferior é 65%.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568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9832" y="2060848"/>
            <a:ext cx="5943584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Distúrbios </a:t>
            </a:r>
            <a:r>
              <a:rPr lang="pt-BR" dirty="0" err="1" smtClean="0"/>
              <a:t>Ventilatórios</a:t>
            </a:r>
            <a:r>
              <a:rPr lang="pt-BR" dirty="0" smtClean="0"/>
              <a:t> Obstrutivos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Caracteriza-se pela redução da razão de VeF1/CVF (</a:t>
            </a:r>
            <a:r>
              <a:rPr lang="pt-BR" dirty="0"/>
              <a:t>Í</a:t>
            </a:r>
            <a:r>
              <a:rPr lang="pt-BR" dirty="0" smtClean="0"/>
              <a:t>ndice de </a:t>
            </a:r>
            <a:r>
              <a:rPr lang="pt-BR" dirty="0" err="1" smtClean="0"/>
              <a:t>Tiffeneau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Exemplos: Asma, DPOC, tabagistas (Fe25-75 diminuído).</a:t>
            </a:r>
          </a:p>
          <a:p>
            <a:r>
              <a:rPr lang="pt-BR" dirty="0" smtClean="0"/>
              <a:t>Classificação: Leve: 60-79%, Moderada: 41-59%, Grave: &lt;40%.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695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16" y="1916832"/>
            <a:ext cx="5943584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Distúrbios </a:t>
            </a:r>
            <a:r>
              <a:rPr lang="pt-BR" dirty="0" err="1" smtClean="0"/>
              <a:t>Ventilatórios</a:t>
            </a:r>
            <a:r>
              <a:rPr lang="pt-BR" dirty="0" smtClean="0"/>
              <a:t> Restritivos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3140968"/>
            <a:ext cx="8568952" cy="324036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Caracteriza-se quando CVF e CV são reduzidas na presença da relação VeF1/CVF e Fe25-75/CVF normais ou elevadas.</a:t>
            </a:r>
          </a:p>
          <a:p>
            <a:r>
              <a:rPr lang="pt-BR" dirty="0" smtClean="0"/>
              <a:t>Exemplos: Fibrose pulmonar, edema pulmonar, derrames pleurais, doenças neuromusculares, escoliose, obesidade, gravidez, etc.</a:t>
            </a:r>
          </a:p>
          <a:p>
            <a:r>
              <a:rPr lang="pt-BR" dirty="0" smtClean="0"/>
              <a:t>Classificação: Leve: CVF 60-79%, Moderada: 51 -59% e Grave &lt; 50%.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51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9832" y="1916832"/>
            <a:ext cx="5943584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Distúrbio Ventilatório Misto ou Combinado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212976"/>
            <a:ext cx="8748464" cy="3240360"/>
          </a:xfrm>
        </p:spPr>
        <p:txBody>
          <a:bodyPr>
            <a:normAutofit/>
          </a:bodyPr>
          <a:lstStyle/>
          <a:p>
            <a:r>
              <a:rPr lang="pt-BR" dirty="0" smtClean="0"/>
              <a:t>Caracteriza quando existe uma relação VeF1/CVF diminuída, associado a uma CVF diminuída.  Se a diferença entre CVF e VEF1 for menor ou igual  a 12 distúrbio misto; se diferença maior ou igual a 25 distúrbio obstrutivo com CVF reduzida.</a:t>
            </a:r>
          </a:p>
          <a:p>
            <a:r>
              <a:rPr lang="pt-BR" dirty="0" smtClean="0"/>
              <a:t>Exemplo: DPOC associado a fibrose pulmonar.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876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1916832"/>
            <a:ext cx="7772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 smtClean="0"/>
              <a:t>Interpretação</a:t>
            </a:r>
            <a:r>
              <a:rPr lang="en-US" dirty="0" smtClean="0"/>
              <a:t> do </a:t>
            </a:r>
            <a:r>
              <a:rPr lang="en-US" dirty="0" err="1" smtClean="0"/>
              <a:t>Exame</a:t>
            </a:r>
            <a:endParaRPr lang="pt-BR" dirty="0"/>
          </a:p>
        </p:txBody>
      </p:sp>
      <p:pic>
        <p:nvPicPr>
          <p:cNvPr id="37891" name="Picture 3" descr="nara pag S2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69348" r="8658" b="16760"/>
          <a:stretch>
            <a:fillRect/>
          </a:stretch>
        </p:blipFill>
        <p:spPr bwMode="auto">
          <a:xfrm>
            <a:off x="1691680" y="2956731"/>
            <a:ext cx="6873502" cy="360981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Asma e Tabagismo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tabagismo é um fator agravante da inflamação e da hiper-reatividade brônquica, com conseqüente piora dos sintomas da asma.</a:t>
            </a:r>
          </a:p>
          <a:p>
            <a:r>
              <a:rPr lang="pt-BR" dirty="0" smtClean="0"/>
              <a:t>Asmáticos que fumam apresentam uma menor resposta ao tratamento da asma comparado com os asmáticos não tabagistas. Tabagismo aumenta o fator de risco na asma ocupacional.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6" name="Rectangle 6"/>
          <p:cNvSpPr>
            <a:spLocks noGrp="1"/>
          </p:cNvSpPr>
          <p:nvPr>
            <p:ph type="title"/>
          </p:nvPr>
        </p:nvSpPr>
        <p:spPr bwMode="auto">
          <a:xfrm>
            <a:off x="1475656" y="1722311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Interpretação da espirometria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9"/>
          <a:stretch>
            <a:fillRect/>
          </a:stretch>
        </p:blipFill>
        <p:spPr bwMode="auto">
          <a:xfrm>
            <a:off x="2699792" y="2670598"/>
            <a:ext cx="5586958" cy="390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xxxx é proibid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78606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7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3" y="1772816"/>
            <a:ext cx="7252015" cy="792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Antes e Pós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</a:rPr>
              <a:t>Broncodilatador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93" y="2564904"/>
            <a:ext cx="5676176" cy="393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824" y="1916832"/>
            <a:ext cx="5943584" cy="10001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Doenças das Vias aéreas Superiores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068960"/>
            <a:ext cx="8748464" cy="34563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Rinite Alérgica Ocupacional: Caracteriza-se se ela for produzida por </a:t>
            </a:r>
            <a:r>
              <a:rPr lang="pt-BR" dirty="0" err="1" smtClean="0"/>
              <a:t>alérgenos</a:t>
            </a:r>
            <a:r>
              <a:rPr lang="pt-BR" dirty="0" smtClean="0"/>
              <a:t> do ambiente de trabalho ou mesmo sendo pré-existente, se seus sintomas forem desencadeados por agentes do ambiente de trabalho.</a:t>
            </a:r>
          </a:p>
          <a:p>
            <a:r>
              <a:rPr lang="pt-BR" dirty="0" smtClean="0"/>
              <a:t>20% dos casos de Rinite alérgicas são de origem ocupacional.</a:t>
            </a:r>
          </a:p>
          <a:p>
            <a:r>
              <a:rPr lang="pt-BR" dirty="0" smtClean="0"/>
              <a:t>É comum está associado a Sinusites, conjuntivites e asma ocupacional.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8" y="1916832"/>
            <a:ext cx="6048672" cy="11521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Quadro clínico das Rinites Alérgicas Ocupacionais: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Espirros, </a:t>
            </a:r>
            <a:r>
              <a:rPr lang="pt-BR" dirty="0" err="1" smtClean="0"/>
              <a:t>rinorréia</a:t>
            </a:r>
            <a:r>
              <a:rPr lang="pt-BR" dirty="0" smtClean="0"/>
              <a:t> cristalina, prurido e congestão nasal.</a:t>
            </a:r>
          </a:p>
          <a:p>
            <a:r>
              <a:rPr lang="pt-BR" dirty="0" smtClean="0"/>
              <a:t>Fases avançadas: </a:t>
            </a:r>
            <a:r>
              <a:rPr lang="pt-BR" dirty="0" err="1" smtClean="0"/>
              <a:t>Anosmia</a:t>
            </a:r>
            <a:r>
              <a:rPr lang="pt-BR" dirty="0" smtClean="0"/>
              <a:t>, disfunções tubárias, fadiga, desatenção, ansiedade.</a:t>
            </a:r>
          </a:p>
          <a:p>
            <a:r>
              <a:rPr lang="pt-BR" dirty="0" smtClean="0"/>
              <a:t>Raramente: Perfurações de septo, casos cirúrgicos.</a:t>
            </a:r>
          </a:p>
          <a:p>
            <a:r>
              <a:rPr lang="pt-BR" dirty="0" smtClean="0"/>
              <a:t>Diagnóstico: </a:t>
            </a:r>
            <a:r>
              <a:rPr lang="pt-BR" dirty="0" err="1" smtClean="0"/>
              <a:t>Rinoscopia</a:t>
            </a:r>
            <a:r>
              <a:rPr lang="pt-BR" dirty="0" smtClean="0"/>
              <a:t>, </a:t>
            </a:r>
            <a:r>
              <a:rPr lang="pt-BR" dirty="0" err="1" smtClean="0"/>
              <a:t>Tc</a:t>
            </a:r>
            <a:r>
              <a:rPr lang="pt-BR" dirty="0" smtClean="0"/>
              <a:t>, </a:t>
            </a:r>
            <a:r>
              <a:rPr lang="pt-BR" dirty="0" err="1" smtClean="0"/>
              <a:t>Rinomanometria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Tratamento: Uso de lavagens nasais, corticóides tópicos, anti-histamínicos, antibióticos,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740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288" y="1772816"/>
            <a:ext cx="6408712" cy="151216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Doença Pulmonar Obstrutiva Crônica Ocupacional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429000"/>
            <a:ext cx="8507288" cy="302433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 processo inflamatório crônico pode produzir alterações dos brônquios (bronquite crônica), bronquíolos (</a:t>
            </a:r>
            <a:r>
              <a:rPr lang="pt-BR" dirty="0" err="1" smtClean="0"/>
              <a:t>bronquiolite</a:t>
            </a:r>
            <a:r>
              <a:rPr lang="pt-BR" dirty="0" smtClean="0"/>
              <a:t> obstrutiva) e parênquima pulmonar (enfisema).</a:t>
            </a:r>
          </a:p>
          <a:p>
            <a:r>
              <a:rPr lang="pt-BR" dirty="0" smtClean="0"/>
              <a:t>Causas: Exposição ao tabagismo, fumaça ou poeiras ocupacionais. </a:t>
            </a:r>
          </a:p>
          <a:p>
            <a:r>
              <a:rPr lang="pt-BR" dirty="0" smtClean="0"/>
              <a:t>O percentual de pacientes com DPOC atribuído ao trabalho foi estimado em 19%.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53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1772816"/>
            <a:ext cx="7164288" cy="1440160"/>
          </a:xfrm>
        </p:spPr>
        <p:txBody>
          <a:bodyPr>
            <a:normAutofit/>
          </a:bodyPr>
          <a:lstStyle/>
          <a:p>
            <a:r>
              <a:rPr lang="pt-BR" dirty="0" smtClean="0"/>
              <a:t>Doença Pulmonar Obstrutiva Crônica Ocupacional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429000"/>
            <a:ext cx="8640960" cy="3096344"/>
          </a:xfrm>
        </p:spPr>
        <p:txBody>
          <a:bodyPr/>
          <a:lstStyle/>
          <a:p>
            <a:r>
              <a:rPr lang="pt-BR" dirty="0" smtClean="0"/>
              <a:t>Prognóstico bem mais difícil.</a:t>
            </a:r>
          </a:p>
          <a:p>
            <a:r>
              <a:rPr lang="pt-BR" dirty="0" smtClean="0"/>
              <a:t>Alterações de VeF1 sem reversibilidade.</a:t>
            </a:r>
          </a:p>
          <a:p>
            <a:r>
              <a:rPr lang="pt-BR" dirty="0" smtClean="0"/>
              <a:t>Diagnóstico: Espirometria, Determinação da capacidade pulmonar total, capacidade residual (</a:t>
            </a:r>
            <a:r>
              <a:rPr lang="pt-BR" dirty="0" err="1" smtClean="0"/>
              <a:t>Pletismografia</a:t>
            </a:r>
            <a:r>
              <a:rPr lang="pt-BR" dirty="0" smtClean="0"/>
              <a:t>), capacidade de difusão.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970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s2.glbimg.com/uvrr26QTV9-L72AH5aPMbm7hZEWX79Q9OhlKKbILwKPuUaXGG2S1WMWdA9VrgN3Z/s.glbimg.com/jo/g1/f/original/2012/10/26/construcao_civi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01" y="1694630"/>
            <a:ext cx="684076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28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Ilustrativo de DPOC crônico ocupacional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996952"/>
            <a:ext cx="8640960" cy="352839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GTS, 52 anos, masculino.</a:t>
            </a:r>
          </a:p>
          <a:p>
            <a:pPr>
              <a:buNone/>
            </a:pPr>
            <a:r>
              <a:rPr lang="pt-BR" dirty="0" smtClean="0"/>
              <a:t>. Soldador há 28 anos em construções civil.</a:t>
            </a:r>
          </a:p>
          <a:p>
            <a:pPr>
              <a:buNone/>
            </a:pPr>
            <a:r>
              <a:rPr lang="pt-BR" dirty="0" smtClean="0"/>
              <a:t>. Não fumante</a:t>
            </a:r>
          </a:p>
          <a:p>
            <a:pPr>
              <a:buNone/>
            </a:pPr>
            <a:r>
              <a:rPr lang="pt-BR" dirty="0" smtClean="0"/>
              <a:t>. Tosse persistente com pouca expectoração, cansaço aos médios esforços.</a:t>
            </a:r>
          </a:p>
          <a:p>
            <a:pPr>
              <a:buNone/>
            </a:pPr>
            <a:r>
              <a:rPr lang="pt-BR" dirty="0" smtClean="0"/>
              <a:t>. Função Pulmonar: CVF=92%, VEF1=57%, VeF1/CVF=61%, capacidade de difusão do monóxido de carbono 62%. CPT= 125%.</a:t>
            </a:r>
          </a:p>
          <a:p>
            <a:pPr>
              <a:buNone/>
            </a:pPr>
            <a:r>
              <a:rPr lang="pt-BR" dirty="0" smtClean="0"/>
              <a:t>. </a:t>
            </a:r>
            <a:r>
              <a:rPr lang="pt-BR" dirty="0" err="1" smtClean="0"/>
              <a:t>Rx</a:t>
            </a:r>
            <a:r>
              <a:rPr lang="pt-BR" dirty="0" smtClean="0"/>
              <a:t> de tórax= normal</a:t>
            </a:r>
          </a:p>
          <a:p>
            <a:pPr>
              <a:buNone/>
            </a:pPr>
            <a:r>
              <a:rPr lang="pt-BR" dirty="0" smtClean="0"/>
              <a:t>. </a:t>
            </a:r>
            <a:r>
              <a:rPr lang="pt-BR" dirty="0" err="1" smtClean="0"/>
              <a:t>Tc</a:t>
            </a:r>
            <a:r>
              <a:rPr lang="pt-BR" dirty="0" smtClean="0"/>
              <a:t> de tórax: sugestivo de </a:t>
            </a:r>
            <a:r>
              <a:rPr lang="pt-BR" dirty="0" err="1" smtClean="0"/>
              <a:t>bronquiolite</a:t>
            </a:r>
            <a:r>
              <a:rPr lang="pt-BR" dirty="0" smtClean="0"/>
              <a:t> respiratória.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7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Fisiopatologia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Antígeno</a:t>
            </a:r>
          </a:p>
          <a:p>
            <a:r>
              <a:rPr lang="pt-BR" dirty="0" smtClean="0"/>
              <a:t>Produção de </a:t>
            </a:r>
            <a:r>
              <a:rPr lang="pt-BR" dirty="0" err="1" smtClean="0"/>
              <a:t>IgE</a:t>
            </a:r>
            <a:r>
              <a:rPr lang="pt-BR" dirty="0" smtClean="0"/>
              <a:t> pelo linfócito B</a:t>
            </a:r>
          </a:p>
          <a:p>
            <a:r>
              <a:rPr lang="pt-BR" dirty="0" smtClean="0"/>
              <a:t>Liga-se ao </a:t>
            </a:r>
            <a:r>
              <a:rPr lang="pt-BR" dirty="0" err="1" smtClean="0"/>
              <a:t>mastócito</a:t>
            </a:r>
            <a:r>
              <a:rPr lang="pt-BR" dirty="0" smtClean="0"/>
              <a:t>: Liberação: </a:t>
            </a:r>
          </a:p>
          <a:p>
            <a:pPr>
              <a:buNone/>
            </a:pPr>
            <a:r>
              <a:rPr lang="pt-BR" dirty="0" smtClean="0"/>
              <a:t>Imediata: Histamina que leva a </a:t>
            </a:r>
            <a:r>
              <a:rPr lang="pt-BR" dirty="0" err="1" smtClean="0"/>
              <a:t>broncoconstricção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Tardia: </a:t>
            </a:r>
            <a:r>
              <a:rPr lang="pt-BR" dirty="0" err="1" smtClean="0"/>
              <a:t>Leucotrienos</a:t>
            </a:r>
            <a:r>
              <a:rPr lang="pt-BR" dirty="0" smtClean="0"/>
              <a:t> que provoca a inflamação com produção de muco e contração.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0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de 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Sintomas: Dispnéia, </a:t>
            </a:r>
            <a:r>
              <a:rPr lang="pt-BR" dirty="0" err="1" smtClean="0"/>
              <a:t>sibilância</a:t>
            </a:r>
            <a:r>
              <a:rPr lang="pt-BR" dirty="0" smtClean="0"/>
              <a:t>, tosse, aperto no peito.</a:t>
            </a:r>
          </a:p>
          <a:p>
            <a:r>
              <a:rPr lang="pt-BR" dirty="0" smtClean="0"/>
              <a:t>Padrão: Variável, piora noturna.</a:t>
            </a:r>
          </a:p>
          <a:p>
            <a:r>
              <a:rPr lang="pt-BR" dirty="0" smtClean="0"/>
              <a:t>Fatores desencadeantes: Exposição a </a:t>
            </a:r>
            <a:r>
              <a:rPr lang="pt-BR" dirty="0" err="1" smtClean="0"/>
              <a:t>alérgenos</a:t>
            </a:r>
            <a:r>
              <a:rPr lang="pt-BR" dirty="0" smtClean="0"/>
              <a:t>, infecções das vias aéreas, exercício, uso de antiinflamatórios.</a:t>
            </a:r>
          </a:p>
          <a:p>
            <a:r>
              <a:rPr lang="pt-BR" dirty="0" smtClean="0"/>
              <a:t>Espirometria: Distúrbio obstrutivo reversível.</a:t>
            </a:r>
          </a:p>
          <a:p>
            <a:r>
              <a:rPr lang="pt-BR" dirty="0" smtClean="0"/>
              <a:t>Teste de </a:t>
            </a:r>
            <a:r>
              <a:rPr lang="pt-BR" dirty="0" err="1" smtClean="0"/>
              <a:t>broncoprovocação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1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Radiológica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 e Moderada: </a:t>
            </a:r>
            <a:r>
              <a:rPr lang="pt-BR" dirty="0" err="1" smtClean="0"/>
              <a:t>Rx</a:t>
            </a:r>
            <a:r>
              <a:rPr lang="pt-BR" dirty="0" smtClean="0"/>
              <a:t> de tórax normal ou com espessamento de paredes brônquicas.</a:t>
            </a:r>
          </a:p>
          <a:p>
            <a:r>
              <a:rPr lang="pt-BR" dirty="0" smtClean="0"/>
              <a:t>Grave: </a:t>
            </a:r>
            <a:r>
              <a:rPr lang="pt-BR" dirty="0" err="1" smtClean="0"/>
              <a:t>Hiperinsulflação</a:t>
            </a:r>
            <a:r>
              <a:rPr lang="pt-BR" dirty="0" smtClean="0"/>
              <a:t>, eventuais atelectasias laminar segmentar ou </a:t>
            </a:r>
            <a:r>
              <a:rPr lang="pt-BR" dirty="0" err="1" smtClean="0"/>
              <a:t>lobar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0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Funcional (Espirometria)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CVF: está reduzida apenas em uma obstrução grave.</a:t>
            </a:r>
          </a:p>
          <a:p>
            <a:r>
              <a:rPr lang="pt-BR" dirty="0" smtClean="0"/>
              <a:t>VEF1 diminuído</a:t>
            </a:r>
          </a:p>
          <a:p>
            <a:r>
              <a:rPr lang="pt-BR" dirty="0" smtClean="0"/>
              <a:t>VEF1/CVF geralmente reduzida</a:t>
            </a:r>
          </a:p>
          <a:p>
            <a:r>
              <a:rPr lang="pt-BR" dirty="0" smtClean="0"/>
              <a:t>Teste de </a:t>
            </a:r>
            <a:r>
              <a:rPr lang="pt-BR" dirty="0" err="1" smtClean="0"/>
              <a:t>broncodilatador</a:t>
            </a:r>
            <a:r>
              <a:rPr lang="pt-BR" dirty="0" smtClean="0"/>
              <a:t> positivo.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7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2325</Words>
  <Application>Microsoft Office PowerPoint</Application>
  <PresentationFormat>Apresentação na tela (4:3)</PresentationFormat>
  <Paragraphs>239</Paragraphs>
  <Slides>57</Slides>
  <Notes>4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57</vt:i4>
      </vt:variant>
    </vt:vector>
  </HeadingPairs>
  <TitlesOfParts>
    <vt:vector size="60" baseType="lpstr">
      <vt:lpstr>Personalizar design</vt:lpstr>
      <vt:lpstr>1_Personalizar design</vt:lpstr>
      <vt:lpstr>Ápice</vt:lpstr>
      <vt:lpstr>Apresentação do PowerPoint</vt:lpstr>
      <vt:lpstr>Definição de Asma </vt:lpstr>
      <vt:lpstr>Epidemiologia da Asma</vt:lpstr>
      <vt:lpstr>Classificação dos tipos de Asma</vt:lpstr>
      <vt:lpstr>Asma e Tabagismo</vt:lpstr>
      <vt:lpstr>Fisiopatologia</vt:lpstr>
      <vt:lpstr>Diagnóstico de Asma</vt:lpstr>
      <vt:lpstr>Avaliação Radiológica</vt:lpstr>
      <vt:lpstr>Avaliação Funcional (Espirometria)</vt:lpstr>
      <vt:lpstr>Avaliação Laboratorial de Gravidade</vt:lpstr>
      <vt:lpstr>Classificação da gravidade da asma</vt:lpstr>
      <vt:lpstr>Classificação da gravidade da asma</vt:lpstr>
      <vt:lpstr>Intensidade da crise Características</vt:lpstr>
      <vt:lpstr>O que caracteriza também gravidade?</vt:lpstr>
      <vt:lpstr>Diagnóstico Diferencial</vt:lpstr>
      <vt:lpstr>Asma relacionada ao Trabalho</vt:lpstr>
      <vt:lpstr>Asma Ocupacional</vt:lpstr>
      <vt:lpstr>Asma Ocupacional</vt:lpstr>
      <vt:lpstr>Diagnóstico de ART</vt:lpstr>
      <vt:lpstr>Diagnóstico de ART</vt:lpstr>
      <vt:lpstr>Observações na ART</vt:lpstr>
      <vt:lpstr>Evolução e Prognóstico da ART</vt:lpstr>
      <vt:lpstr>Apresentação do PowerPoint</vt:lpstr>
      <vt:lpstr>Bissinose</vt:lpstr>
      <vt:lpstr>Agentes mais comuns causadores da asma relacionada ao trabalho</vt:lpstr>
      <vt:lpstr>Apresentação do PowerPoint</vt:lpstr>
      <vt:lpstr>Tratamento da Asma</vt:lpstr>
      <vt:lpstr>Tratamento da Asma</vt:lpstr>
      <vt:lpstr>Estado de Mal Asmático</vt:lpstr>
      <vt:lpstr>Educação em Asma</vt:lpstr>
      <vt:lpstr>Noções de Espirometria para o médico do trabalho</vt:lpstr>
      <vt:lpstr>A Importância das Espirometrias.</vt:lpstr>
      <vt:lpstr>Apresentação do PowerPoint</vt:lpstr>
      <vt:lpstr>Espirometria Indicação</vt:lpstr>
      <vt:lpstr>Quando solicitar nas Indústrias e construções civil?</vt:lpstr>
      <vt:lpstr>Espirometria Contra-Indicação</vt:lpstr>
      <vt:lpstr>Apresentação do PowerPoint</vt:lpstr>
      <vt:lpstr>Apresentação do PowerPoint</vt:lpstr>
      <vt:lpstr>Apresentação do PowerPoint</vt:lpstr>
      <vt:lpstr>CURVA VOLUME-TEMPO</vt:lpstr>
      <vt:lpstr>VEF1</vt:lpstr>
      <vt:lpstr>INDICE DE TIFFENAU</vt:lpstr>
      <vt:lpstr>FLUXO EXPIRATÓRIO FORÇADO FEF25-75%</vt:lpstr>
      <vt:lpstr>Critérios de aceitação do exame </vt:lpstr>
      <vt:lpstr>Interpretação do Exame</vt:lpstr>
      <vt:lpstr>Distúrbios Ventilatórios Obstrutivos</vt:lpstr>
      <vt:lpstr>Distúrbios Ventilatórios Restritivos</vt:lpstr>
      <vt:lpstr>Distúrbio Ventilatório Misto ou Combinado</vt:lpstr>
      <vt:lpstr>Interpretação do Exame</vt:lpstr>
      <vt:lpstr>Interpretação da espirometria</vt:lpstr>
      <vt:lpstr>Antes e Pós Broncodilatador </vt:lpstr>
      <vt:lpstr>Doenças das Vias aéreas Superiores</vt:lpstr>
      <vt:lpstr>Quadro clínico das Rinites Alérgicas Ocupacionais:</vt:lpstr>
      <vt:lpstr>Doença Pulmonar Obstrutiva Crônica Ocupacional </vt:lpstr>
      <vt:lpstr>Doença Pulmonar Obstrutiva Crônica Ocupacional</vt:lpstr>
      <vt:lpstr>Apresentação do PowerPoint</vt:lpstr>
      <vt:lpstr>Caso Ilustrativo de DPOC crônico ocupacional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Vinicius</dc:creator>
  <cp:lastModifiedBy>Usuario</cp:lastModifiedBy>
  <cp:revision>29</cp:revision>
  <dcterms:created xsi:type="dcterms:W3CDTF">2013-04-03T20:18:16Z</dcterms:created>
  <dcterms:modified xsi:type="dcterms:W3CDTF">2014-10-24T17:03:26Z</dcterms:modified>
</cp:coreProperties>
</file>