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77" r:id="rId13"/>
    <p:sldId id="276" r:id="rId14"/>
    <p:sldId id="275" r:id="rId15"/>
    <p:sldId id="265" r:id="rId16"/>
    <p:sldId id="270" r:id="rId17"/>
    <p:sldId id="266" r:id="rId18"/>
    <p:sldId id="271" r:id="rId19"/>
    <p:sldId id="272" r:id="rId20"/>
    <p:sldId id="267" r:id="rId21"/>
    <p:sldId id="268" r:id="rId22"/>
    <p:sldId id="278" r:id="rId23"/>
    <p:sldId id="279" r:id="rId24"/>
    <p:sldId id="280" r:id="rId25"/>
    <p:sldId id="282" r:id="rId26"/>
    <p:sldId id="281" r:id="rId27"/>
    <p:sldId id="269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3" autoAdjust="0"/>
    <p:restoredTop sz="94660"/>
  </p:normalViewPr>
  <p:slideViewPr>
    <p:cSldViewPr>
      <p:cViewPr varScale="1">
        <p:scale>
          <a:sx n="72" d="100"/>
          <a:sy n="72" d="100"/>
        </p:scale>
        <p:origin x="-10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E93A-754B-4AFD-BD50-432FA5C686C4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D5C-BEAC-45A2-B246-17EC237B912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E93A-754B-4AFD-BD50-432FA5C686C4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D5C-BEAC-45A2-B246-17EC237B91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E93A-754B-4AFD-BD50-432FA5C686C4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D5C-BEAC-45A2-B246-17EC237B91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E93A-754B-4AFD-BD50-432FA5C686C4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D5C-BEAC-45A2-B246-17EC237B91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E93A-754B-4AFD-BD50-432FA5C686C4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81B9D5C-BEAC-45A2-B246-17EC237B91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E93A-754B-4AFD-BD50-432FA5C686C4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D5C-BEAC-45A2-B246-17EC237B91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E93A-754B-4AFD-BD50-432FA5C686C4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D5C-BEAC-45A2-B246-17EC237B91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E93A-754B-4AFD-BD50-432FA5C686C4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D5C-BEAC-45A2-B246-17EC237B91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E93A-754B-4AFD-BD50-432FA5C686C4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D5C-BEAC-45A2-B246-17EC237B91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E93A-754B-4AFD-BD50-432FA5C686C4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D5C-BEAC-45A2-B246-17EC237B91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E93A-754B-4AFD-BD50-432FA5C686C4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D5C-BEAC-45A2-B246-17EC237B91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39DE93A-754B-4AFD-BD50-432FA5C686C4}" type="datetimeFigureOut">
              <a:rPr lang="pt-BR" smtClean="0"/>
              <a:t>22/10/2014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81B9D5C-BEAC-45A2-B246-17EC237B9127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4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DOENÇAS ORTOPÉDICAS DO MEMBRO SUPERIOR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699792" y="4221088"/>
            <a:ext cx="6103303" cy="1728192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err="1" smtClean="0"/>
              <a:t>Ortopedista</a:t>
            </a:r>
            <a:endParaRPr lang="en-US" dirty="0" smtClean="0"/>
          </a:p>
          <a:p>
            <a:pPr algn="l"/>
            <a:r>
              <a:rPr lang="en-US" dirty="0" err="1" smtClean="0"/>
              <a:t>Cirurgião</a:t>
            </a:r>
            <a:r>
              <a:rPr lang="en-US" dirty="0" smtClean="0"/>
              <a:t> de </a:t>
            </a:r>
            <a:r>
              <a:rPr lang="en-US" dirty="0" err="1" smtClean="0"/>
              <a:t>ombro</a:t>
            </a:r>
            <a:r>
              <a:rPr lang="en-US" dirty="0" smtClean="0"/>
              <a:t> e </a:t>
            </a:r>
            <a:r>
              <a:rPr lang="en-US" dirty="0" err="1" smtClean="0"/>
              <a:t>cotovelo</a:t>
            </a:r>
            <a:endParaRPr lang="en-US" dirty="0" smtClean="0"/>
          </a:p>
          <a:p>
            <a:pPr algn="l"/>
            <a:r>
              <a:rPr lang="en-US" smtClean="0"/>
              <a:t>Preceptor de </a:t>
            </a:r>
            <a:r>
              <a:rPr lang="en-US" dirty="0" err="1" smtClean="0"/>
              <a:t>Residência</a:t>
            </a:r>
            <a:r>
              <a:rPr lang="en-US" dirty="0" smtClean="0"/>
              <a:t> </a:t>
            </a:r>
            <a:r>
              <a:rPr lang="en-US" dirty="0" err="1" smtClean="0"/>
              <a:t>médica</a:t>
            </a:r>
            <a:r>
              <a:rPr lang="en-US" dirty="0" smtClean="0"/>
              <a:t> do IJF</a:t>
            </a:r>
            <a:endParaRPr lang="pt-BR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05064"/>
            <a:ext cx="2664296" cy="2664296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9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3210" y="260648"/>
            <a:ext cx="8139404" cy="172819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Síndrome</a:t>
            </a:r>
            <a:r>
              <a:rPr lang="en-US" dirty="0" smtClean="0"/>
              <a:t>  do </a:t>
            </a:r>
            <a:r>
              <a:rPr lang="en-US" dirty="0" err="1" smtClean="0"/>
              <a:t>manguito</a:t>
            </a:r>
            <a:r>
              <a:rPr lang="en-US" dirty="0" smtClean="0"/>
              <a:t> </a:t>
            </a:r>
            <a:r>
              <a:rPr lang="en-US" dirty="0" err="1" smtClean="0"/>
              <a:t>rotador</a:t>
            </a:r>
            <a:r>
              <a:rPr lang="en-US" dirty="0" smtClean="0"/>
              <a:t/>
            </a:r>
            <a:br>
              <a:rPr lang="en-US" dirty="0" smtClean="0"/>
            </a:b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146" name="Picture 2" descr="C:\Users\Augusto\Desktop\Aula\perf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08" y="2564904"/>
            <a:ext cx="2587377" cy="3207695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6147" name="Picture 3" descr="C:\Users\Augusto\Desktop\Aula\Impact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2601346"/>
            <a:ext cx="3023750" cy="2267813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6148" name="Picture 4" descr="C:\Users\Augusto\Desktop\Aula\lesão do manguit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435" y="2610650"/>
            <a:ext cx="2897279" cy="2258509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12835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4691" y="1124744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Síndrome</a:t>
            </a:r>
            <a:r>
              <a:rPr lang="en-US" dirty="0" smtClean="0"/>
              <a:t>  do </a:t>
            </a:r>
            <a:r>
              <a:rPr lang="en-US" dirty="0" err="1" smtClean="0"/>
              <a:t>manguito</a:t>
            </a:r>
            <a:r>
              <a:rPr lang="en-US" dirty="0" smtClean="0"/>
              <a:t> </a:t>
            </a:r>
            <a:r>
              <a:rPr lang="en-US" dirty="0" err="1" smtClean="0"/>
              <a:t>rotador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diagnóstico</a:t>
            </a:r>
            <a:r>
              <a:rPr lang="en-US" dirty="0" smtClean="0"/>
              <a:t/>
            </a:r>
            <a:br>
              <a:rPr lang="en-US" dirty="0" smtClean="0"/>
            </a:br>
            <a:endParaRPr lang="pt-BR" sz="4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79512" y="2060848"/>
            <a:ext cx="8712968" cy="4536504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Anamnese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Testes </a:t>
            </a:r>
            <a:r>
              <a:rPr lang="en-US" dirty="0" err="1" smtClean="0"/>
              <a:t>específicos</a:t>
            </a:r>
            <a:r>
              <a:rPr lang="en-US" dirty="0" smtClean="0"/>
              <a:t> no </a:t>
            </a:r>
            <a:r>
              <a:rPr lang="en-US" dirty="0" err="1" smtClean="0"/>
              <a:t>exame</a:t>
            </a:r>
            <a:r>
              <a:rPr lang="en-US" dirty="0" smtClean="0"/>
              <a:t> </a:t>
            </a:r>
            <a:r>
              <a:rPr lang="en-US" dirty="0" err="1" smtClean="0"/>
              <a:t>físico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Radiografia</a:t>
            </a:r>
            <a:r>
              <a:rPr lang="en-US" dirty="0" smtClean="0"/>
              <a:t> 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AP </a:t>
            </a:r>
            <a:r>
              <a:rPr lang="en-US" dirty="0" err="1" smtClean="0"/>
              <a:t>verdadeiro</a:t>
            </a:r>
            <a:endParaRPr lang="en-US" dirty="0" smtClean="0"/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smtClean="0"/>
              <a:t>Tunnel view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err="1" smtClean="0"/>
              <a:t>Axilar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US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err="1" smtClean="0"/>
              <a:t>lesões</a:t>
            </a:r>
            <a:r>
              <a:rPr lang="en-US" dirty="0" smtClean="0"/>
              <a:t> &gt; 1 cm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RM é o </a:t>
            </a:r>
            <a:r>
              <a:rPr lang="en-US" dirty="0" err="1" smtClean="0"/>
              <a:t>padrão-ouro</a:t>
            </a:r>
            <a:endParaRPr lang="en-US" dirty="0" smtClean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0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2324" y="188640"/>
            <a:ext cx="8139404" cy="205760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Síndrome</a:t>
            </a:r>
            <a:r>
              <a:rPr lang="en-US" dirty="0" smtClean="0"/>
              <a:t>  do </a:t>
            </a:r>
            <a:r>
              <a:rPr lang="en-US" dirty="0" err="1" smtClean="0"/>
              <a:t>manguito</a:t>
            </a:r>
            <a:r>
              <a:rPr lang="en-US" dirty="0" smtClean="0"/>
              <a:t> </a:t>
            </a:r>
            <a:r>
              <a:rPr lang="en-US" dirty="0" err="1" smtClean="0"/>
              <a:t>rotador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rm</a:t>
            </a: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ugusto\Desktop\Aula\RM M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704856" cy="4552686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11179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1871" y="548680"/>
            <a:ext cx="8139404" cy="205760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Síndrome</a:t>
            </a:r>
            <a:r>
              <a:rPr lang="en-US" dirty="0" smtClean="0"/>
              <a:t>  do </a:t>
            </a:r>
            <a:r>
              <a:rPr lang="en-US" dirty="0" err="1" smtClean="0"/>
              <a:t>manguito</a:t>
            </a:r>
            <a:r>
              <a:rPr lang="en-US" dirty="0" smtClean="0"/>
              <a:t> </a:t>
            </a:r>
            <a:r>
              <a:rPr lang="en-US" dirty="0" err="1" smtClean="0"/>
              <a:t>rotador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tratamento</a:t>
            </a:r>
            <a:r>
              <a:rPr lang="en-US" dirty="0" smtClean="0"/>
              <a:t/>
            </a:r>
            <a:br>
              <a:rPr lang="en-US" dirty="0" smtClean="0"/>
            </a:br>
            <a:endParaRPr lang="pt-BR" sz="4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79512" y="2060848"/>
            <a:ext cx="8712968" cy="4536504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Tratamento</a:t>
            </a:r>
            <a:r>
              <a:rPr lang="en-US" dirty="0" smtClean="0"/>
              <a:t> </a:t>
            </a:r>
            <a:r>
              <a:rPr lang="en-US" dirty="0" err="1" smtClean="0"/>
              <a:t>conservador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Bursite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Tendinite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Lesão</a:t>
            </a:r>
            <a:r>
              <a:rPr lang="en-US" dirty="0" smtClean="0"/>
              <a:t> </a:t>
            </a:r>
            <a:r>
              <a:rPr lang="en-US" dirty="0" err="1" smtClean="0"/>
              <a:t>crônica</a:t>
            </a:r>
            <a:r>
              <a:rPr lang="en-US" dirty="0" smtClean="0"/>
              <a:t> e </a:t>
            </a:r>
            <a:r>
              <a:rPr lang="en-US" dirty="0" err="1" smtClean="0"/>
              <a:t>irreparável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Fisioterapia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Analgesia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Estiramento</a:t>
            </a:r>
            <a:r>
              <a:rPr lang="en-US" dirty="0" smtClean="0"/>
              <a:t> capsular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Fortalecimento</a:t>
            </a:r>
            <a:endParaRPr lang="en-US" dirty="0" smtClean="0"/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err="1" smtClean="0"/>
              <a:t>Rotadores</a:t>
            </a:r>
            <a:endParaRPr lang="en-US" dirty="0" smtClean="0"/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err="1" smtClean="0"/>
              <a:t>Deltóide</a:t>
            </a:r>
            <a:endParaRPr lang="en-US" dirty="0" smtClean="0"/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err="1" smtClean="0"/>
              <a:t>Serrátil</a:t>
            </a:r>
            <a:r>
              <a:rPr lang="en-US" dirty="0" smtClean="0"/>
              <a:t> anterior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err="1" smtClean="0"/>
              <a:t>Rombóides</a:t>
            </a:r>
            <a:endParaRPr lang="en-US" dirty="0" smtClean="0"/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err="1" smtClean="0"/>
              <a:t>Elevador</a:t>
            </a:r>
            <a:r>
              <a:rPr lang="en-US" dirty="0" smtClean="0"/>
              <a:t> da </a:t>
            </a:r>
            <a:r>
              <a:rPr lang="en-US" dirty="0" err="1" smtClean="0"/>
              <a:t>escápula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Infiltração</a:t>
            </a:r>
            <a:r>
              <a:rPr lang="en-US" dirty="0" smtClean="0"/>
              <a:t> </a:t>
            </a:r>
            <a:r>
              <a:rPr lang="en-US" dirty="0" err="1" smtClean="0"/>
              <a:t>subacromial</a:t>
            </a:r>
            <a:r>
              <a:rPr lang="en-US" dirty="0" smtClean="0"/>
              <a:t> (?)</a:t>
            </a:r>
            <a:endParaRPr lang="pt-BR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9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1871" y="476672"/>
            <a:ext cx="8139404" cy="212961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Síndrome</a:t>
            </a:r>
            <a:r>
              <a:rPr lang="en-US" dirty="0" smtClean="0"/>
              <a:t>  do </a:t>
            </a:r>
            <a:r>
              <a:rPr lang="en-US" dirty="0" err="1" smtClean="0"/>
              <a:t>manguito</a:t>
            </a:r>
            <a:r>
              <a:rPr lang="en-US" dirty="0" smtClean="0"/>
              <a:t> </a:t>
            </a:r>
            <a:r>
              <a:rPr lang="en-US" dirty="0" err="1" smtClean="0"/>
              <a:t>rotador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tratamento</a:t>
            </a:r>
            <a:r>
              <a:rPr lang="en-US" dirty="0" smtClean="0"/>
              <a:t/>
            </a:r>
            <a:br>
              <a:rPr lang="en-US" dirty="0" smtClean="0"/>
            </a:br>
            <a:endParaRPr lang="pt-BR" sz="4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79512" y="2060848"/>
            <a:ext cx="8712968" cy="453650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Cirurgia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Lesão</a:t>
            </a:r>
            <a:r>
              <a:rPr lang="en-US" dirty="0" smtClean="0"/>
              <a:t> </a:t>
            </a:r>
            <a:r>
              <a:rPr lang="en-US" dirty="0" err="1" smtClean="0"/>
              <a:t>completa</a:t>
            </a:r>
            <a:r>
              <a:rPr lang="en-US" dirty="0" smtClean="0"/>
              <a:t> de </a:t>
            </a:r>
            <a:r>
              <a:rPr lang="en-US" dirty="0" err="1" smtClean="0"/>
              <a:t>tendão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Tendinose</a:t>
            </a:r>
            <a:r>
              <a:rPr lang="en-US" dirty="0" smtClean="0"/>
              <a:t> com </a:t>
            </a:r>
            <a:r>
              <a:rPr lang="en-US" dirty="0" err="1" smtClean="0"/>
              <a:t>Impacto</a:t>
            </a:r>
            <a:r>
              <a:rPr lang="en-US" dirty="0" smtClean="0"/>
              <a:t> </a:t>
            </a:r>
            <a:r>
              <a:rPr lang="en-US" dirty="0" err="1" smtClean="0"/>
              <a:t>subacromial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sucesso</a:t>
            </a:r>
            <a:r>
              <a:rPr lang="en-US" dirty="0" smtClean="0"/>
              <a:t> com 3 </a:t>
            </a:r>
            <a:r>
              <a:rPr lang="en-US" dirty="0" err="1" smtClean="0"/>
              <a:t>meses</a:t>
            </a:r>
            <a:r>
              <a:rPr lang="en-US" dirty="0" smtClean="0"/>
              <a:t> de </a:t>
            </a:r>
            <a:r>
              <a:rPr lang="en-US" dirty="0" err="1" smtClean="0"/>
              <a:t>fisioterapia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Objetivos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Reparo</a:t>
            </a:r>
            <a:r>
              <a:rPr lang="en-US" dirty="0" smtClean="0"/>
              <a:t> </a:t>
            </a:r>
            <a:r>
              <a:rPr lang="en-US" dirty="0" err="1" smtClean="0"/>
              <a:t>tendíneo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Bursectomia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Descompressão</a:t>
            </a:r>
            <a:r>
              <a:rPr lang="en-US" dirty="0" smtClean="0"/>
              <a:t> </a:t>
            </a:r>
            <a:r>
              <a:rPr lang="en-US" dirty="0" err="1" smtClean="0"/>
              <a:t>subacromial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Aberto</a:t>
            </a:r>
            <a:r>
              <a:rPr lang="en-US" dirty="0" smtClean="0"/>
              <a:t> X </a:t>
            </a:r>
            <a:r>
              <a:rPr lang="en-US" dirty="0" err="1" smtClean="0"/>
              <a:t>Videoartroscópico</a:t>
            </a:r>
            <a:endParaRPr lang="en-US" dirty="0" smtClean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2324" y="136003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tendinite</a:t>
            </a:r>
            <a:r>
              <a:rPr lang="en-US" dirty="0" smtClean="0"/>
              <a:t> </a:t>
            </a:r>
            <a:r>
              <a:rPr lang="en-US" dirty="0" err="1" smtClean="0"/>
              <a:t>calcárea</a:t>
            </a:r>
            <a:r>
              <a:rPr lang="en-US" dirty="0" smtClean="0"/>
              <a:t/>
            </a:r>
            <a:br>
              <a:rPr lang="en-US" dirty="0" smtClean="0"/>
            </a:br>
            <a:endParaRPr lang="pt-BR" sz="4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639792" cy="5040560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Dor</a:t>
            </a:r>
            <a:r>
              <a:rPr lang="en-US" dirty="0" smtClean="0"/>
              <a:t> </a:t>
            </a:r>
            <a:r>
              <a:rPr lang="en-US" dirty="0" err="1" smtClean="0"/>
              <a:t>súbita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ombro</a:t>
            </a:r>
            <a:r>
              <a:rPr lang="en-US" dirty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relato</a:t>
            </a:r>
            <a:r>
              <a:rPr lang="en-US" dirty="0" smtClean="0"/>
              <a:t> de trauma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causa</a:t>
            </a:r>
            <a:r>
              <a:rPr lang="en-US" dirty="0" smtClean="0"/>
              <a:t> </a:t>
            </a:r>
            <a:r>
              <a:rPr lang="en-US" dirty="0" err="1" smtClean="0"/>
              <a:t>definida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Epidemiologia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Feminino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4a </a:t>
            </a:r>
            <a:r>
              <a:rPr lang="en-US" dirty="0" err="1" smtClean="0"/>
              <a:t>década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Ombro</a:t>
            </a:r>
            <a:r>
              <a:rPr lang="en-US" dirty="0" smtClean="0"/>
              <a:t> </a:t>
            </a:r>
            <a:r>
              <a:rPr lang="en-US" dirty="0" err="1" smtClean="0"/>
              <a:t>direito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Não-relacionada</a:t>
            </a:r>
            <a:r>
              <a:rPr lang="en-US" dirty="0" smtClean="0"/>
              <a:t> a </a:t>
            </a:r>
            <a:r>
              <a:rPr lang="en-US" dirty="0" err="1" smtClean="0"/>
              <a:t>trabalho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80% das </a:t>
            </a:r>
            <a:r>
              <a:rPr lang="en-US" dirty="0" err="1" smtClean="0"/>
              <a:t>vezes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no </a:t>
            </a:r>
            <a:r>
              <a:rPr lang="en-US" dirty="0" err="1" smtClean="0"/>
              <a:t>Supraespinal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Doença</a:t>
            </a:r>
            <a:r>
              <a:rPr lang="en-US" dirty="0" smtClean="0"/>
              <a:t> </a:t>
            </a:r>
            <a:r>
              <a:rPr lang="en-US" dirty="0" err="1" smtClean="0"/>
              <a:t>autolimitada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Fases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Pré-cálcica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Cálcica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Pós-cálcica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Exames</a:t>
            </a:r>
            <a:r>
              <a:rPr lang="en-US" dirty="0" smtClean="0"/>
              <a:t> </a:t>
            </a:r>
            <a:r>
              <a:rPr lang="en-US" dirty="0" err="1" smtClean="0"/>
              <a:t>complementares</a:t>
            </a:r>
            <a:r>
              <a:rPr lang="en-US" dirty="0" smtClean="0"/>
              <a:t>: RX + US</a:t>
            </a:r>
          </a:p>
          <a:p>
            <a:pPr algn="l"/>
            <a:endParaRPr lang="pt-BR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ugusto\Desktop\Aula\rx tendinite calcáre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326" y="1670178"/>
            <a:ext cx="2877986" cy="2625651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5122" name="Picture 2" descr="C:\Users\Augusto\Desktop\Aula\tendinite calcáre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82" y="4516963"/>
            <a:ext cx="2101230" cy="210123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17939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2324" y="260648"/>
            <a:ext cx="8139404" cy="190547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tendinite</a:t>
            </a:r>
            <a:r>
              <a:rPr lang="en-US" dirty="0" smtClean="0"/>
              <a:t> </a:t>
            </a:r>
            <a:r>
              <a:rPr lang="en-US" dirty="0" err="1" smtClean="0"/>
              <a:t>calcárea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tratamento</a:t>
            </a:r>
            <a:r>
              <a:rPr lang="en-US" dirty="0" smtClean="0"/>
              <a:t/>
            </a:r>
            <a:br>
              <a:rPr lang="en-US" dirty="0" smtClean="0"/>
            </a:br>
            <a:endParaRPr lang="pt-BR" sz="4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79512" y="1772816"/>
            <a:ext cx="8424936" cy="4248472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Tratamento</a:t>
            </a:r>
            <a:r>
              <a:rPr lang="en-US" dirty="0" smtClean="0"/>
              <a:t> de </a:t>
            </a:r>
            <a:r>
              <a:rPr lang="en-US" dirty="0" err="1" smtClean="0"/>
              <a:t>escolha</a:t>
            </a:r>
            <a:r>
              <a:rPr lang="en-US" dirty="0" smtClean="0"/>
              <a:t> é </a:t>
            </a:r>
            <a:r>
              <a:rPr lang="en-US" dirty="0" err="1" smtClean="0"/>
              <a:t>não-cirúrgico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Fisioterapia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Crioterapia</a:t>
            </a:r>
            <a:r>
              <a:rPr lang="en-US" dirty="0" smtClean="0"/>
              <a:t> local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Medicação</a:t>
            </a:r>
            <a:r>
              <a:rPr lang="en-US" dirty="0" smtClean="0"/>
              <a:t> </a:t>
            </a:r>
            <a:r>
              <a:rPr lang="en-US" dirty="0" err="1" smtClean="0"/>
              <a:t>analgésica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Bloqueio</a:t>
            </a:r>
            <a:r>
              <a:rPr lang="en-US" dirty="0" smtClean="0"/>
              <a:t> de N. </a:t>
            </a:r>
            <a:r>
              <a:rPr lang="en-US" dirty="0" err="1" smtClean="0"/>
              <a:t>Suprascapular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Cirurgia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Videoartroscópica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Insucesso</a:t>
            </a:r>
            <a:r>
              <a:rPr lang="en-US" dirty="0" smtClean="0"/>
              <a:t> de </a:t>
            </a:r>
            <a:r>
              <a:rPr lang="en-US" dirty="0" err="1" smtClean="0"/>
              <a:t>terapia</a:t>
            </a:r>
            <a:r>
              <a:rPr lang="en-US" dirty="0" smtClean="0"/>
              <a:t> </a:t>
            </a:r>
            <a:r>
              <a:rPr lang="en-US" dirty="0" err="1" smtClean="0"/>
              <a:t>conservadora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Promover</a:t>
            </a:r>
            <a:r>
              <a:rPr lang="en-US" dirty="0" smtClean="0"/>
              <a:t> </a:t>
            </a:r>
            <a:r>
              <a:rPr lang="en-US" dirty="0" err="1" smtClean="0"/>
              <a:t>drenagem</a:t>
            </a:r>
            <a:r>
              <a:rPr lang="en-US" dirty="0" smtClean="0"/>
              <a:t> </a:t>
            </a:r>
            <a:r>
              <a:rPr lang="en-US" dirty="0" err="1" smtClean="0"/>
              <a:t>parcial</a:t>
            </a:r>
            <a:r>
              <a:rPr lang="en-US" dirty="0" smtClean="0"/>
              <a:t> do </a:t>
            </a:r>
            <a:r>
              <a:rPr lang="en-US" dirty="0" err="1" smtClean="0"/>
              <a:t>depósito</a:t>
            </a:r>
            <a:r>
              <a:rPr lang="en-US" dirty="0" smtClean="0"/>
              <a:t> </a:t>
            </a:r>
            <a:r>
              <a:rPr lang="en-US" dirty="0" err="1" smtClean="0"/>
              <a:t>cácico</a:t>
            </a:r>
            <a:endParaRPr lang="en-US" dirty="0" smtClean="0"/>
          </a:p>
          <a:p>
            <a:pPr algn="l"/>
            <a:endParaRPr lang="pt-BR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0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2324" y="332656"/>
            <a:ext cx="8139404" cy="79499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capsulite</a:t>
            </a:r>
            <a:r>
              <a:rPr lang="en-US" dirty="0" smtClean="0"/>
              <a:t> </a:t>
            </a:r>
            <a:r>
              <a:rPr lang="en-US" dirty="0" err="1" smtClean="0"/>
              <a:t>adesiva</a:t>
            </a:r>
            <a:endParaRPr lang="pt-BR" sz="4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51520" y="1670178"/>
            <a:ext cx="8136904" cy="4999182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Epidemiologia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Mulher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5a. </a:t>
            </a:r>
            <a:r>
              <a:rPr lang="en-US" dirty="0" err="1" smtClean="0"/>
              <a:t>Década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Ombro</a:t>
            </a:r>
            <a:r>
              <a:rPr lang="en-US" dirty="0" smtClean="0"/>
              <a:t> </a:t>
            </a:r>
            <a:r>
              <a:rPr lang="en-US" dirty="0" err="1" smtClean="0"/>
              <a:t>não-dominante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/>
              <a:t>Tipos</a:t>
            </a:r>
            <a:r>
              <a:rPr lang="en-US" dirty="0"/>
              <a:t>: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/>
              <a:t>Primária</a:t>
            </a:r>
            <a:r>
              <a:rPr lang="en-US" dirty="0"/>
              <a:t> </a:t>
            </a:r>
            <a:endParaRPr lang="pt-BR" dirty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/>
              <a:t>Secundária</a:t>
            </a:r>
            <a:endParaRPr lang="en-US" dirty="0"/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err="1"/>
              <a:t>Intrínseca</a:t>
            </a:r>
            <a:r>
              <a:rPr lang="en-US" dirty="0"/>
              <a:t> (traumas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patologias</a:t>
            </a:r>
            <a:r>
              <a:rPr lang="en-US" dirty="0"/>
              <a:t> da </a:t>
            </a:r>
            <a:r>
              <a:rPr lang="en-US" dirty="0" err="1"/>
              <a:t>cintura</a:t>
            </a:r>
            <a:r>
              <a:rPr lang="en-US" dirty="0"/>
              <a:t> </a:t>
            </a:r>
            <a:r>
              <a:rPr lang="en-US" dirty="0" err="1"/>
              <a:t>escapular</a:t>
            </a:r>
            <a:r>
              <a:rPr lang="en-US" dirty="0"/>
              <a:t>)</a:t>
            </a:r>
          </a:p>
          <a:p>
            <a:pPr marL="1371600" lvl="2" indent="-457200" algn="l">
              <a:buFont typeface="Arial" pitchFamily="34" charset="0"/>
              <a:buChar char="•"/>
            </a:pPr>
            <a:r>
              <a:rPr lang="en-US" dirty="0" err="1"/>
              <a:t>Extrínseca</a:t>
            </a:r>
            <a:r>
              <a:rPr lang="en-US" dirty="0"/>
              <a:t> (PO de </a:t>
            </a:r>
            <a:r>
              <a:rPr lang="en-US" dirty="0" err="1"/>
              <a:t>cirurgia</a:t>
            </a:r>
            <a:r>
              <a:rPr lang="en-US" dirty="0"/>
              <a:t> </a:t>
            </a:r>
            <a:r>
              <a:rPr lang="en-US" dirty="0" err="1"/>
              <a:t>torácica</a:t>
            </a:r>
            <a:r>
              <a:rPr lang="en-US" dirty="0"/>
              <a:t> e cervical</a:t>
            </a:r>
            <a:r>
              <a:rPr lang="en-US" dirty="0" smtClean="0"/>
              <a:t>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Fatores</a:t>
            </a:r>
            <a:r>
              <a:rPr lang="en-US" dirty="0" smtClean="0"/>
              <a:t> de </a:t>
            </a:r>
            <a:r>
              <a:rPr lang="en-US" dirty="0" err="1" smtClean="0"/>
              <a:t>risco</a:t>
            </a:r>
            <a:r>
              <a:rPr lang="en-US" dirty="0" smtClean="0"/>
              <a:t>: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Transtorno</a:t>
            </a:r>
            <a:r>
              <a:rPr lang="en-US" dirty="0" smtClean="0"/>
              <a:t> </a:t>
            </a:r>
            <a:r>
              <a:rPr lang="en-US" dirty="0" err="1" smtClean="0"/>
              <a:t>psiquiátrico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DM </a:t>
            </a:r>
            <a:r>
              <a:rPr lang="en-US" dirty="0" err="1" smtClean="0"/>
              <a:t>insulino-dependente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Alcoolismo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Barbitúricos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Tireoidopatias</a:t>
            </a:r>
            <a:endParaRPr lang="en-US" dirty="0" smtClean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ugusto\Desktop\Aula\capsul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860" y="1670178"/>
            <a:ext cx="2409893" cy="1969195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21170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ugusto\Desktop\Aula\capsulite 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4043700" cy="1673255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88840"/>
            <a:ext cx="3810742" cy="17119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2324" y="279241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capsulite</a:t>
            </a:r>
            <a:r>
              <a:rPr lang="en-US" dirty="0" smtClean="0"/>
              <a:t> </a:t>
            </a:r>
            <a:r>
              <a:rPr lang="en-US" dirty="0" err="1" smtClean="0"/>
              <a:t>adesiva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DIAGNÓSTICO</a:t>
            </a:r>
            <a:endParaRPr lang="pt-BR" sz="4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1524" y="3662095"/>
            <a:ext cx="8802964" cy="3195905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/>
              <a:t>Dor</a:t>
            </a:r>
            <a:r>
              <a:rPr lang="en-US" dirty="0"/>
              <a:t> </a:t>
            </a:r>
            <a:r>
              <a:rPr lang="en-US" dirty="0" err="1"/>
              <a:t>associada</a:t>
            </a:r>
            <a:r>
              <a:rPr lang="en-US" dirty="0"/>
              <a:t> </a:t>
            </a:r>
            <a:r>
              <a:rPr lang="en-US" dirty="0" smtClean="0"/>
              <a:t>à</a:t>
            </a:r>
            <a:r>
              <a:rPr lang="en-US" dirty="0"/>
              <a:t> </a:t>
            </a:r>
            <a:r>
              <a:rPr lang="en-US" dirty="0" err="1" smtClean="0"/>
              <a:t>restrição</a:t>
            </a:r>
            <a:r>
              <a:rPr lang="en-US" dirty="0" smtClean="0"/>
              <a:t> </a:t>
            </a:r>
            <a:r>
              <a:rPr lang="en-US" dirty="0"/>
              <a:t>global </a:t>
            </a:r>
            <a:r>
              <a:rPr lang="en-US" dirty="0" smtClean="0"/>
              <a:t>de </a:t>
            </a:r>
            <a:r>
              <a:rPr lang="en-US" dirty="0" err="1" smtClean="0"/>
              <a:t>mobilidade</a:t>
            </a:r>
            <a:r>
              <a:rPr lang="en-US" dirty="0" smtClean="0"/>
              <a:t> </a:t>
            </a:r>
            <a:r>
              <a:rPr lang="en-US" dirty="0" err="1"/>
              <a:t>ativa</a:t>
            </a:r>
            <a:r>
              <a:rPr lang="en-US" dirty="0"/>
              <a:t> e </a:t>
            </a:r>
            <a:r>
              <a:rPr lang="en-US" dirty="0" err="1" smtClean="0"/>
              <a:t>passiva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Exames</a:t>
            </a:r>
            <a:r>
              <a:rPr lang="en-US" dirty="0" smtClean="0"/>
              <a:t> :</a:t>
            </a:r>
            <a:endParaRPr lang="en-US" dirty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/>
              <a:t>RM – </a:t>
            </a:r>
            <a:r>
              <a:rPr lang="en-US" dirty="0" err="1"/>
              <a:t>excludente</a:t>
            </a:r>
            <a:endParaRPr lang="en-US" dirty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/>
              <a:t>Artrografia</a:t>
            </a:r>
            <a:r>
              <a:rPr lang="en-US" dirty="0"/>
              <a:t> – </a:t>
            </a:r>
            <a:r>
              <a:rPr lang="en-US" dirty="0" err="1"/>
              <a:t>redução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capacidade</a:t>
            </a:r>
            <a:r>
              <a:rPr lang="en-US" dirty="0" smtClean="0"/>
              <a:t> </a:t>
            </a:r>
            <a:r>
              <a:rPr lang="en-US" dirty="0" err="1"/>
              <a:t>volumétrica</a:t>
            </a:r>
            <a:r>
              <a:rPr lang="en-US" dirty="0"/>
              <a:t> </a:t>
            </a:r>
          </a:p>
          <a:p>
            <a:pPr lvl="1" algn="l"/>
            <a:r>
              <a:rPr lang="en-US" dirty="0" smtClean="0"/>
              <a:t>(&lt; </a:t>
            </a:r>
            <a:r>
              <a:rPr lang="en-US" dirty="0"/>
              <a:t>15 ml)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/>
              <a:t>RX – </a:t>
            </a:r>
            <a:r>
              <a:rPr lang="en-US" dirty="0" err="1"/>
              <a:t>desmineralização</a:t>
            </a:r>
            <a:r>
              <a:rPr lang="en-US" dirty="0"/>
              <a:t> </a:t>
            </a:r>
            <a:r>
              <a:rPr lang="en-US" dirty="0" err="1" smtClean="0"/>
              <a:t>óssea</a:t>
            </a:r>
            <a:endParaRPr lang="en-US" dirty="0" smtClean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3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51520" y="285597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capsulite</a:t>
            </a:r>
            <a:r>
              <a:rPr lang="en-US" dirty="0" smtClean="0"/>
              <a:t> </a:t>
            </a:r>
            <a:r>
              <a:rPr lang="en-US" dirty="0" err="1" smtClean="0"/>
              <a:t>adesiva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tratamento</a:t>
            </a:r>
            <a:endParaRPr lang="pt-BR" sz="4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0" y="2077276"/>
            <a:ext cx="8266854" cy="478072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Tratamento</a:t>
            </a:r>
            <a:r>
              <a:rPr lang="en-US" dirty="0" smtClean="0"/>
              <a:t> </a:t>
            </a:r>
            <a:r>
              <a:rPr lang="en-US" dirty="0" err="1" smtClean="0"/>
              <a:t>conservador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Diagnóstico</a:t>
            </a:r>
            <a:r>
              <a:rPr lang="en-US" dirty="0" smtClean="0"/>
              <a:t> </a:t>
            </a:r>
            <a:r>
              <a:rPr lang="en-US" dirty="0" err="1" smtClean="0"/>
              <a:t>precoce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Termoterapia</a:t>
            </a:r>
            <a:r>
              <a:rPr lang="en-US" dirty="0" smtClean="0"/>
              <a:t> + </a:t>
            </a:r>
            <a:r>
              <a:rPr lang="en-US" dirty="0" err="1" smtClean="0"/>
              <a:t>Cinesioterapia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Analgésicos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Anti-</a:t>
            </a:r>
            <a:r>
              <a:rPr lang="en-US" dirty="0" err="1" smtClean="0"/>
              <a:t>depressivos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Bloqueio</a:t>
            </a:r>
            <a:r>
              <a:rPr lang="en-US" dirty="0" smtClean="0"/>
              <a:t> de N. </a:t>
            </a:r>
            <a:r>
              <a:rPr lang="en-US" dirty="0" err="1" smtClean="0"/>
              <a:t>supraescapular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Cirurgia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Videoartroscópica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congelado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dor</a:t>
            </a:r>
            <a:endParaRPr lang="en-US" dirty="0" smtClean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ugusto\Desktop\Aula\capsulite BN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95127"/>
            <a:ext cx="2857500" cy="2085975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4099" name="Picture 3" descr="C:\Users\Augusto\Desktop\Aula\capsulite F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24" y="3851649"/>
            <a:ext cx="2125552" cy="2837721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17549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2324" y="260648"/>
            <a:ext cx="3637587" cy="140953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Ombro</a:t>
            </a:r>
            <a:r>
              <a:rPr lang="en-US" dirty="0" smtClean="0"/>
              <a:t/>
            </a:r>
            <a:br>
              <a:rPr lang="en-US" dirty="0" smtClean="0"/>
            </a:br>
            <a:endParaRPr lang="pt-BR" sz="4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79512" y="1670178"/>
            <a:ext cx="6336704" cy="478315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Responsável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10% dos </a:t>
            </a:r>
            <a:r>
              <a:rPr lang="en-US" dirty="0" err="1" smtClean="0"/>
              <a:t>atendimentos</a:t>
            </a:r>
            <a:r>
              <a:rPr lang="en-US" dirty="0" smtClean="0"/>
              <a:t> </a:t>
            </a:r>
            <a:r>
              <a:rPr lang="en-US" dirty="0" err="1" smtClean="0"/>
              <a:t>ambulatoriais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Ortopedia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Articulação</a:t>
            </a:r>
            <a:r>
              <a:rPr lang="en-US" dirty="0" smtClean="0"/>
              <a:t> com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mobilidade</a:t>
            </a:r>
            <a:r>
              <a:rPr lang="en-US" dirty="0" smtClean="0"/>
              <a:t> no </a:t>
            </a:r>
            <a:r>
              <a:rPr lang="en-US" dirty="0" err="1" smtClean="0"/>
              <a:t>corpo</a:t>
            </a:r>
            <a:r>
              <a:rPr lang="en-US" dirty="0" smtClean="0"/>
              <a:t> </a:t>
            </a:r>
            <a:r>
              <a:rPr lang="en-US" dirty="0" err="1" smtClean="0"/>
              <a:t>humano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Posicionar</a:t>
            </a:r>
            <a:r>
              <a:rPr lang="en-US" dirty="0" smtClean="0"/>
              <a:t> a </a:t>
            </a:r>
            <a:r>
              <a:rPr lang="en-US" dirty="0" err="1" smtClean="0"/>
              <a:t>mão</a:t>
            </a:r>
            <a:r>
              <a:rPr lang="en-US" dirty="0" smtClean="0"/>
              <a:t> no </a:t>
            </a:r>
            <a:r>
              <a:rPr lang="en-US" dirty="0" err="1" smtClean="0"/>
              <a:t>espaço</a:t>
            </a:r>
            <a:endParaRPr lang="en-US" dirty="0" smtClean="0"/>
          </a:p>
          <a:p>
            <a:pPr algn="l"/>
            <a:endParaRPr lang="pt-BR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713" y="11359"/>
            <a:ext cx="1473425" cy="1473425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ugusto\Desktop\Aula\introduçã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42" y="2204864"/>
            <a:ext cx="2556285" cy="4080408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9982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32452" y="226232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cotovelo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anatomia</a:t>
            </a:r>
            <a:endParaRPr lang="pt-BR" sz="4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79512" y="2060848"/>
            <a:ext cx="8280920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Articulação</a:t>
            </a:r>
            <a:r>
              <a:rPr lang="en-US" dirty="0" smtClean="0"/>
              <a:t> </a:t>
            </a:r>
            <a:r>
              <a:rPr lang="en-US" dirty="0" err="1" smtClean="0"/>
              <a:t>Ginglímóide</a:t>
            </a:r>
            <a:r>
              <a:rPr lang="en-US" dirty="0" smtClean="0"/>
              <a:t> (</a:t>
            </a:r>
            <a:r>
              <a:rPr lang="en-US" dirty="0" err="1" smtClean="0"/>
              <a:t>dobradiça</a:t>
            </a:r>
            <a:r>
              <a:rPr lang="en-US" dirty="0" smtClean="0"/>
              <a:t>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Flexo-extensão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Pronossupinação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Epicôndilo</a:t>
            </a:r>
            <a:r>
              <a:rPr lang="en-US" dirty="0" smtClean="0"/>
              <a:t> lateral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Origem</a:t>
            </a:r>
            <a:r>
              <a:rPr lang="en-US" dirty="0" smtClean="0"/>
              <a:t> de </a:t>
            </a:r>
            <a:r>
              <a:rPr lang="en-US" dirty="0" err="1" smtClean="0"/>
              <a:t>extensossupinadores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Epicôndilo</a:t>
            </a:r>
            <a:r>
              <a:rPr lang="en-US" dirty="0" smtClean="0"/>
              <a:t> medial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Origem</a:t>
            </a:r>
            <a:r>
              <a:rPr lang="en-US" dirty="0" smtClean="0"/>
              <a:t> de </a:t>
            </a:r>
            <a:r>
              <a:rPr lang="en-US" dirty="0" err="1" smtClean="0"/>
              <a:t>flexopronadores</a:t>
            </a:r>
            <a:endParaRPr lang="pt-BR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ugusto\Desktop\Aula\Cotovelo anatom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66" y="1670178"/>
            <a:ext cx="2635772" cy="22894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Augusto\Desktop\Aula\Cotovelo anatomia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155" y="4149080"/>
            <a:ext cx="2607983" cy="21574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32452" y="226232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cotovelo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tendinoses</a:t>
            </a:r>
            <a:endParaRPr lang="pt-BR" sz="4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0" y="2060848"/>
            <a:ext cx="6228184" cy="4464496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Epicondilite</a:t>
            </a:r>
            <a:r>
              <a:rPr lang="en-US" dirty="0" smtClean="0"/>
              <a:t> lateral 7:1 </a:t>
            </a:r>
            <a:r>
              <a:rPr lang="en-US" dirty="0" err="1" smtClean="0"/>
              <a:t>Epicondilite</a:t>
            </a:r>
            <a:r>
              <a:rPr lang="en-US" dirty="0" smtClean="0"/>
              <a:t> medial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Patologia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Ruptura</a:t>
            </a:r>
            <a:r>
              <a:rPr lang="en-US" dirty="0" smtClean="0"/>
              <a:t> de </a:t>
            </a:r>
            <a:r>
              <a:rPr lang="en-US" dirty="0" err="1" smtClean="0"/>
              <a:t>origem</a:t>
            </a:r>
            <a:r>
              <a:rPr lang="en-US" dirty="0" smtClean="0"/>
              <a:t> </a:t>
            </a:r>
            <a:r>
              <a:rPr lang="en-US" dirty="0" err="1" smtClean="0"/>
              <a:t>tendínea</a:t>
            </a:r>
            <a:r>
              <a:rPr lang="en-US" dirty="0" smtClean="0"/>
              <a:t> com </a:t>
            </a:r>
            <a:r>
              <a:rPr lang="en-US" dirty="0" err="1" smtClean="0"/>
              <a:t>tecido</a:t>
            </a:r>
            <a:r>
              <a:rPr lang="en-US" dirty="0" smtClean="0"/>
              <a:t> de </a:t>
            </a:r>
            <a:r>
              <a:rPr lang="en-US" dirty="0" err="1" smtClean="0"/>
              <a:t>granulação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Relacionada</a:t>
            </a:r>
            <a:r>
              <a:rPr lang="en-US" dirty="0" smtClean="0"/>
              <a:t> a </a:t>
            </a:r>
            <a:r>
              <a:rPr lang="en-US" dirty="0" err="1" smtClean="0"/>
              <a:t>sobreuso</a:t>
            </a:r>
            <a:r>
              <a:rPr lang="en-US" dirty="0" smtClean="0"/>
              <a:t> no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esporte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Dor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epicôndilo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Testes </a:t>
            </a:r>
            <a:r>
              <a:rPr lang="en-US" dirty="0" err="1" smtClean="0"/>
              <a:t>específicos</a:t>
            </a:r>
            <a:r>
              <a:rPr lang="en-US" dirty="0" smtClean="0"/>
              <a:t> +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Radiografia</a:t>
            </a:r>
            <a:r>
              <a:rPr lang="en-US" dirty="0" smtClean="0"/>
              <a:t> normal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US: </a:t>
            </a:r>
            <a:r>
              <a:rPr lang="en-US" dirty="0" err="1" smtClean="0"/>
              <a:t>tecido</a:t>
            </a:r>
            <a:r>
              <a:rPr lang="en-US" dirty="0" smtClean="0"/>
              <a:t> </a:t>
            </a:r>
            <a:r>
              <a:rPr lang="en-US" dirty="0" err="1" smtClean="0"/>
              <a:t>heterogêneo</a:t>
            </a:r>
            <a:r>
              <a:rPr lang="en-US" dirty="0" smtClean="0"/>
              <a:t> com </a:t>
            </a:r>
            <a:r>
              <a:rPr lang="en-US" dirty="0" err="1" smtClean="0"/>
              <a:t>tendão</a:t>
            </a:r>
            <a:r>
              <a:rPr lang="en-US" dirty="0" smtClean="0"/>
              <a:t> </a:t>
            </a:r>
            <a:r>
              <a:rPr lang="en-US" dirty="0" err="1" smtClean="0"/>
              <a:t>espessado</a:t>
            </a:r>
            <a:endParaRPr lang="pt-BR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Augusto\Desktop\Aula\E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988840"/>
            <a:ext cx="2404063" cy="24164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ugusto\Desktop\Aula\EL epidemiologi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89" y="4653136"/>
            <a:ext cx="2826482" cy="17281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39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ugusto\Desktop\Aula\EL E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772816"/>
            <a:ext cx="4386949" cy="47525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2324" y="620688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cotovelo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tendinoses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EXAME FÍSICO</a:t>
            </a: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1" name="Picture 3" descr="C:\Users\Augusto\Desktop\Aula\EL clinic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2816"/>
            <a:ext cx="3905250" cy="2933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6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32452" y="226232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cotovelo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tendinoses</a:t>
            </a:r>
            <a:endParaRPr lang="pt-BR" sz="4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79512" y="2060848"/>
            <a:ext cx="8280920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Tratamento</a:t>
            </a:r>
            <a:r>
              <a:rPr lang="en-US" dirty="0" smtClean="0"/>
              <a:t> </a:t>
            </a:r>
            <a:r>
              <a:rPr lang="en-US" dirty="0" err="1" smtClean="0"/>
              <a:t>conservador</a:t>
            </a:r>
            <a:r>
              <a:rPr lang="en-US" dirty="0" smtClean="0"/>
              <a:t> é a </a:t>
            </a:r>
            <a:r>
              <a:rPr lang="en-US" dirty="0" err="1" smtClean="0"/>
              <a:t>regra</a:t>
            </a:r>
            <a:endParaRPr lang="pt-BR" dirty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Crioterapia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Cinesioterapia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Órtese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tem </a:t>
            </a:r>
            <a:r>
              <a:rPr lang="en-US" dirty="0" err="1" smtClean="0"/>
              <a:t>eficicácia</a:t>
            </a:r>
            <a:r>
              <a:rPr lang="en-US" dirty="0" smtClean="0"/>
              <a:t> </a:t>
            </a:r>
            <a:r>
              <a:rPr lang="en-US" dirty="0" err="1" smtClean="0"/>
              <a:t>definida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Onda</a:t>
            </a:r>
            <a:r>
              <a:rPr lang="en-US" dirty="0" smtClean="0"/>
              <a:t> de </a:t>
            </a:r>
            <a:r>
              <a:rPr lang="en-US" dirty="0" err="1" smtClean="0"/>
              <a:t>choque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Cirurgia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Lesão</a:t>
            </a:r>
            <a:r>
              <a:rPr lang="en-US" dirty="0" smtClean="0"/>
              <a:t> </a:t>
            </a:r>
            <a:r>
              <a:rPr lang="en-US" dirty="0" err="1" smtClean="0"/>
              <a:t>tendínea</a:t>
            </a:r>
            <a:r>
              <a:rPr lang="en-US" dirty="0" smtClean="0"/>
              <a:t> </a:t>
            </a:r>
            <a:r>
              <a:rPr lang="en-US" dirty="0" err="1" smtClean="0"/>
              <a:t>completa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Ressecção</a:t>
            </a:r>
            <a:r>
              <a:rPr lang="en-US" dirty="0" smtClean="0"/>
              <a:t> de </a:t>
            </a:r>
            <a:r>
              <a:rPr lang="en-US" dirty="0" err="1" smtClean="0"/>
              <a:t>tecido</a:t>
            </a:r>
            <a:r>
              <a:rPr lang="en-US" dirty="0" smtClean="0"/>
              <a:t> </a:t>
            </a:r>
            <a:r>
              <a:rPr lang="en-US" dirty="0" err="1" smtClean="0"/>
              <a:t>lesionado</a:t>
            </a:r>
            <a:endParaRPr lang="en-US" dirty="0" smtClean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9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Augusto\Desktop\Aula\EL F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34006"/>
            <a:ext cx="3242600" cy="23248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ugusto\Desktop\Aula\EL alo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46" y="1844824"/>
            <a:ext cx="3096344" cy="23248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2324" y="620688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cotovelo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tendinoses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FISIOTERAPIA</a:t>
            </a: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8" name="Picture 6" descr="C:\Users\Augusto\Desktop\Aula\EL fortaleciment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130" y="4353184"/>
            <a:ext cx="2258036" cy="22441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Augusto\Desktop\Aula\EL fortalecimento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4351088"/>
            <a:ext cx="2359643" cy="22462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Augusto\Desktop\Aula\EL fortalecimento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407" y="4323647"/>
            <a:ext cx="1783297" cy="22737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3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0546" y="620688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cotovelo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tendinoses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ONDA DE CHOQUE</a:t>
            </a: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2" name="Picture 2" descr="C:\Users\Augusto\Desktop\Aula\EL O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96952"/>
            <a:ext cx="4032611" cy="30110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71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ugusto\Desktop\Aula\EL C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660" y="1844824"/>
            <a:ext cx="4311252" cy="29523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ugusto\Desktop\Aula\EL cx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4260750" cy="4320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2324" y="692696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cotovelo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tendinoses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CIRURGIA DE NIRSCHIL</a:t>
            </a: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4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20958" y="821025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cotovelo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síndrome</a:t>
            </a:r>
            <a:r>
              <a:rPr lang="en-US" dirty="0" smtClean="0"/>
              <a:t> do </a:t>
            </a:r>
            <a:r>
              <a:rPr lang="en-US" dirty="0" err="1" smtClean="0"/>
              <a:t>túnel</a:t>
            </a:r>
            <a:r>
              <a:rPr lang="en-US" dirty="0" smtClean="0"/>
              <a:t> </a:t>
            </a:r>
            <a:r>
              <a:rPr lang="en-US" dirty="0" err="1" smtClean="0"/>
              <a:t>cubital</a:t>
            </a:r>
            <a:endParaRPr lang="pt-BR" sz="4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79512" y="2348880"/>
            <a:ext cx="8280920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Parestesia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território</a:t>
            </a:r>
            <a:r>
              <a:rPr lang="en-US" dirty="0" smtClean="0"/>
              <a:t> ulnar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Hiperestesia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face medial de </a:t>
            </a:r>
            <a:r>
              <a:rPr lang="en-US" dirty="0" err="1" smtClean="0"/>
              <a:t>cotovelo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ENMG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Radiografia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US</a:t>
            </a:r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91265"/>
              </p:ext>
            </p:extLst>
          </p:nvPr>
        </p:nvGraphicFramePr>
        <p:xfrm>
          <a:off x="4139952" y="3501008"/>
          <a:ext cx="4752528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6184"/>
                <a:gridCol w="1728192"/>
                <a:gridCol w="1368152"/>
              </a:tblGrid>
              <a:tr h="50405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Doença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sistêmica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Intrínseca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Extrínseca</a:t>
                      </a:r>
                      <a:endParaRPr lang="pt-BR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Diabetes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Compressão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Esporte</a:t>
                      </a:r>
                      <a:endParaRPr lang="pt-BR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smtClean="0"/>
                        <a:t>Ins. Renal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Fratura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Trabalho</a:t>
                      </a:r>
                      <a:endParaRPr lang="pt-BR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Alcoolismo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Luxação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Torniquete</a:t>
                      </a:r>
                      <a:endParaRPr lang="pt-BR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Hemofilia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Artrite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Hanseníase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Tumores</a:t>
                      </a:r>
                      <a:r>
                        <a:rPr lang="en-US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Mieloma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múltiplo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Deformidades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4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2324" y="692696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síndrome</a:t>
            </a:r>
            <a:r>
              <a:rPr lang="en-US" dirty="0" smtClean="0"/>
              <a:t> do </a:t>
            </a:r>
            <a:r>
              <a:rPr lang="en-US" dirty="0" err="1" smtClean="0"/>
              <a:t>túnel</a:t>
            </a:r>
            <a:r>
              <a:rPr lang="en-US" dirty="0" smtClean="0"/>
              <a:t> </a:t>
            </a:r>
            <a:r>
              <a:rPr lang="en-US" dirty="0" err="1" smtClean="0"/>
              <a:t>cubital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compressão</a:t>
            </a: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Augusto\Desktop\Aula\STCcotovel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626" y="2348880"/>
            <a:ext cx="5818207" cy="41824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5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2324" y="692696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síndrome</a:t>
            </a:r>
            <a:r>
              <a:rPr lang="en-US" dirty="0" smtClean="0"/>
              <a:t> do </a:t>
            </a:r>
            <a:r>
              <a:rPr lang="en-US" dirty="0" err="1" smtClean="0"/>
              <a:t>túnel</a:t>
            </a:r>
            <a:r>
              <a:rPr lang="en-US" dirty="0" smtClean="0"/>
              <a:t> </a:t>
            </a:r>
            <a:r>
              <a:rPr lang="en-US" dirty="0" err="1" smtClean="0"/>
              <a:t>cubital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tratamento</a:t>
            </a:r>
            <a:endParaRPr lang="pt-BR" sz="4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79512" y="2348880"/>
            <a:ext cx="8280920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Cirurgia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Liberação</a:t>
            </a:r>
            <a:r>
              <a:rPr lang="en-US" dirty="0" smtClean="0"/>
              <a:t> de </a:t>
            </a:r>
            <a:r>
              <a:rPr lang="en-US" dirty="0" err="1" smtClean="0"/>
              <a:t>pontos</a:t>
            </a:r>
            <a:r>
              <a:rPr lang="en-US" dirty="0" smtClean="0"/>
              <a:t> de </a:t>
            </a:r>
            <a:r>
              <a:rPr lang="en-US" dirty="0" err="1" smtClean="0"/>
              <a:t>compressão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Transposição</a:t>
            </a:r>
            <a:r>
              <a:rPr lang="en-US" dirty="0" smtClean="0"/>
              <a:t> anterior de </a:t>
            </a:r>
            <a:r>
              <a:rPr lang="en-US" dirty="0" err="1" smtClean="0"/>
              <a:t>nervo</a:t>
            </a:r>
            <a:r>
              <a:rPr lang="en-US" dirty="0" smtClean="0"/>
              <a:t> ulnar</a:t>
            </a:r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1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2324" y="260648"/>
            <a:ext cx="55818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Ombro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err="1" smtClean="0"/>
              <a:t>osteomuscular</a:t>
            </a: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88640"/>
            <a:ext cx="1514802" cy="1514802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ugusto\Desktop\Aula\deltó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4683968" cy="4445433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26990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8389" y="250979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mão</a:t>
            </a:r>
            <a:r>
              <a:rPr lang="en-US" dirty="0" smtClean="0"/>
              <a:t> e </a:t>
            </a:r>
            <a:r>
              <a:rPr lang="en-US" dirty="0" err="1" smtClean="0"/>
              <a:t>punho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Tenossinovite</a:t>
            </a: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568952" cy="4104456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Reação</a:t>
            </a:r>
            <a:r>
              <a:rPr lang="en-US" dirty="0" smtClean="0"/>
              <a:t> </a:t>
            </a:r>
            <a:r>
              <a:rPr lang="en-US" dirty="0" err="1" smtClean="0"/>
              <a:t>sinovial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Edema + </a:t>
            </a:r>
            <a:r>
              <a:rPr lang="en-US" dirty="0" err="1" smtClean="0"/>
              <a:t>Aumento</a:t>
            </a:r>
            <a:r>
              <a:rPr lang="en-US" dirty="0" smtClean="0"/>
              <a:t> de volume + </a:t>
            </a:r>
            <a:r>
              <a:rPr lang="en-US" dirty="0" err="1" smtClean="0"/>
              <a:t>Produção</a:t>
            </a:r>
            <a:r>
              <a:rPr lang="en-US" dirty="0" smtClean="0"/>
              <a:t> de </a:t>
            </a:r>
            <a:r>
              <a:rPr lang="en-US" dirty="0" err="1" smtClean="0"/>
              <a:t>líquido</a:t>
            </a:r>
            <a:r>
              <a:rPr lang="en-US" dirty="0" smtClean="0"/>
              <a:t> </a:t>
            </a:r>
            <a:r>
              <a:rPr lang="en-US" dirty="0" err="1" smtClean="0"/>
              <a:t>sinovial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Desproporção</a:t>
            </a:r>
            <a:r>
              <a:rPr lang="en-US" dirty="0" smtClean="0"/>
              <a:t> </a:t>
            </a:r>
            <a:r>
              <a:rPr lang="en-US" dirty="0" err="1" smtClean="0"/>
              <a:t>conteúdo-continente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Doenças</a:t>
            </a:r>
            <a:r>
              <a:rPr lang="en-US" dirty="0" smtClean="0"/>
              <a:t> </a:t>
            </a:r>
            <a:r>
              <a:rPr lang="en-US" dirty="0" err="1" smtClean="0"/>
              <a:t>sistêmicas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Sobreuso</a:t>
            </a:r>
            <a:endParaRPr lang="pt-BR" dirty="0"/>
          </a:p>
        </p:txBody>
      </p:sp>
      <p:pic>
        <p:nvPicPr>
          <p:cNvPr id="3" name="Picture 3" descr="C:\Users\Augusto\Desktop\Aula\Sinov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917168"/>
            <a:ext cx="2820169" cy="27312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4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8389" y="250979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tendões</a:t>
            </a:r>
            <a:r>
              <a:rPr lang="en-US" dirty="0" smtClean="0"/>
              <a:t> </a:t>
            </a:r>
            <a:r>
              <a:rPr lang="en-US" dirty="0" err="1" smtClean="0"/>
              <a:t>flexores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gatilho</a:t>
            </a: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568952" cy="410445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Comprometimento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polia</a:t>
            </a:r>
            <a:r>
              <a:rPr lang="en-US" dirty="0" smtClean="0"/>
              <a:t> A1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Diagnóstico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Dor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A1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Bloqueio</a:t>
            </a:r>
            <a:r>
              <a:rPr lang="en-US" dirty="0" smtClean="0"/>
              <a:t> de </a:t>
            </a:r>
            <a:r>
              <a:rPr lang="en-US" dirty="0" err="1" smtClean="0"/>
              <a:t>extensão</a:t>
            </a:r>
            <a:r>
              <a:rPr lang="en-US" dirty="0" smtClean="0"/>
              <a:t> de MCF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US</a:t>
            </a:r>
          </a:p>
        </p:txBody>
      </p:sp>
      <p:pic>
        <p:nvPicPr>
          <p:cNvPr id="2050" name="Picture 2" descr="C:\Users\Augusto\Desktop\Aula\Dedo em Gatilh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80846"/>
            <a:ext cx="2581275" cy="2428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ugusto\Desktop\Aula\Dedo em Gatilho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425359"/>
            <a:ext cx="3640604" cy="21843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3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8389" y="250979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tendões</a:t>
            </a:r>
            <a:r>
              <a:rPr lang="en-US" dirty="0" smtClean="0"/>
              <a:t> </a:t>
            </a:r>
            <a:r>
              <a:rPr lang="en-US" dirty="0" err="1" smtClean="0"/>
              <a:t>flexores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gatilho</a:t>
            </a: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568952" cy="410445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/>
              <a:t>Tratamento</a:t>
            </a:r>
            <a:r>
              <a:rPr lang="en-US" dirty="0"/>
              <a:t> </a:t>
            </a:r>
            <a:r>
              <a:rPr lang="en-US" dirty="0" err="1"/>
              <a:t>conservador</a:t>
            </a:r>
            <a:endParaRPr lang="en-US" dirty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/>
              <a:t>Órtese</a:t>
            </a:r>
            <a:endParaRPr lang="en-US" dirty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/>
              <a:t>Crioterapia</a:t>
            </a:r>
            <a:endParaRPr lang="en-US" dirty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Fisioterapia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Infiltração</a:t>
            </a:r>
            <a:r>
              <a:rPr lang="en-US" dirty="0" smtClean="0"/>
              <a:t> com </a:t>
            </a:r>
            <a:r>
              <a:rPr lang="en-US" dirty="0" err="1" smtClean="0"/>
              <a:t>corticóide</a:t>
            </a:r>
            <a:endParaRPr lang="en-US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/>
              <a:t>Cirurgia</a:t>
            </a:r>
            <a:endParaRPr lang="en-US" dirty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/>
              <a:t>Liberação</a:t>
            </a:r>
            <a:r>
              <a:rPr lang="en-US" dirty="0"/>
              <a:t> de </a:t>
            </a:r>
            <a:r>
              <a:rPr lang="en-US" dirty="0" err="1"/>
              <a:t>polia</a:t>
            </a:r>
            <a:r>
              <a:rPr lang="en-US" dirty="0"/>
              <a:t> A1</a:t>
            </a:r>
            <a:endParaRPr lang="pt-BR" dirty="0"/>
          </a:p>
        </p:txBody>
      </p:sp>
      <p:pic>
        <p:nvPicPr>
          <p:cNvPr id="3074" name="Picture 2" descr="C:\Users\Augusto\Desktop\Aula\Dedo em Gatilho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3" y="4869159"/>
            <a:ext cx="2225402" cy="16690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ugusto\Desktop\Aula\Dedo em Gatilho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3" y="1772817"/>
            <a:ext cx="2237571" cy="14225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ugusto\Desktop\Aula\Dedo em Gatilho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3" y="3195335"/>
            <a:ext cx="2234642" cy="16738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27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8389" y="250979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tendões</a:t>
            </a:r>
            <a:r>
              <a:rPr lang="en-US" dirty="0" smtClean="0"/>
              <a:t> </a:t>
            </a:r>
            <a:r>
              <a:rPr lang="en-US" dirty="0" err="1" smtClean="0"/>
              <a:t>extensores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 </a:t>
            </a:r>
            <a:r>
              <a:rPr lang="en-US" dirty="0" err="1" smtClean="0"/>
              <a:t>quervain</a:t>
            </a: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568952" cy="410445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6 </a:t>
            </a:r>
            <a:r>
              <a:rPr lang="en-US" dirty="0" err="1" smtClean="0"/>
              <a:t>compartimentos</a:t>
            </a:r>
            <a:r>
              <a:rPr lang="en-US" dirty="0" smtClean="0"/>
              <a:t> </a:t>
            </a:r>
            <a:r>
              <a:rPr lang="en-US" dirty="0" err="1" smtClean="0"/>
              <a:t>extensores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1o. </a:t>
            </a:r>
            <a:r>
              <a:rPr lang="en-US" dirty="0" err="1" smtClean="0"/>
              <a:t>Compartimento</a:t>
            </a:r>
            <a:r>
              <a:rPr lang="en-US" dirty="0" smtClean="0"/>
              <a:t>: ECP + ALP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Dor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face radial de </a:t>
            </a:r>
            <a:r>
              <a:rPr lang="en-US" dirty="0" err="1" smtClean="0"/>
              <a:t>punho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Filkenstein</a:t>
            </a:r>
            <a:r>
              <a:rPr lang="en-US" dirty="0" smtClean="0"/>
              <a:t> +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US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pt-BR" dirty="0"/>
          </a:p>
        </p:txBody>
      </p:sp>
      <p:pic>
        <p:nvPicPr>
          <p:cNvPr id="4098" name="Picture 2" descr="C:\Users\Augusto\Desktop\Aula\Dequervai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71510"/>
            <a:ext cx="2667823" cy="21638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ugusto\Desktop\Aula\Dequervain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359" y="4571510"/>
            <a:ext cx="2841104" cy="21118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9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8389" y="250979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tendões</a:t>
            </a:r>
            <a:r>
              <a:rPr lang="en-US" dirty="0" smtClean="0"/>
              <a:t> </a:t>
            </a:r>
            <a:r>
              <a:rPr lang="en-US" dirty="0" err="1" smtClean="0"/>
              <a:t>extensores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 </a:t>
            </a:r>
            <a:r>
              <a:rPr lang="en-US" dirty="0" err="1" smtClean="0"/>
              <a:t>quervain</a:t>
            </a: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568952" cy="410445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Tratamento</a:t>
            </a:r>
            <a:r>
              <a:rPr lang="en-US" dirty="0" smtClean="0"/>
              <a:t> </a:t>
            </a:r>
            <a:r>
              <a:rPr lang="en-US" dirty="0" err="1" smtClean="0"/>
              <a:t>conservador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Órtese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Crioterapia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Cinesioterapia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Infiltração</a:t>
            </a:r>
            <a:r>
              <a:rPr lang="en-US" dirty="0" smtClean="0"/>
              <a:t> com </a:t>
            </a:r>
            <a:r>
              <a:rPr lang="en-US" dirty="0" err="1" smtClean="0"/>
              <a:t>corticóide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Cirurgia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Liberação</a:t>
            </a:r>
            <a:r>
              <a:rPr lang="en-US" dirty="0" smtClean="0"/>
              <a:t> </a:t>
            </a:r>
            <a:r>
              <a:rPr lang="en-US" dirty="0" err="1" smtClean="0"/>
              <a:t>tendínea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pt-BR" dirty="0"/>
          </a:p>
        </p:txBody>
      </p:sp>
      <p:pic>
        <p:nvPicPr>
          <p:cNvPr id="5122" name="Picture 2" descr="C:\Users\Augusto\Desktop\Aula\Dequervain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04" y="1670178"/>
            <a:ext cx="2265283" cy="19028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ugusto\Desktop\Aula\Dequervain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04" y="3645023"/>
            <a:ext cx="2265283" cy="17000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8389" y="250979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síndrome</a:t>
            </a:r>
            <a:r>
              <a:rPr lang="en-US" dirty="0" smtClean="0"/>
              <a:t> do </a:t>
            </a:r>
            <a:r>
              <a:rPr lang="en-US" dirty="0" err="1" smtClean="0"/>
              <a:t>túnel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carpo</a:t>
            </a: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568952" cy="410445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Sofrimento</a:t>
            </a:r>
            <a:r>
              <a:rPr lang="en-US" dirty="0" smtClean="0"/>
              <a:t> vascular de N. Ulnar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Doenças</a:t>
            </a:r>
            <a:r>
              <a:rPr lang="en-US" dirty="0" smtClean="0"/>
              <a:t> </a:t>
            </a:r>
            <a:r>
              <a:rPr lang="en-US" dirty="0" err="1" smtClean="0"/>
              <a:t>sistêmicas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Compressão</a:t>
            </a:r>
            <a:r>
              <a:rPr lang="en-US" dirty="0" smtClean="0"/>
              <a:t> de </a:t>
            </a:r>
            <a:r>
              <a:rPr lang="en-US" dirty="0" err="1" smtClean="0"/>
              <a:t>N.ulnar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Túnel</a:t>
            </a:r>
            <a:r>
              <a:rPr lang="en-US" dirty="0" smtClean="0"/>
              <a:t> do </a:t>
            </a:r>
            <a:r>
              <a:rPr lang="en-US" dirty="0" err="1" smtClean="0"/>
              <a:t>carpo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Parestesia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território</a:t>
            </a:r>
            <a:r>
              <a:rPr lang="en-US" dirty="0" smtClean="0"/>
              <a:t> </a:t>
            </a:r>
            <a:r>
              <a:rPr lang="en-US" dirty="0" err="1" smtClean="0"/>
              <a:t>mediano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Volar 1 + 2 + 3 + ½ 4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US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ENMG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pt-BR" dirty="0"/>
          </a:p>
        </p:txBody>
      </p:sp>
      <p:pic>
        <p:nvPicPr>
          <p:cNvPr id="6146" name="Picture 2" descr="C:\Users\Augusto\Desktop\Aula\STC 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16832"/>
            <a:ext cx="2666930" cy="20001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ugusto\Desktop\Aula\STC 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05064"/>
            <a:ext cx="2652829" cy="21492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8389" y="250979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síndrome</a:t>
            </a:r>
            <a:r>
              <a:rPr lang="en-US" dirty="0" smtClean="0"/>
              <a:t> do </a:t>
            </a:r>
            <a:r>
              <a:rPr lang="en-US" dirty="0" err="1" smtClean="0"/>
              <a:t>túnel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carpo</a:t>
            </a: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Augusto\Desktop\Aula\STC 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975525"/>
            <a:ext cx="4299209" cy="22114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ugusto\Desktop\Aula\STC 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75525"/>
            <a:ext cx="3801737" cy="28473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4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8389" y="250979"/>
            <a:ext cx="8139404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síndrome</a:t>
            </a:r>
            <a:r>
              <a:rPr lang="en-US" dirty="0" smtClean="0"/>
              <a:t> do </a:t>
            </a:r>
            <a:r>
              <a:rPr lang="en-US" dirty="0" err="1" smtClean="0"/>
              <a:t>túnel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 err="1" smtClean="0"/>
              <a:t>carpo</a:t>
            </a: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51520" y="1988840"/>
            <a:ext cx="8568952" cy="410445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Tratamento</a:t>
            </a:r>
            <a:r>
              <a:rPr lang="en-US" dirty="0" smtClean="0"/>
              <a:t> </a:t>
            </a:r>
            <a:r>
              <a:rPr lang="en-US" dirty="0" err="1" smtClean="0"/>
              <a:t>conservador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Órtese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Crioterapia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Cinesioterapia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Infiltração</a:t>
            </a:r>
            <a:r>
              <a:rPr lang="en-US" dirty="0" smtClean="0"/>
              <a:t> com </a:t>
            </a:r>
            <a:r>
              <a:rPr lang="en-US" dirty="0" err="1" smtClean="0"/>
              <a:t>corticóide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Cirurgia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Liberação</a:t>
            </a:r>
            <a:r>
              <a:rPr lang="en-US" dirty="0" smtClean="0"/>
              <a:t> </a:t>
            </a:r>
            <a:r>
              <a:rPr lang="en-US" dirty="0" err="1" smtClean="0"/>
              <a:t>neurológica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pt-BR" dirty="0"/>
          </a:p>
        </p:txBody>
      </p:sp>
      <p:pic>
        <p:nvPicPr>
          <p:cNvPr id="8194" name="Picture 2" descr="C:\Users\Augusto\Desktop\Aula\STC 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466" y="1916832"/>
            <a:ext cx="2857500" cy="18954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ugusto\Desktop\Aula\STC 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31" y="3812307"/>
            <a:ext cx="2671216" cy="21369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6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11560" y="4236403"/>
            <a:ext cx="8139404" cy="8334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sz="4000" cap="none" dirty="0" smtClean="0"/>
              <a:t>draugustotadeu@yahoo.com.br</a:t>
            </a:r>
            <a:endParaRPr lang="pt-BR" sz="40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72816"/>
            <a:ext cx="2880320" cy="2880320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39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2324" y="260648"/>
            <a:ext cx="7021964" cy="140953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Ombro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err="1" smtClean="0"/>
              <a:t>osteomuscular</a:t>
            </a: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857468"/>
            <a:ext cx="4896544" cy="4680519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30140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2324" y="260648"/>
            <a:ext cx="7021964" cy="140953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Ombro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err="1" smtClean="0"/>
              <a:t>osteomuscular</a:t>
            </a: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1" y="1844824"/>
            <a:ext cx="7558773" cy="468052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280890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2324" y="260648"/>
            <a:ext cx="7101138" cy="140953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Ombro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err="1" smtClean="0"/>
              <a:t>osteomuscular</a:t>
            </a: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916832"/>
            <a:ext cx="6991942" cy="4752528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6596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2324" y="260648"/>
            <a:ext cx="3637587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Ombro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err="1" smtClean="0"/>
              <a:t>inervação</a:t>
            </a: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211" y="1844824"/>
            <a:ext cx="7221373" cy="468052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35617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42324" y="260648"/>
            <a:ext cx="6589916" cy="1409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Ombro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err="1" smtClean="0"/>
              <a:t>irrigação</a:t>
            </a:r>
            <a:r>
              <a:rPr lang="en-US" sz="4400" dirty="0" smtClean="0"/>
              <a:t> arterial</a:t>
            </a:r>
            <a:endParaRPr lang="pt-BR" sz="4400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670178"/>
            <a:ext cx="6368173" cy="5017031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127777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71871" y="620688"/>
            <a:ext cx="8139404" cy="144016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Síndrome</a:t>
            </a:r>
            <a:r>
              <a:rPr lang="en-US" dirty="0" smtClean="0"/>
              <a:t>  do </a:t>
            </a:r>
            <a:r>
              <a:rPr lang="en-US" dirty="0" err="1" smtClean="0"/>
              <a:t>manguito</a:t>
            </a:r>
            <a:r>
              <a:rPr lang="en-US" dirty="0" smtClean="0"/>
              <a:t> </a:t>
            </a:r>
            <a:r>
              <a:rPr lang="en-US" dirty="0" err="1" smtClean="0"/>
              <a:t>rotador</a:t>
            </a:r>
            <a:r>
              <a:rPr lang="en-US" dirty="0" smtClean="0"/>
              <a:t/>
            </a:r>
            <a:br>
              <a:rPr lang="en-US" dirty="0" smtClean="0"/>
            </a:br>
            <a:endParaRPr lang="pt-BR" sz="44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79512" y="2060848"/>
            <a:ext cx="8712968" cy="4608512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5% das </a:t>
            </a:r>
            <a:r>
              <a:rPr lang="en-US" dirty="0" err="1" smtClean="0"/>
              <a:t>quiexas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ortopedia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Epidemiologia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Ombro</a:t>
            </a:r>
            <a:r>
              <a:rPr lang="en-US" dirty="0" smtClean="0"/>
              <a:t> </a:t>
            </a:r>
            <a:r>
              <a:rPr lang="en-US" dirty="0" err="1" smtClean="0"/>
              <a:t>dominante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Dor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ombro</a:t>
            </a:r>
            <a:r>
              <a:rPr lang="en-US" dirty="0" smtClean="0"/>
              <a:t> </a:t>
            </a:r>
            <a:r>
              <a:rPr lang="en-US" dirty="0" err="1" smtClean="0"/>
              <a:t>dominante</a:t>
            </a:r>
            <a:endParaRPr lang="en-US" dirty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Arco doloroso de </a:t>
            </a:r>
            <a:r>
              <a:rPr lang="en-US" dirty="0" err="1" smtClean="0"/>
              <a:t>Neer</a:t>
            </a:r>
            <a:r>
              <a:rPr lang="en-US" dirty="0" smtClean="0"/>
              <a:t> (70-120) </a:t>
            </a:r>
            <a:r>
              <a:rPr lang="en-US" dirty="0" err="1" smtClean="0"/>
              <a:t>graus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Crepitações</a:t>
            </a:r>
            <a:r>
              <a:rPr lang="en-US" dirty="0" smtClean="0"/>
              <a:t> (</a:t>
            </a:r>
            <a:r>
              <a:rPr lang="en-US" dirty="0" err="1" smtClean="0"/>
              <a:t>lesão</a:t>
            </a:r>
            <a:r>
              <a:rPr lang="en-US" dirty="0" smtClean="0"/>
              <a:t> </a:t>
            </a:r>
            <a:r>
              <a:rPr lang="en-US" dirty="0" err="1" smtClean="0"/>
              <a:t>bursal</a:t>
            </a:r>
            <a:r>
              <a:rPr lang="en-US" dirty="0" smtClean="0"/>
              <a:t>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Etiopatogenia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err="1" smtClean="0"/>
              <a:t>Hipovascularização</a:t>
            </a:r>
            <a:r>
              <a:rPr lang="en-US" dirty="0" smtClean="0"/>
              <a:t> X </a:t>
            </a:r>
            <a:r>
              <a:rPr lang="en-US" dirty="0" err="1" smtClean="0"/>
              <a:t>Impacto</a:t>
            </a:r>
            <a:r>
              <a:rPr lang="en-US" dirty="0" smtClean="0"/>
              <a:t> </a:t>
            </a:r>
            <a:r>
              <a:rPr lang="en-US" dirty="0" err="1" smtClean="0"/>
              <a:t>subacromial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Fases</a:t>
            </a:r>
            <a:r>
              <a:rPr lang="en-US" dirty="0" smtClean="0"/>
              <a:t> de </a:t>
            </a:r>
            <a:r>
              <a:rPr lang="en-US" dirty="0" err="1" smtClean="0"/>
              <a:t>Neer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I - &lt;25a, </a:t>
            </a:r>
            <a:r>
              <a:rPr lang="en-US" dirty="0" err="1" smtClean="0"/>
              <a:t>Tendinite</a:t>
            </a:r>
            <a:r>
              <a:rPr lang="en-US" dirty="0" smtClean="0"/>
              <a:t>, </a:t>
            </a:r>
            <a:r>
              <a:rPr lang="en-US" dirty="0" err="1" smtClean="0"/>
              <a:t>Conservador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II – 25a-40a, </a:t>
            </a:r>
            <a:r>
              <a:rPr lang="en-US" dirty="0" err="1" smtClean="0"/>
              <a:t>Tendinose</a:t>
            </a:r>
            <a:r>
              <a:rPr lang="en-US" dirty="0" smtClean="0"/>
              <a:t>, </a:t>
            </a:r>
            <a:r>
              <a:rPr lang="en-US" dirty="0" err="1" smtClean="0"/>
              <a:t>Conservador</a:t>
            </a:r>
            <a:r>
              <a:rPr lang="en-US" dirty="0" smtClean="0"/>
              <a:t>/</a:t>
            </a:r>
            <a:r>
              <a:rPr lang="en-US" dirty="0" err="1" smtClean="0"/>
              <a:t>Cirúrgico</a:t>
            </a:r>
            <a:endParaRPr lang="en-US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dirty="0" smtClean="0"/>
              <a:t>III - &gt;40a, </a:t>
            </a:r>
            <a:r>
              <a:rPr lang="en-US" dirty="0" err="1" smtClean="0"/>
              <a:t>Lesão</a:t>
            </a:r>
            <a:r>
              <a:rPr lang="en-US" dirty="0" smtClean="0"/>
              <a:t>, </a:t>
            </a:r>
            <a:r>
              <a:rPr lang="en-US" dirty="0" err="1" smtClean="0"/>
              <a:t>Cirúrgico</a:t>
            </a:r>
            <a:endParaRPr lang="pt-BR" dirty="0"/>
          </a:p>
        </p:txBody>
      </p:sp>
      <p:pic>
        <p:nvPicPr>
          <p:cNvPr id="1027" name="Picture 3" descr="C:\Users\Augusto\Desktop\f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11359"/>
            <a:ext cx="1658819" cy="1658819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3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195</TotalTime>
  <Words>574</Words>
  <Application>Microsoft Office PowerPoint</Application>
  <PresentationFormat>Apresentação na tela (4:3)</PresentationFormat>
  <Paragraphs>236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Ápice</vt:lpstr>
      <vt:lpstr>DOENÇAS ORTOPÉDICAS DO MEMBRO SUPERIOR</vt:lpstr>
      <vt:lpstr>Ombro </vt:lpstr>
      <vt:lpstr>Ombro osteomuscular</vt:lpstr>
      <vt:lpstr>Ombro osteomuscular</vt:lpstr>
      <vt:lpstr>Ombro osteomuscular</vt:lpstr>
      <vt:lpstr>Ombro osteomuscular</vt:lpstr>
      <vt:lpstr>Ombro inervação</vt:lpstr>
      <vt:lpstr>Ombro irrigação arterial</vt:lpstr>
      <vt:lpstr> Síndrome  do manguito rotador </vt:lpstr>
      <vt:lpstr> Síndrome  do manguito rotador </vt:lpstr>
      <vt:lpstr> Síndrome  do manguito rotador diagnóstico </vt:lpstr>
      <vt:lpstr> Síndrome  do manguito rotador rm</vt:lpstr>
      <vt:lpstr> Síndrome  do manguito rotador tratamento </vt:lpstr>
      <vt:lpstr> Síndrome  do manguito rotador tratamento </vt:lpstr>
      <vt:lpstr> tendinite calcárea </vt:lpstr>
      <vt:lpstr>tendinite calcárea tratamento </vt:lpstr>
      <vt:lpstr> capsulite adesiva</vt:lpstr>
      <vt:lpstr> capsulite adesiva DIAGNÓSTICO</vt:lpstr>
      <vt:lpstr> capsulite adesiva tratamento</vt:lpstr>
      <vt:lpstr>cotovelo anatomia</vt:lpstr>
      <vt:lpstr>cotovelo tendinoses</vt:lpstr>
      <vt:lpstr>cotovelo tendinoses EXAME FÍSICO</vt:lpstr>
      <vt:lpstr>cotovelo tendinoses</vt:lpstr>
      <vt:lpstr>cotovelo tendinoses FISIOTERAPIA</vt:lpstr>
      <vt:lpstr>cotovelo tendinoses ONDA DE CHOQUE</vt:lpstr>
      <vt:lpstr>cotovelo tendinoses CIRURGIA DE NIRSCHIL</vt:lpstr>
      <vt:lpstr>cotovelo síndrome do túnel cubital</vt:lpstr>
      <vt:lpstr> síndrome do túnel cubital compressão</vt:lpstr>
      <vt:lpstr> síndrome do túnel cubital tratamento</vt:lpstr>
      <vt:lpstr> mão e punho Tenossinovite</vt:lpstr>
      <vt:lpstr> tendões flexores dedo em gatilho</vt:lpstr>
      <vt:lpstr> tendões flexores dedo em gatilho</vt:lpstr>
      <vt:lpstr> tendões extensores de quervain</vt:lpstr>
      <vt:lpstr> tendões extensores de quervain</vt:lpstr>
      <vt:lpstr> síndrome do túnel  do carpo</vt:lpstr>
      <vt:lpstr> síndrome do túnel  do carpo</vt:lpstr>
      <vt:lpstr> síndrome do túnel  do carpo</vt:lpstr>
      <vt:lpstr> draugustotadeu@yahoo.com.br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Augusto</dc:creator>
  <cp:lastModifiedBy>Augusto</cp:lastModifiedBy>
  <cp:revision>27</cp:revision>
  <dcterms:created xsi:type="dcterms:W3CDTF">2014-10-21T19:48:36Z</dcterms:created>
  <dcterms:modified xsi:type="dcterms:W3CDTF">2014-10-22T14:29:10Z</dcterms:modified>
</cp:coreProperties>
</file>