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5"/>
  </p:handoutMasterIdLst>
  <p:sldIdLst>
    <p:sldId id="256" r:id="rId2"/>
    <p:sldId id="257" r:id="rId3"/>
    <p:sldId id="291" r:id="rId4"/>
    <p:sldId id="267" r:id="rId5"/>
    <p:sldId id="292" r:id="rId6"/>
    <p:sldId id="293" r:id="rId7"/>
    <p:sldId id="266" r:id="rId8"/>
    <p:sldId id="294" r:id="rId9"/>
    <p:sldId id="295" r:id="rId10"/>
    <p:sldId id="300" r:id="rId11"/>
    <p:sldId id="268" r:id="rId12"/>
    <p:sldId id="269" r:id="rId13"/>
    <p:sldId id="270" r:id="rId14"/>
    <p:sldId id="271" r:id="rId15"/>
    <p:sldId id="273" r:id="rId16"/>
    <p:sldId id="274" r:id="rId17"/>
    <p:sldId id="275" r:id="rId18"/>
    <p:sldId id="276" r:id="rId19"/>
    <p:sldId id="296" r:id="rId20"/>
    <p:sldId id="301" r:id="rId21"/>
    <p:sldId id="302" r:id="rId22"/>
    <p:sldId id="285" r:id="rId23"/>
    <p:sldId id="288" r:id="rId24"/>
    <p:sldId id="297" r:id="rId25"/>
    <p:sldId id="289" r:id="rId26"/>
    <p:sldId id="303" r:id="rId27"/>
    <p:sldId id="262" r:id="rId28"/>
    <p:sldId id="258" r:id="rId29"/>
    <p:sldId id="299" r:id="rId30"/>
    <p:sldId id="298" r:id="rId31"/>
    <p:sldId id="263" r:id="rId32"/>
    <p:sldId id="265" r:id="rId33"/>
    <p:sldId id="290" r:id="rId34"/>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72" y="-33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25FE0FD-FEA6-4051-ADE3-7E793BBF8812}" type="datetimeFigureOut">
              <a:rPr lang="pt-BR" smtClean="0"/>
              <a:pPr/>
              <a:t>06/11/2014</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5CE2663-C958-4452-A643-3F4E5C102F0E}" type="slidenum">
              <a:rPr lang="pt-BR" smtClean="0"/>
              <a:pPr/>
              <a:t>‹nº›</a:t>
            </a:fld>
            <a:endParaRPr lang="pt-BR"/>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DBD9B670-9346-4E8E-9E1D-BDC6768FA505}" type="datetimeFigureOut">
              <a:rPr lang="pt-BR" smtClean="0"/>
              <a:pPr/>
              <a:t>06/11/2014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8E9FFB0-5956-47DE-95B1-89B89E22CF92}"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BD9B670-9346-4E8E-9E1D-BDC6768FA505}" type="datetimeFigureOut">
              <a:rPr lang="pt-BR" smtClean="0"/>
              <a:pPr/>
              <a:t>06/11/2014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8E9FFB0-5956-47DE-95B1-89B89E22CF92}"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BD9B670-9346-4E8E-9E1D-BDC6768FA505}" type="datetimeFigureOut">
              <a:rPr lang="pt-BR" smtClean="0"/>
              <a:pPr/>
              <a:t>06/11/2014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8E9FFB0-5956-47DE-95B1-89B89E22CF92}"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solidFill>
                  <a:srgbClr val="C00000"/>
                </a:solidFill>
              </a:defRPr>
            </a:lvl1pPr>
          </a:lstStyle>
          <a:p>
            <a:r>
              <a:rPr lang="pt-BR" dirty="0" smtClean="0"/>
              <a:t>Clique para editar o estilo do título mestre</a:t>
            </a:r>
            <a:endParaRPr lang="pt-BR" dirty="0"/>
          </a:p>
        </p:txBody>
      </p:sp>
      <p:sp>
        <p:nvSpPr>
          <p:cNvPr id="3" name="Espaço Reservado para Conteúdo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t-BR" dirty="0" smtClean="0"/>
              <a:t>Clique para editar os estilos do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4" name="Espaço Reservado para Data 3"/>
          <p:cNvSpPr>
            <a:spLocks noGrp="1"/>
          </p:cNvSpPr>
          <p:nvPr>
            <p:ph type="dt" sz="half" idx="10"/>
          </p:nvPr>
        </p:nvSpPr>
        <p:spPr/>
        <p:txBody>
          <a:bodyPr/>
          <a:lstStyle/>
          <a:p>
            <a:fld id="{DBD9B670-9346-4E8E-9E1D-BDC6768FA505}" type="datetimeFigureOut">
              <a:rPr lang="pt-BR" smtClean="0"/>
              <a:pPr/>
              <a:t>06/11/2014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8E9FFB0-5956-47DE-95B1-89B89E22CF92}"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DBD9B670-9346-4E8E-9E1D-BDC6768FA505}" type="datetimeFigureOut">
              <a:rPr lang="pt-BR" smtClean="0"/>
              <a:pPr/>
              <a:t>06/11/2014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8E9FFB0-5956-47DE-95B1-89B89E22CF92}"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DBD9B670-9346-4E8E-9E1D-BDC6768FA505}" type="datetimeFigureOut">
              <a:rPr lang="pt-BR" smtClean="0"/>
              <a:pPr/>
              <a:t>06/11/2014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8E9FFB0-5956-47DE-95B1-89B89E22CF92}"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DBD9B670-9346-4E8E-9E1D-BDC6768FA505}" type="datetimeFigureOut">
              <a:rPr lang="pt-BR" smtClean="0"/>
              <a:pPr/>
              <a:t>06/11/2014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98E9FFB0-5956-47DE-95B1-89B89E22CF92}"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DBD9B670-9346-4E8E-9E1D-BDC6768FA505}" type="datetimeFigureOut">
              <a:rPr lang="pt-BR" smtClean="0"/>
              <a:pPr/>
              <a:t>06/11/2014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98E9FFB0-5956-47DE-95B1-89B89E22CF92}"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DBD9B670-9346-4E8E-9E1D-BDC6768FA505}" type="datetimeFigureOut">
              <a:rPr lang="pt-BR" smtClean="0"/>
              <a:pPr/>
              <a:t>06/11/2014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98E9FFB0-5956-47DE-95B1-89B89E22CF92}"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DBD9B670-9346-4E8E-9E1D-BDC6768FA505}" type="datetimeFigureOut">
              <a:rPr lang="pt-BR" smtClean="0"/>
              <a:pPr/>
              <a:t>06/11/2014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8E9FFB0-5956-47DE-95B1-89B89E22CF92}"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DBD9B670-9346-4E8E-9E1D-BDC6768FA505}" type="datetimeFigureOut">
              <a:rPr lang="pt-BR" smtClean="0"/>
              <a:pPr/>
              <a:t>06/11/2014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8E9FFB0-5956-47DE-95B1-89B89E22CF92}"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dirty="0" smtClean="0"/>
              <a:t>Clique para editar o estilo do título mestre</a:t>
            </a:r>
            <a:endParaRPr lang="pt-BR" dirty="0"/>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dirty="0" smtClean="0"/>
              <a:t>Clique para editar os estilos do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9B670-9346-4E8E-9E1D-BDC6768FA505}" type="datetimeFigureOut">
              <a:rPr lang="pt-BR" smtClean="0"/>
              <a:pPr/>
              <a:t>06/11/2014</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E9FFB0-5956-47DE-95B1-89B89E22CF92}" type="slidenum">
              <a:rPr lang="pt-BR" smtClean="0"/>
              <a:pPr/>
              <a:t>‹nº›</a:t>
            </a:fld>
            <a:endParaRPr lang="pt-B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C0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23528" y="2130425"/>
            <a:ext cx="8496944" cy="2162671"/>
          </a:xfrm>
        </p:spPr>
        <p:txBody>
          <a:bodyPr>
            <a:noAutofit/>
          </a:bodyPr>
          <a:lstStyle/>
          <a:p>
            <a:r>
              <a:rPr lang="pt-BR" sz="3500" b="1" dirty="0" smtClean="0"/>
              <a:t>NR-32</a:t>
            </a:r>
            <a:br>
              <a:rPr lang="pt-BR" sz="3500" b="1" dirty="0" smtClean="0"/>
            </a:br>
            <a:r>
              <a:rPr lang="pt-BR" sz="3500" b="1" dirty="0" smtClean="0"/>
              <a:t>Segurança e Saúde no Trabalho</a:t>
            </a:r>
            <a:br>
              <a:rPr lang="pt-BR" sz="3500" b="1" dirty="0" smtClean="0"/>
            </a:br>
            <a:r>
              <a:rPr lang="pt-BR" sz="3500" b="1" dirty="0" smtClean="0"/>
              <a:t>em Serviço de Saúde</a:t>
            </a:r>
            <a:r>
              <a:rPr lang="pt-BR" sz="3600" b="1" dirty="0" smtClean="0"/>
              <a:t/>
            </a:r>
            <a:br>
              <a:rPr lang="pt-BR" sz="3600" b="1" dirty="0" smtClean="0"/>
            </a:br>
            <a:r>
              <a:rPr lang="pt-BR" sz="1200" b="1" dirty="0" smtClean="0"/>
              <a:t/>
            </a:r>
            <a:br>
              <a:rPr lang="pt-BR" sz="1200" b="1" dirty="0" smtClean="0"/>
            </a:br>
            <a:r>
              <a:rPr lang="pt-BR" sz="2000" b="1" dirty="0" smtClean="0"/>
              <a:t>Portaria MTE nº485 de 11/11/2005</a:t>
            </a:r>
            <a:endParaRPr lang="pt-BR" sz="2000" b="1" dirty="0"/>
          </a:p>
        </p:txBody>
      </p:sp>
      <p:sp>
        <p:nvSpPr>
          <p:cNvPr id="3" name="Subtítulo 2"/>
          <p:cNvSpPr>
            <a:spLocks noGrp="1"/>
          </p:cNvSpPr>
          <p:nvPr>
            <p:ph type="subTitle" idx="1"/>
          </p:nvPr>
        </p:nvSpPr>
        <p:spPr>
          <a:xfrm>
            <a:off x="1331640" y="4941168"/>
            <a:ext cx="6400800" cy="1584176"/>
          </a:xfrm>
        </p:spPr>
        <p:txBody>
          <a:bodyPr anchor="ctr">
            <a:normAutofit/>
          </a:bodyPr>
          <a:lstStyle/>
          <a:p>
            <a:pPr marL="365125" indent="-282575">
              <a:spcBef>
                <a:spcPts val="0"/>
              </a:spcBef>
              <a:defRPr/>
            </a:pPr>
            <a:r>
              <a:rPr lang="pt-BR" sz="2400" dirty="0">
                <a:solidFill>
                  <a:schemeClr val="bg1"/>
                </a:solidFill>
              </a:rPr>
              <a:t>Glauber Paiva</a:t>
            </a:r>
          </a:p>
          <a:p>
            <a:pPr marL="365125" indent="-282575">
              <a:spcBef>
                <a:spcPts val="0"/>
              </a:spcBef>
              <a:defRPr/>
            </a:pPr>
            <a:r>
              <a:rPr lang="pt-BR" sz="2000" dirty="0">
                <a:solidFill>
                  <a:schemeClr val="bg1"/>
                </a:solidFill>
              </a:rPr>
              <a:t>Médico do Trabalho</a:t>
            </a:r>
          </a:p>
          <a:p>
            <a:pPr marL="365125" indent="-282575">
              <a:spcBef>
                <a:spcPts val="0"/>
              </a:spcBef>
              <a:defRPr/>
            </a:pPr>
            <a:r>
              <a:rPr lang="pt-BR" sz="2000" dirty="0" smtClean="0">
                <a:solidFill>
                  <a:schemeClr val="bg1"/>
                </a:solidFill>
              </a:rPr>
              <a:t>Especialista AMB/ANAMT</a:t>
            </a:r>
          </a:p>
          <a:p>
            <a:pPr marL="365125" indent="-282575">
              <a:spcBef>
                <a:spcPts val="0"/>
              </a:spcBef>
              <a:defRPr/>
            </a:pPr>
            <a:r>
              <a:rPr lang="pt-BR" sz="2000" dirty="0" smtClean="0">
                <a:solidFill>
                  <a:schemeClr val="bg1"/>
                </a:solidFill>
              </a:rPr>
              <a:t>RQE </a:t>
            </a:r>
            <a:r>
              <a:rPr lang="pt-BR" sz="2000" dirty="0" smtClean="0">
                <a:solidFill>
                  <a:schemeClr val="bg1"/>
                </a:solidFill>
              </a:rPr>
              <a:t>241 e CRM 864</a:t>
            </a:r>
            <a:endParaRPr lang="pt-BR" sz="2000" dirty="0">
              <a:solidFill>
                <a:schemeClr val="bg1"/>
              </a:solidFill>
            </a:endParaRPr>
          </a:p>
        </p:txBody>
      </p:sp>
      <p:sp>
        <p:nvSpPr>
          <p:cNvPr id="4" name="Título 1"/>
          <p:cNvSpPr txBox="1">
            <a:spLocks/>
          </p:cNvSpPr>
          <p:nvPr/>
        </p:nvSpPr>
        <p:spPr>
          <a:xfrm>
            <a:off x="251520" y="260648"/>
            <a:ext cx="8568952"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3000" b="0" i="0" u="none" strike="noStrike" kern="1200" cap="none" spc="0" normalizeH="0" baseline="0" noProof="0" dirty="0" smtClean="0">
                <a:ln>
                  <a:noFill/>
                </a:ln>
                <a:solidFill>
                  <a:schemeClr val="bg1"/>
                </a:solidFill>
                <a:effectLst/>
                <a:uLnTx/>
                <a:uFillTx/>
                <a:latin typeface="+mj-lt"/>
                <a:ea typeface="+mj-ea"/>
                <a:cs typeface="+mj-cs"/>
              </a:rPr>
              <a:t>Curso de atualização em Medicina do Trabalho</a:t>
            </a:r>
          </a:p>
          <a:p>
            <a:pPr marL="0" marR="0" lvl="0" indent="0" algn="ctr" defTabSz="914400" rtl="0" eaLnBrk="1" fontAlgn="auto" latinLnBrk="0" hangingPunct="1">
              <a:lnSpc>
                <a:spcPct val="100000"/>
              </a:lnSpc>
              <a:spcBef>
                <a:spcPct val="0"/>
              </a:spcBef>
              <a:spcAft>
                <a:spcPts val="0"/>
              </a:spcAft>
              <a:buClrTx/>
              <a:buSzTx/>
              <a:buFontTx/>
              <a:buNone/>
              <a:tabLst/>
              <a:defRPr/>
            </a:pPr>
            <a:r>
              <a:rPr lang="pt-BR" sz="3000" dirty="0" smtClean="0">
                <a:solidFill>
                  <a:schemeClr val="bg1"/>
                </a:solidFill>
                <a:latin typeface="+mj-lt"/>
                <a:ea typeface="+mj-ea"/>
                <a:cs typeface="+mj-cs"/>
              </a:rPr>
              <a:t>ACEMT </a:t>
            </a:r>
            <a:r>
              <a:rPr lang="pt-BR" sz="3000" dirty="0" smtClean="0">
                <a:solidFill>
                  <a:schemeClr val="bg1"/>
                </a:solidFill>
                <a:latin typeface="+mj-lt"/>
                <a:ea typeface="+mj-ea"/>
                <a:cs typeface="+mj-cs"/>
              </a:rPr>
              <a:t>– outubro/novembro </a:t>
            </a:r>
            <a:r>
              <a:rPr lang="pt-BR" sz="3000" dirty="0" smtClean="0">
                <a:solidFill>
                  <a:schemeClr val="bg1"/>
                </a:solidFill>
                <a:latin typeface="+mj-lt"/>
                <a:ea typeface="+mj-ea"/>
                <a:cs typeface="+mj-cs"/>
              </a:rPr>
              <a:t>2014</a:t>
            </a:r>
            <a:endParaRPr kumimoji="0" lang="pt-BR" sz="3000" b="0" i="0" u="none" strike="noStrike" kern="120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994122"/>
          </a:xfrm>
        </p:spPr>
        <p:txBody>
          <a:bodyPr>
            <a:normAutofit/>
          </a:bodyPr>
          <a:lstStyle/>
          <a:p>
            <a:r>
              <a:rPr lang="pt-BR" sz="3200" dirty="0" smtClean="0"/>
              <a:t>Registros</a:t>
            </a:r>
            <a:endParaRPr lang="pt-BR" sz="2200" dirty="0"/>
          </a:p>
        </p:txBody>
      </p:sp>
      <p:sp>
        <p:nvSpPr>
          <p:cNvPr id="3" name="Espaço Reservado para Conteúdo 2"/>
          <p:cNvSpPr>
            <a:spLocks noGrp="1"/>
          </p:cNvSpPr>
          <p:nvPr>
            <p:ph idx="1"/>
          </p:nvPr>
        </p:nvSpPr>
        <p:spPr>
          <a:xfrm>
            <a:off x="457200" y="1484784"/>
            <a:ext cx="8229600" cy="4968552"/>
          </a:xfrm>
        </p:spPr>
        <p:txBody>
          <a:bodyPr anchor="ctr">
            <a:normAutofit/>
          </a:bodyPr>
          <a:lstStyle/>
          <a:p>
            <a:pPr marL="0" indent="355600" algn="just">
              <a:buNone/>
            </a:pPr>
            <a:r>
              <a:rPr lang="pt-BR" sz="2800" dirty="0" smtClean="0"/>
              <a:t>“Foram detectados casos de Síndrome de </a:t>
            </a:r>
            <a:r>
              <a:rPr lang="pt-BR" sz="2800" dirty="0" err="1" smtClean="0"/>
              <a:t>Burnout</a:t>
            </a:r>
            <a:r>
              <a:rPr lang="pt-BR" sz="2800" dirty="0" smtClean="0"/>
              <a:t> (SB) entre médicos residentes na clínica médica da unidade hospitalar. Esses quadros podem estar relacionados à exposição aos fatores </a:t>
            </a:r>
            <a:r>
              <a:rPr lang="pt-BR" sz="2800" dirty="0" err="1" smtClean="0"/>
              <a:t>preditores</a:t>
            </a:r>
            <a:r>
              <a:rPr lang="pt-BR" sz="2800" dirty="0" smtClean="0"/>
              <a:t> ocupacionais nas condições de trabalho. Portanto, faz-se necessário focar na abordagem preventiva nas situações que exercem impacto negativo sobre a saúde dos jovens trabalhadores expostos”. (FABICHAK)</a:t>
            </a:r>
            <a:endParaRPr lang="pt-BR" sz="28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683568" y="260648"/>
            <a:ext cx="7772400" cy="972000"/>
          </a:xfrm>
        </p:spPr>
        <p:txBody>
          <a:bodyPr rtlCol="0">
            <a:normAutofit/>
          </a:bodyPr>
          <a:lstStyle/>
          <a:p>
            <a:pPr fontAlgn="auto">
              <a:spcAft>
                <a:spcPts val="0"/>
              </a:spcAft>
              <a:defRPr/>
            </a:pPr>
            <a:r>
              <a:rPr lang="pt-BR" sz="3200" dirty="0" smtClean="0"/>
              <a:t>PCMSO/NR-32</a:t>
            </a:r>
          </a:p>
        </p:txBody>
      </p:sp>
      <p:sp>
        <p:nvSpPr>
          <p:cNvPr id="73731" name="Rectangle 3"/>
          <p:cNvSpPr>
            <a:spLocks noGrp="1" noChangeArrowheads="1"/>
          </p:cNvSpPr>
          <p:nvPr>
            <p:ph idx="1"/>
          </p:nvPr>
        </p:nvSpPr>
        <p:spPr>
          <a:xfrm>
            <a:off x="446856" y="1484784"/>
            <a:ext cx="8229600" cy="4968000"/>
          </a:xfrm>
        </p:spPr>
        <p:txBody>
          <a:bodyPr anchor="ctr">
            <a:noAutofit/>
          </a:bodyPr>
          <a:lstStyle/>
          <a:p>
            <a:pPr algn="ctr">
              <a:lnSpc>
                <a:spcPct val="80000"/>
              </a:lnSpc>
              <a:buFontTx/>
              <a:buNone/>
            </a:pPr>
            <a:r>
              <a:rPr lang="pt-BR" sz="2800" i="1" dirty="0" smtClean="0"/>
              <a:t>“32.2.3.1 O PCMSO, além do previsto na NR-07 ...”</a:t>
            </a:r>
          </a:p>
          <a:p>
            <a:pPr algn="ctr">
              <a:lnSpc>
                <a:spcPct val="80000"/>
              </a:lnSpc>
              <a:buFontTx/>
              <a:buNone/>
            </a:pPr>
            <a:endParaRPr lang="pt-BR" sz="1400" dirty="0" smtClean="0"/>
          </a:p>
          <a:p>
            <a:pPr lvl="1">
              <a:lnSpc>
                <a:spcPct val="80000"/>
              </a:lnSpc>
            </a:pPr>
            <a:r>
              <a:rPr lang="pt-BR" dirty="0" smtClean="0"/>
              <a:t>Identificação da empresa</a:t>
            </a:r>
          </a:p>
          <a:p>
            <a:pPr lvl="1">
              <a:lnSpc>
                <a:spcPct val="80000"/>
              </a:lnSpc>
            </a:pPr>
            <a:r>
              <a:rPr lang="pt-BR" dirty="0" smtClean="0"/>
              <a:t>Programação anual das avaliações de saúde</a:t>
            </a:r>
          </a:p>
          <a:p>
            <a:pPr lvl="1">
              <a:lnSpc>
                <a:spcPct val="80000"/>
              </a:lnSpc>
            </a:pPr>
            <a:r>
              <a:rPr lang="pt-BR" dirty="0" smtClean="0"/>
              <a:t>Critérios das avaliações de saúde</a:t>
            </a:r>
          </a:p>
          <a:p>
            <a:pPr lvl="1">
              <a:lnSpc>
                <a:spcPct val="80000"/>
              </a:lnSpc>
            </a:pPr>
            <a:r>
              <a:rPr lang="pt-BR" dirty="0" smtClean="0"/>
              <a:t>Quadros I e II</a:t>
            </a:r>
          </a:p>
          <a:p>
            <a:pPr lvl="1">
              <a:lnSpc>
                <a:spcPct val="80000"/>
              </a:lnSpc>
            </a:pPr>
            <a:r>
              <a:rPr lang="pt-BR" dirty="0" smtClean="0"/>
              <a:t>Promoção á saúde</a:t>
            </a:r>
          </a:p>
          <a:p>
            <a:pPr lvl="1">
              <a:lnSpc>
                <a:spcPct val="80000"/>
              </a:lnSpc>
              <a:buFontTx/>
              <a:buNone/>
            </a:pPr>
            <a:endParaRPr lang="pt-BR" sz="1400" dirty="0" smtClean="0"/>
          </a:p>
          <a:p>
            <a:pPr lvl="1">
              <a:lnSpc>
                <a:spcPct val="80000"/>
              </a:lnSpc>
              <a:buFontTx/>
              <a:buNone/>
            </a:pPr>
            <a:r>
              <a:rPr lang="pt-BR" dirty="0" smtClean="0"/>
              <a:t>PCMSO simplificado (empresa s/ coordenador)</a:t>
            </a:r>
          </a:p>
          <a:p>
            <a:pPr lvl="2">
              <a:lnSpc>
                <a:spcPct val="80000"/>
              </a:lnSpc>
            </a:pPr>
            <a:r>
              <a:rPr lang="pt-BR" sz="2800" dirty="0" smtClean="0"/>
              <a:t>Identificação</a:t>
            </a:r>
          </a:p>
          <a:p>
            <a:pPr lvl="2">
              <a:lnSpc>
                <a:spcPct val="80000"/>
              </a:lnSpc>
            </a:pPr>
            <a:r>
              <a:rPr lang="pt-BR" sz="2800" dirty="0" smtClean="0"/>
              <a:t>Riscos existentes</a:t>
            </a:r>
          </a:p>
          <a:p>
            <a:pPr lvl="2">
              <a:lnSpc>
                <a:spcPct val="80000"/>
              </a:lnSpc>
            </a:pPr>
            <a:r>
              <a:rPr lang="pt-BR" sz="2800" dirty="0" smtClean="0"/>
              <a:t>Plano anual</a:t>
            </a:r>
            <a:endParaRPr lang="pt-BR" sz="2800" b="1" dirty="0" smtClean="0"/>
          </a:p>
        </p:txBody>
      </p:sp>
    </p:spTree>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685800" y="260648"/>
            <a:ext cx="7772400" cy="972000"/>
          </a:xfrm>
        </p:spPr>
        <p:txBody>
          <a:bodyPr rtlCol="0">
            <a:normAutofit/>
          </a:bodyPr>
          <a:lstStyle/>
          <a:p>
            <a:pPr fontAlgn="auto">
              <a:spcAft>
                <a:spcPts val="0"/>
              </a:spcAft>
              <a:defRPr/>
            </a:pPr>
            <a:r>
              <a:rPr lang="pt-BR" sz="3200" dirty="0" smtClean="0"/>
              <a:t>PCMSO/NR-32</a:t>
            </a:r>
          </a:p>
        </p:txBody>
      </p:sp>
      <p:sp>
        <p:nvSpPr>
          <p:cNvPr id="74755" name="Rectangle 3"/>
          <p:cNvSpPr>
            <a:spLocks noGrp="1" noChangeArrowheads="1"/>
          </p:cNvSpPr>
          <p:nvPr>
            <p:ph idx="1"/>
          </p:nvPr>
        </p:nvSpPr>
        <p:spPr>
          <a:xfrm>
            <a:off x="467544" y="1412776"/>
            <a:ext cx="8229600" cy="4968000"/>
          </a:xfrm>
        </p:spPr>
        <p:txBody>
          <a:bodyPr anchor="ctr">
            <a:normAutofit/>
          </a:bodyPr>
          <a:lstStyle/>
          <a:p>
            <a:pPr marL="0" indent="0" algn="ctr">
              <a:buFontTx/>
              <a:buNone/>
            </a:pPr>
            <a:r>
              <a:rPr lang="pt-BR" sz="2800" i="1" dirty="0" smtClean="0"/>
              <a:t>“32.2.3.1 O PCMSO, além do previsto na NR-07, e observando o disposto no inciso I do item 32.2.2.1 ...”</a:t>
            </a:r>
          </a:p>
          <a:p>
            <a:pPr marL="0" indent="0" algn="ctr">
              <a:buFontTx/>
              <a:buNone/>
            </a:pPr>
            <a:r>
              <a:rPr lang="pt-BR" sz="2800" dirty="0" smtClean="0"/>
              <a:t>Relação </a:t>
            </a:r>
            <a:r>
              <a:rPr lang="pt-BR" sz="2800" dirty="0" smtClean="0"/>
              <a:t>p</a:t>
            </a:r>
            <a:r>
              <a:rPr lang="pt-BR" sz="2800" dirty="0" smtClean="0"/>
              <a:t>rofunda </a:t>
            </a:r>
            <a:r>
              <a:rPr lang="pt-BR" sz="2800" dirty="0" smtClean="0"/>
              <a:t>com PPRA </a:t>
            </a:r>
            <a:endParaRPr lang="pt-BR" sz="2800" dirty="0" smtClean="0"/>
          </a:p>
          <a:p>
            <a:pPr marL="0" indent="0" algn="ctr">
              <a:buFontTx/>
              <a:buNone/>
            </a:pPr>
            <a:endParaRPr lang="pt-BR" sz="2800" dirty="0" smtClean="0"/>
          </a:p>
          <a:p>
            <a:pPr marL="0" indent="0" algn="ctr">
              <a:buNone/>
            </a:pPr>
            <a:r>
              <a:rPr lang="pt-BR" sz="2800" i="1" dirty="0" smtClean="0"/>
              <a:t>“32.10.2 No processo de elaboração e implementação do PPRA e do PCMSO devem ser consideradas as atividades desenvolvidas pela </a:t>
            </a:r>
            <a:r>
              <a:rPr lang="pt-BR" sz="2800" i="1" dirty="0" smtClean="0"/>
              <a:t>Comissão de Controle de Infecção Hospitalar – </a:t>
            </a:r>
            <a:r>
              <a:rPr lang="pt-BR" sz="2800" i="1" dirty="0" smtClean="0"/>
              <a:t>CCIH do estabelecimento ou comissão equivalente”.</a:t>
            </a:r>
            <a:endParaRPr lang="pt-BR" sz="2800" i="1"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685800" y="260648"/>
            <a:ext cx="7772400" cy="972000"/>
          </a:xfrm>
        </p:spPr>
        <p:txBody>
          <a:bodyPr rtlCol="0">
            <a:normAutofit/>
          </a:bodyPr>
          <a:lstStyle/>
          <a:p>
            <a:pPr fontAlgn="auto">
              <a:spcAft>
                <a:spcPts val="0"/>
              </a:spcAft>
              <a:defRPr/>
            </a:pPr>
            <a:r>
              <a:rPr lang="pt-BR" sz="3200" dirty="0" smtClean="0"/>
              <a:t>PCMSO/NR-32</a:t>
            </a:r>
          </a:p>
        </p:txBody>
      </p:sp>
      <p:sp>
        <p:nvSpPr>
          <p:cNvPr id="15363" name="Rectangle 3"/>
          <p:cNvSpPr>
            <a:spLocks noGrp="1" noChangeArrowheads="1"/>
          </p:cNvSpPr>
          <p:nvPr>
            <p:ph idx="1"/>
          </p:nvPr>
        </p:nvSpPr>
        <p:spPr>
          <a:xfrm>
            <a:off x="467544" y="1485336"/>
            <a:ext cx="8229600" cy="4968000"/>
          </a:xfrm>
        </p:spPr>
        <p:txBody>
          <a:bodyPr anchor="ctr">
            <a:normAutofit/>
          </a:bodyPr>
          <a:lstStyle/>
          <a:p>
            <a:pPr marL="0" indent="0" algn="ctr">
              <a:buFontTx/>
              <a:buNone/>
            </a:pPr>
            <a:r>
              <a:rPr lang="pt-BR" sz="2800" i="1" dirty="0" smtClean="0"/>
              <a:t>“32.2.3.1 - O PCMSO, além do previsto na NR-07, e observando o disposto no inciso I do item 32.2.2.1, deve contemplar:”</a:t>
            </a:r>
          </a:p>
          <a:p>
            <a:pPr marL="0" indent="0" algn="ctr">
              <a:buFontTx/>
              <a:buNone/>
            </a:pPr>
            <a:endParaRPr lang="pt-BR" sz="2800" i="1" dirty="0" smtClean="0"/>
          </a:p>
          <a:p>
            <a:pPr marL="0" indent="0" algn="ctr">
              <a:buFontTx/>
              <a:buNone/>
            </a:pPr>
            <a:r>
              <a:rPr lang="pt-BR" sz="2800" i="1" dirty="0" smtClean="0"/>
              <a:t>“c) a relação contendo a identificação nominal dos trabalhadores, sua função, o local em que desempenham suas atividades e o risco a que estão expostos;”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685800" y="260648"/>
            <a:ext cx="7772400" cy="972000"/>
          </a:xfrm>
        </p:spPr>
        <p:txBody>
          <a:bodyPr rtlCol="0">
            <a:normAutofit/>
          </a:bodyPr>
          <a:lstStyle/>
          <a:p>
            <a:pPr fontAlgn="auto">
              <a:spcAft>
                <a:spcPts val="0"/>
              </a:spcAft>
              <a:defRPr/>
            </a:pPr>
            <a:r>
              <a:rPr lang="pt-BR" sz="3200" dirty="0" smtClean="0"/>
              <a:t>PCMSO/NR-32</a:t>
            </a:r>
          </a:p>
        </p:txBody>
      </p:sp>
      <p:sp>
        <p:nvSpPr>
          <p:cNvPr id="16387" name="Rectangle 3"/>
          <p:cNvSpPr>
            <a:spLocks noGrp="1" noChangeArrowheads="1"/>
          </p:cNvSpPr>
          <p:nvPr>
            <p:ph idx="1"/>
          </p:nvPr>
        </p:nvSpPr>
        <p:spPr>
          <a:xfrm>
            <a:off x="467544" y="1268760"/>
            <a:ext cx="8229600" cy="5245366"/>
          </a:xfrm>
        </p:spPr>
        <p:txBody>
          <a:bodyPr anchor="ctr">
            <a:noAutofit/>
          </a:bodyPr>
          <a:lstStyle/>
          <a:p>
            <a:pPr marL="0" indent="0" algn="ctr">
              <a:buFontTx/>
              <a:buNone/>
            </a:pPr>
            <a:r>
              <a:rPr lang="pt-BR" sz="2800" i="1" dirty="0" smtClean="0"/>
              <a:t>“32.2.3.2 - Sempre que houver transferência permanente ou ocasional de um trabalhador para um outro posto de trabalho, que implique em mudança de risco, esta deve ser comunicada de imediato ao médico coordenador ou responsável pelo PCMSO”.</a:t>
            </a:r>
          </a:p>
          <a:p>
            <a:pPr marL="0" indent="0" algn="ctr">
              <a:buFontTx/>
              <a:buNone/>
            </a:pPr>
            <a:endParaRPr lang="pt-BR" sz="1400" i="1" dirty="0" smtClean="0"/>
          </a:p>
          <a:p>
            <a:pPr marL="0" indent="0" algn="ctr">
              <a:buFontTx/>
              <a:buNone/>
            </a:pPr>
            <a:r>
              <a:rPr lang="pt-BR" sz="2800" i="1" dirty="0" smtClean="0"/>
              <a:t>“32.2.3.4 - O PCMSO deve estar à disposição dos trabalhadores, bem como da inspeção do trabalho.”</a:t>
            </a:r>
          </a:p>
          <a:p>
            <a:pPr marL="0" lvl="3" indent="0">
              <a:buFontTx/>
              <a:buNone/>
            </a:pPr>
            <a:endParaRPr lang="pt-BR" sz="1400" i="1" dirty="0" smtClean="0"/>
          </a:p>
          <a:p>
            <a:pPr marL="0" indent="0" algn="ctr">
              <a:buFontTx/>
              <a:buNone/>
            </a:pPr>
            <a:r>
              <a:rPr lang="pt-BR" sz="2800" i="1" dirty="0" smtClean="0"/>
              <a:t>“32.2.3.5 - Em toda ocorrência de acidente envolvendo riscos biológicos, com ou sem afastamento do trabalhador, deve ser emitida a Comunicação de Acidente de Trabalho – CAT.”</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85800" y="260648"/>
            <a:ext cx="7772400" cy="972000"/>
          </a:xfrm>
        </p:spPr>
        <p:txBody>
          <a:bodyPr rtlCol="0">
            <a:normAutofit/>
          </a:bodyPr>
          <a:lstStyle/>
          <a:p>
            <a:pPr fontAlgn="auto">
              <a:spcAft>
                <a:spcPts val="0"/>
              </a:spcAft>
              <a:defRPr/>
            </a:pPr>
            <a:r>
              <a:rPr lang="pt-BR" sz="3200" dirty="0" smtClean="0"/>
              <a:t>PCMSO/NR-32</a:t>
            </a:r>
          </a:p>
        </p:txBody>
      </p:sp>
      <p:sp>
        <p:nvSpPr>
          <p:cNvPr id="17411" name="Rectangle 3"/>
          <p:cNvSpPr>
            <a:spLocks noGrp="1" noChangeArrowheads="1"/>
          </p:cNvSpPr>
          <p:nvPr>
            <p:ph idx="1"/>
          </p:nvPr>
        </p:nvSpPr>
        <p:spPr>
          <a:xfrm>
            <a:off x="467544" y="1485336"/>
            <a:ext cx="8229600" cy="4968000"/>
          </a:xfrm>
        </p:spPr>
        <p:txBody>
          <a:bodyPr anchor="ctr"/>
          <a:lstStyle/>
          <a:p>
            <a:pPr marL="0" indent="0" algn="ctr">
              <a:buFontTx/>
              <a:buNone/>
            </a:pPr>
            <a:r>
              <a:rPr lang="pt-BR" sz="2800" i="1" dirty="0" smtClean="0"/>
              <a:t>“32.4.8 - O prontuário clínico individual previsto pela NR-07 deve ser mantido atualizado e ser conservado por </a:t>
            </a:r>
            <a:r>
              <a:rPr lang="pt-BR" sz="2800" i="1" dirty="0" smtClean="0"/>
              <a:t>20 (</a:t>
            </a:r>
            <a:r>
              <a:rPr lang="pt-BR" sz="2800" i="1" dirty="0" smtClean="0"/>
              <a:t>vinte</a:t>
            </a:r>
            <a:r>
              <a:rPr lang="pt-BR" sz="2800" i="1" dirty="0" smtClean="0"/>
              <a:t>) </a:t>
            </a:r>
            <a:r>
              <a:rPr lang="pt-BR" sz="2800" i="1" dirty="0" smtClean="0"/>
              <a:t>anos após o término de sua ocupação.”</a:t>
            </a:r>
          </a:p>
          <a:p>
            <a:pPr marL="0" indent="0" algn="ctr">
              <a:buFontTx/>
              <a:buNone/>
            </a:pPr>
            <a:endParaRPr lang="pt-BR" sz="2800" i="1" dirty="0" smtClean="0"/>
          </a:p>
          <a:p>
            <a:pPr marL="0" indent="0" algn="ctr">
              <a:buFontTx/>
              <a:buNone/>
            </a:pPr>
            <a:r>
              <a:rPr lang="pt-BR" sz="2800" i="1" dirty="0" smtClean="0"/>
              <a:t>“32.4.10 - O médico coordenador do PCMSO ou o encarregado pelos exames médicos, previstos na NR-07, deve estar familiarizado com os efeitos e a terapêutica associados à exposição decorrente das atividades de rotina ou de acidentes com radiações ionizantes.”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85800" y="260648"/>
            <a:ext cx="7772400" cy="972000"/>
          </a:xfrm>
        </p:spPr>
        <p:txBody>
          <a:bodyPr rtlCol="0">
            <a:normAutofit/>
          </a:bodyPr>
          <a:lstStyle/>
          <a:p>
            <a:pPr fontAlgn="auto">
              <a:spcAft>
                <a:spcPts val="0"/>
              </a:spcAft>
              <a:defRPr/>
            </a:pPr>
            <a:r>
              <a:rPr lang="pt-BR" sz="3200" dirty="0" smtClean="0"/>
              <a:t>PCMSO/NR-32</a:t>
            </a:r>
            <a:endParaRPr lang="pt-BR" sz="3200" dirty="0" smtClean="0"/>
          </a:p>
        </p:txBody>
      </p:sp>
      <p:sp>
        <p:nvSpPr>
          <p:cNvPr id="79875" name="Rectangle 3"/>
          <p:cNvSpPr>
            <a:spLocks noGrp="1" noChangeArrowheads="1"/>
          </p:cNvSpPr>
          <p:nvPr>
            <p:ph idx="1"/>
          </p:nvPr>
        </p:nvSpPr>
        <p:spPr>
          <a:xfrm>
            <a:off x="446856" y="1340768"/>
            <a:ext cx="8229600" cy="5112016"/>
          </a:xfrm>
        </p:spPr>
        <p:txBody>
          <a:bodyPr anchor="ctr">
            <a:noAutofit/>
          </a:bodyPr>
          <a:lstStyle/>
          <a:p>
            <a:pPr marL="0" lvl="3" indent="0" algn="ctr">
              <a:lnSpc>
                <a:spcPct val="80000"/>
              </a:lnSpc>
              <a:buFontTx/>
              <a:buNone/>
            </a:pPr>
            <a:r>
              <a:rPr lang="pt-BR" sz="3000" b="1" dirty="0" smtClean="0"/>
              <a:t>Conteúdo de um Procedimento</a:t>
            </a:r>
          </a:p>
          <a:p>
            <a:pPr marL="0" lvl="3" indent="0" algn="ctr">
              <a:buFontTx/>
              <a:buNone/>
            </a:pPr>
            <a:endParaRPr lang="pt-BR" sz="1000" dirty="0" smtClean="0"/>
          </a:p>
          <a:p>
            <a:pPr marL="269875" lvl="3" indent="-269875">
              <a:buFont typeface="Arial" pitchFamily="34" charset="0"/>
              <a:buChar char="•"/>
            </a:pPr>
            <a:r>
              <a:rPr lang="pt-BR" sz="2800" dirty="0" smtClean="0"/>
              <a:t>Relação </a:t>
            </a:r>
            <a:r>
              <a:rPr lang="pt-BR" sz="2800" dirty="0" err="1" smtClean="0"/>
              <a:t>Intersetorial</a:t>
            </a:r>
            <a:endParaRPr lang="pt-BR" sz="2800" dirty="0" smtClean="0"/>
          </a:p>
          <a:p>
            <a:pPr marL="269875" lvl="3" indent="-269875">
              <a:buFont typeface="Arial" pitchFamily="34" charset="0"/>
              <a:buChar char="•"/>
            </a:pPr>
            <a:r>
              <a:rPr lang="pt-BR" sz="2800" dirty="0" smtClean="0"/>
              <a:t>Local de realização da avaliação</a:t>
            </a:r>
          </a:p>
          <a:p>
            <a:pPr marL="269875" lvl="3" indent="-269875">
              <a:buFont typeface="Arial" pitchFamily="34" charset="0"/>
              <a:buChar char="•"/>
            </a:pPr>
            <a:r>
              <a:rPr lang="pt-BR" sz="2800" dirty="0" smtClean="0"/>
              <a:t>Acolhimento do trabalhador</a:t>
            </a:r>
          </a:p>
          <a:p>
            <a:pPr marL="269875" lvl="3" indent="-269875">
              <a:buFont typeface="Arial" pitchFamily="34" charset="0"/>
              <a:buChar char="•"/>
            </a:pPr>
            <a:r>
              <a:rPr lang="pt-BR" sz="2800" dirty="0" smtClean="0"/>
              <a:t>Protocolo clínico-geral</a:t>
            </a:r>
          </a:p>
          <a:p>
            <a:pPr marL="269875" lvl="3" indent="-269875">
              <a:buFont typeface="Arial" pitchFamily="34" charset="0"/>
              <a:buChar char="•"/>
            </a:pPr>
            <a:r>
              <a:rPr lang="pt-BR" sz="2800" dirty="0" smtClean="0"/>
              <a:t>Protocolos específicos (exposições)</a:t>
            </a:r>
          </a:p>
          <a:p>
            <a:pPr marL="269875" lvl="3" indent="-269875">
              <a:buFont typeface="Arial" pitchFamily="34" charset="0"/>
              <a:buChar char="•"/>
            </a:pPr>
            <a:r>
              <a:rPr lang="pt-BR" sz="2800" dirty="0" smtClean="0"/>
              <a:t>Conclusão e registro (ASO)</a:t>
            </a:r>
          </a:p>
          <a:p>
            <a:pPr marL="269875" lvl="3" indent="-269875">
              <a:buFont typeface="Arial" pitchFamily="34" charset="0"/>
              <a:buChar char="•"/>
            </a:pPr>
            <a:r>
              <a:rPr lang="pt-BR" sz="2800" dirty="0" smtClean="0"/>
              <a:t>Emissão de CAT e outras notificações</a:t>
            </a:r>
          </a:p>
          <a:p>
            <a:pPr marL="269875" lvl="3" indent="-269875">
              <a:buFont typeface="Arial" pitchFamily="34" charset="0"/>
              <a:buChar char="•"/>
            </a:pPr>
            <a:r>
              <a:rPr lang="pt-BR" sz="2800" dirty="0" smtClean="0"/>
              <a:t>Guarda do prontuário</a:t>
            </a:r>
          </a:p>
          <a:p>
            <a:pPr marL="269875" lvl="3" indent="-269875">
              <a:buFont typeface="Arial" pitchFamily="34" charset="0"/>
              <a:buChar char="•"/>
            </a:pPr>
            <a:r>
              <a:rPr lang="pt-BR" sz="2800" dirty="0" smtClean="0"/>
              <a:t>Relação médico coordenador e examinador</a:t>
            </a:r>
            <a:endParaRPr lang="pt-BR" sz="1200" b="1"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85800" y="260648"/>
            <a:ext cx="7772400" cy="972000"/>
          </a:xfrm>
        </p:spPr>
        <p:txBody>
          <a:bodyPr>
            <a:normAutofit/>
          </a:bodyPr>
          <a:lstStyle/>
          <a:p>
            <a:r>
              <a:rPr lang="pt-BR" sz="3200" dirty="0" smtClean="0"/>
              <a:t>PCMSO/NR-32</a:t>
            </a:r>
            <a:endParaRPr lang="pt-BR" sz="3200" dirty="0" smtClean="0"/>
          </a:p>
        </p:txBody>
      </p:sp>
      <p:sp>
        <p:nvSpPr>
          <p:cNvPr id="81923" name="Rectangle 3"/>
          <p:cNvSpPr>
            <a:spLocks noGrp="1" noChangeArrowheads="1"/>
          </p:cNvSpPr>
          <p:nvPr>
            <p:ph idx="1"/>
          </p:nvPr>
        </p:nvSpPr>
        <p:spPr>
          <a:xfrm>
            <a:off x="467544" y="1556792"/>
            <a:ext cx="8229600" cy="4968000"/>
          </a:xfrm>
        </p:spPr>
        <p:txBody>
          <a:bodyPr>
            <a:normAutofit/>
          </a:bodyPr>
          <a:lstStyle/>
          <a:p>
            <a:pPr marL="660400" indent="-660400" algn="ctr">
              <a:lnSpc>
                <a:spcPct val="80000"/>
              </a:lnSpc>
              <a:buFontTx/>
              <a:buNone/>
            </a:pPr>
            <a:r>
              <a:rPr lang="pt-BR" sz="2800" b="1" dirty="0" smtClean="0"/>
              <a:t>Procedimento para Imunização</a:t>
            </a:r>
          </a:p>
          <a:p>
            <a:pPr marL="660400" indent="-660400" algn="ctr">
              <a:lnSpc>
                <a:spcPct val="80000"/>
              </a:lnSpc>
              <a:buFontTx/>
              <a:buNone/>
            </a:pPr>
            <a:endParaRPr lang="pt-BR" sz="1000" b="1" dirty="0" smtClean="0"/>
          </a:p>
          <a:p>
            <a:pPr marL="355600" indent="-355600"/>
            <a:r>
              <a:rPr lang="pt-BR" sz="2800" dirty="0" smtClean="0"/>
              <a:t>Local de aplicação</a:t>
            </a:r>
          </a:p>
          <a:p>
            <a:pPr marL="355600" indent="-355600"/>
            <a:r>
              <a:rPr lang="pt-BR" sz="2800" dirty="0" smtClean="0"/>
              <a:t>Condições de conservação e transporte</a:t>
            </a:r>
          </a:p>
          <a:p>
            <a:pPr marL="355600" indent="-355600"/>
            <a:r>
              <a:rPr lang="pt-BR" sz="2800" dirty="0" smtClean="0"/>
              <a:t>Responsável e condições de aplicação</a:t>
            </a:r>
          </a:p>
          <a:p>
            <a:pPr marL="355600" indent="-355600"/>
            <a:r>
              <a:rPr lang="pt-BR" sz="2800" dirty="0" smtClean="0"/>
              <a:t>Sistema de registro</a:t>
            </a:r>
          </a:p>
          <a:p>
            <a:pPr marL="355600" indent="-355600"/>
            <a:r>
              <a:rPr lang="pt-BR" sz="2800" dirty="0" smtClean="0"/>
              <a:t>Comprovantes de aplicação e recusa</a:t>
            </a:r>
          </a:p>
          <a:p>
            <a:pPr marL="355600" indent="-355600"/>
            <a:r>
              <a:rPr lang="pt-BR" sz="2800" dirty="0" smtClean="0"/>
              <a:t>Controle </a:t>
            </a:r>
            <a:r>
              <a:rPr lang="pt-BR" sz="2800" dirty="0" smtClean="0"/>
              <a:t>de eficácia</a:t>
            </a:r>
          </a:p>
          <a:p>
            <a:pPr marL="355600" indent="-355600"/>
            <a:r>
              <a:rPr lang="pt-BR" sz="2800" dirty="0" smtClean="0"/>
              <a:t>Vacinações indicadas (tétano, difteria e hepatite B)</a:t>
            </a:r>
          </a:p>
          <a:p>
            <a:pPr marL="355600" indent="-355600"/>
            <a:r>
              <a:rPr lang="pt-BR" sz="2800" dirty="0" smtClean="0"/>
              <a:t>Instrução de vantagens e desvantagens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685800" y="260648"/>
            <a:ext cx="7772400" cy="972000"/>
          </a:xfrm>
        </p:spPr>
        <p:txBody>
          <a:bodyPr>
            <a:normAutofit/>
          </a:bodyPr>
          <a:lstStyle/>
          <a:p>
            <a:r>
              <a:rPr lang="pt-BR" sz="3200" dirty="0" smtClean="0"/>
              <a:t>PCMSO/NR-32</a:t>
            </a:r>
            <a:endParaRPr lang="pt-BR" sz="3200" dirty="0" smtClean="0"/>
          </a:p>
        </p:txBody>
      </p:sp>
      <p:sp>
        <p:nvSpPr>
          <p:cNvPr id="89091" name="Rectangle 3"/>
          <p:cNvSpPr>
            <a:spLocks noGrp="1" noChangeArrowheads="1"/>
          </p:cNvSpPr>
          <p:nvPr>
            <p:ph idx="1"/>
          </p:nvPr>
        </p:nvSpPr>
        <p:spPr>
          <a:xfrm>
            <a:off x="467544" y="1484784"/>
            <a:ext cx="8229600" cy="4968000"/>
          </a:xfrm>
        </p:spPr>
        <p:txBody>
          <a:bodyPr>
            <a:normAutofit/>
          </a:bodyPr>
          <a:lstStyle/>
          <a:p>
            <a:pPr marL="660400" indent="-660400" algn="ctr">
              <a:lnSpc>
                <a:spcPct val="80000"/>
              </a:lnSpc>
              <a:buFontTx/>
              <a:buNone/>
            </a:pPr>
            <a:r>
              <a:rPr lang="pt-BR" sz="2800" b="1" dirty="0" smtClean="0"/>
              <a:t>Procedimento para Capacitação</a:t>
            </a:r>
          </a:p>
          <a:p>
            <a:pPr marL="660400" indent="-660400" algn="ctr">
              <a:lnSpc>
                <a:spcPct val="80000"/>
              </a:lnSpc>
              <a:buFontTx/>
              <a:buNone/>
            </a:pPr>
            <a:endParaRPr lang="pt-BR" sz="1000" b="1" dirty="0" smtClean="0"/>
          </a:p>
          <a:p>
            <a:pPr marL="269875" indent="-269875"/>
            <a:r>
              <a:rPr lang="pt-BR" sz="2800" dirty="0" smtClean="0"/>
              <a:t>Local de realização</a:t>
            </a:r>
          </a:p>
          <a:p>
            <a:pPr marL="269875" indent="-269875"/>
            <a:r>
              <a:rPr lang="pt-BR" sz="2800" dirty="0" smtClean="0"/>
              <a:t>Data e horários</a:t>
            </a:r>
          </a:p>
          <a:p>
            <a:pPr marL="269875" indent="-269875"/>
            <a:r>
              <a:rPr lang="pt-BR" sz="2800" dirty="0" smtClean="0"/>
              <a:t>Responsável técnico e currículo</a:t>
            </a:r>
          </a:p>
          <a:p>
            <a:pPr marL="269875" indent="-269875"/>
            <a:r>
              <a:rPr lang="pt-BR" sz="2800" dirty="0" smtClean="0"/>
              <a:t>Conteúdo programático</a:t>
            </a:r>
          </a:p>
          <a:p>
            <a:pPr marL="269875" indent="-269875"/>
            <a:r>
              <a:rPr lang="pt-BR" sz="2800" dirty="0" smtClean="0"/>
              <a:t>Carga horária</a:t>
            </a:r>
          </a:p>
          <a:p>
            <a:pPr marL="269875" indent="-269875"/>
            <a:r>
              <a:rPr lang="pt-BR" sz="2800" dirty="0" smtClean="0"/>
              <a:t>Controle de </a:t>
            </a:r>
            <a:r>
              <a:rPr lang="pt-BR" sz="2800" dirty="0" err="1" smtClean="0"/>
              <a:t>frequência</a:t>
            </a:r>
            <a:endParaRPr lang="pt-BR" sz="2800" dirty="0" smtClean="0"/>
          </a:p>
          <a:p>
            <a:pPr marL="269875" indent="-269875"/>
            <a:r>
              <a:rPr lang="pt-BR" sz="2800" dirty="0" smtClean="0"/>
              <a:t>Registro individual</a:t>
            </a:r>
          </a:p>
          <a:p>
            <a:pPr marL="269875" indent="-269875"/>
            <a:r>
              <a:rPr lang="pt-BR" sz="2800" dirty="0" smtClean="0"/>
              <a:t>Certificado de participação</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685800" y="260648"/>
            <a:ext cx="7772400" cy="972000"/>
          </a:xfrm>
        </p:spPr>
        <p:txBody>
          <a:bodyPr>
            <a:normAutofit/>
          </a:bodyPr>
          <a:lstStyle/>
          <a:p>
            <a:r>
              <a:rPr lang="pt-BR" sz="3200" dirty="0" smtClean="0">
                <a:latin typeface="Calibri (Títulos)"/>
              </a:rPr>
              <a:t>Protocolos</a:t>
            </a:r>
          </a:p>
        </p:txBody>
      </p:sp>
      <p:sp>
        <p:nvSpPr>
          <p:cNvPr id="89091" name="Rectangle 3"/>
          <p:cNvSpPr>
            <a:spLocks noGrp="1" noChangeArrowheads="1"/>
          </p:cNvSpPr>
          <p:nvPr>
            <p:ph idx="1"/>
          </p:nvPr>
        </p:nvSpPr>
        <p:spPr>
          <a:xfrm>
            <a:off x="467544" y="1484784"/>
            <a:ext cx="8229600" cy="4968000"/>
          </a:xfrm>
        </p:spPr>
        <p:txBody>
          <a:bodyPr anchor="ctr">
            <a:normAutofit/>
          </a:bodyPr>
          <a:lstStyle/>
          <a:p>
            <a:pPr marL="269875" indent="-269875"/>
            <a:r>
              <a:rPr lang="pt-BR" sz="2800" dirty="0" smtClean="0"/>
              <a:t>Clínico geral</a:t>
            </a:r>
          </a:p>
          <a:p>
            <a:pPr marL="269875" indent="-269875"/>
            <a:r>
              <a:rPr lang="pt-BR" sz="2800" dirty="0" smtClean="0"/>
              <a:t>Clínico específico</a:t>
            </a:r>
          </a:p>
          <a:p>
            <a:pPr marL="669925" lvl="1" indent="-269875"/>
            <a:r>
              <a:rPr lang="pt-BR" dirty="0" smtClean="0"/>
              <a:t>Para expostos a riscos biológicos, químicos, quimioterápicos, gases e vapores anestésicos, óxido de etileno</a:t>
            </a:r>
          </a:p>
          <a:p>
            <a:pPr marL="269875" indent="-269875"/>
            <a:r>
              <a:rPr lang="pt-BR" sz="2800" dirty="0" smtClean="0"/>
              <a:t>Radiações ionizantes</a:t>
            </a:r>
          </a:p>
          <a:p>
            <a:pPr marL="669925" lvl="1" indent="-269875"/>
            <a:r>
              <a:rPr lang="pt-BR" dirty="0" smtClean="0"/>
              <a:t>Monitoria individual, </a:t>
            </a:r>
            <a:r>
              <a:rPr lang="pt-BR" dirty="0" err="1" smtClean="0"/>
              <a:t>radiofármacos</a:t>
            </a:r>
            <a:endParaRPr lang="pt-BR" dirty="0" smtClean="0"/>
          </a:p>
          <a:p>
            <a:pPr marL="269875" indent="-269875"/>
            <a:r>
              <a:rPr lang="pt-BR" sz="2800" dirty="0" smtClean="0"/>
              <a:t>Clínico para outras exposições</a:t>
            </a:r>
          </a:p>
          <a:p>
            <a:pPr marL="269875" indent="-269875"/>
            <a:r>
              <a:rPr lang="pt-BR" sz="2800" dirty="0" smtClean="0"/>
              <a:t>Outros protocolos clínicos</a:t>
            </a:r>
          </a:p>
          <a:p>
            <a:pPr marL="269875" indent="-269875"/>
            <a:r>
              <a:rPr lang="pt-BR" sz="2800" dirty="0" smtClean="0"/>
              <a:t>Trabalhadoras gestantes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634082"/>
          </a:xfrm>
        </p:spPr>
        <p:txBody>
          <a:bodyPr>
            <a:normAutofit/>
          </a:bodyPr>
          <a:lstStyle/>
          <a:p>
            <a:r>
              <a:rPr lang="pt-BR" sz="3200" dirty="0" smtClean="0"/>
              <a:t>NR-32 - Versão compacta</a:t>
            </a:r>
            <a:endParaRPr lang="pt-BR" sz="3200" dirty="0"/>
          </a:p>
        </p:txBody>
      </p:sp>
      <p:sp>
        <p:nvSpPr>
          <p:cNvPr id="3" name="Espaço Reservado para Conteúdo 2"/>
          <p:cNvSpPr>
            <a:spLocks noGrp="1"/>
          </p:cNvSpPr>
          <p:nvPr>
            <p:ph idx="1"/>
          </p:nvPr>
        </p:nvSpPr>
        <p:spPr>
          <a:xfrm>
            <a:off x="457200" y="1196752"/>
            <a:ext cx="8229600" cy="5256584"/>
          </a:xfrm>
        </p:spPr>
        <p:txBody>
          <a:bodyPr anchor="ctr">
            <a:normAutofit/>
          </a:bodyPr>
          <a:lstStyle/>
          <a:p>
            <a:r>
              <a:rPr lang="pt-BR" sz="2800" dirty="0" smtClean="0"/>
              <a:t>Objetivo e campo de aplicação</a:t>
            </a:r>
          </a:p>
          <a:p>
            <a:r>
              <a:rPr lang="pt-BR" sz="2800" dirty="0" smtClean="0"/>
              <a:t>Riscos biológicos </a:t>
            </a:r>
          </a:p>
          <a:p>
            <a:r>
              <a:rPr lang="pt-BR" sz="2800" dirty="0" smtClean="0"/>
              <a:t>Riscos químicos</a:t>
            </a:r>
          </a:p>
          <a:p>
            <a:r>
              <a:rPr lang="pt-BR" sz="2800" dirty="0" smtClean="0"/>
              <a:t>Radiações ionizantes</a:t>
            </a:r>
          </a:p>
          <a:p>
            <a:r>
              <a:rPr lang="pt-BR" sz="2800" dirty="0" smtClean="0"/>
              <a:t>Resíduos</a:t>
            </a:r>
          </a:p>
          <a:p>
            <a:r>
              <a:rPr lang="pt-BR" sz="2800" dirty="0" smtClean="0"/>
              <a:t>Condições de conforto por ocasião das refeições</a:t>
            </a:r>
          </a:p>
          <a:p>
            <a:r>
              <a:rPr lang="pt-BR" sz="2800" dirty="0" smtClean="0"/>
              <a:t>Lavanderias</a:t>
            </a:r>
          </a:p>
          <a:p>
            <a:r>
              <a:rPr lang="pt-BR" sz="2800" dirty="0" smtClean="0"/>
              <a:t>Limpeza e conservação</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685800" y="260648"/>
            <a:ext cx="7772400" cy="972000"/>
          </a:xfrm>
        </p:spPr>
        <p:txBody>
          <a:bodyPr>
            <a:normAutofit/>
          </a:bodyPr>
          <a:lstStyle/>
          <a:p>
            <a:r>
              <a:rPr lang="pt-BR" sz="3200" dirty="0" smtClean="0">
                <a:latin typeface="Calibri (Títulos)"/>
              </a:rPr>
              <a:t>Radiações ionizantes</a:t>
            </a:r>
            <a:endParaRPr lang="pt-BR" sz="3200" dirty="0" smtClean="0">
              <a:latin typeface="Calibri (Títulos)"/>
            </a:endParaRPr>
          </a:p>
        </p:txBody>
      </p:sp>
      <p:sp>
        <p:nvSpPr>
          <p:cNvPr id="89091" name="Rectangle 3"/>
          <p:cNvSpPr>
            <a:spLocks noGrp="1" noChangeArrowheads="1"/>
          </p:cNvSpPr>
          <p:nvPr>
            <p:ph idx="1"/>
          </p:nvPr>
        </p:nvSpPr>
        <p:spPr>
          <a:xfrm>
            <a:off x="467544" y="1484784"/>
            <a:ext cx="8229600" cy="4968000"/>
          </a:xfrm>
        </p:spPr>
        <p:txBody>
          <a:bodyPr anchor="ctr">
            <a:noAutofit/>
          </a:bodyPr>
          <a:lstStyle/>
          <a:p>
            <a:pPr marL="269875" indent="-269875"/>
            <a:r>
              <a:rPr lang="pt-BR" sz="2800" dirty="0" err="1" smtClean="0"/>
              <a:t>Anamnese</a:t>
            </a:r>
            <a:r>
              <a:rPr lang="pt-BR" sz="2800" dirty="0" smtClean="0"/>
              <a:t> e exame físico minucioso</a:t>
            </a:r>
          </a:p>
          <a:p>
            <a:pPr marL="269875" indent="-269875"/>
            <a:r>
              <a:rPr lang="pt-BR" sz="2800" dirty="0" smtClean="0"/>
              <a:t>Solicitar hemograma completo e contagem de plaquetas no exame admissional e semestralmente</a:t>
            </a:r>
          </a:p>
          <a:p>
            <a:pPr marL="269875" indent="-269875"/>
            <a:r>
              <a:rPr lang="pt-BR" sz="2800" dirty="0" smtClean="0"/>
              <a:t>A monitoração individual externa, de corpo inteiro ou de extremidades deve ser feita através de dosimetria com periodicidade mensal e levando-se em conta a natureza e a intensidade das exposições normais e potenciais previstas </a:t>
            </a:r>
          </a:p>
          <a:p>
            <a:pPr marL="269875" indent="-269875"/>
            <a:r>
              <a:rPr lang="pt-BR" sz="2800" dirty="0" smtClean="0"/>
              <a:t>Os </a:t>
            </a:r>
            <a:r>
              <a:rPr lang="pt-BR" sz="2800" dirty="0" err="1" smtClean="0"/>
              <a:t>dosimetros</a:t>
            </a:r>
            <a:r>
              <a:rPr lang="pt-BR" sz="2800" dirty="0" smtClean="0"/>
              <a:t> individuais devem ser obtidos, calibrados e avaliados exclusivamente em laboratórios de monitoração acreditados pelo CNEN</a:t>
            </a:r>
            <a:endParaRPr lang="pt-BR" sz="28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685800" y="260648"/>
            <a:ext cx="7772400" cy="972000"/>
          </a:xfrm>
        </p:spPr>
        <p:txBody>
          <a:bodyPr>
            <a:normAutofit/>
          </a:bodyPr>
          <a:lstStyle/>
          <a:p>
            <a:r>
              <a:rPr lang="pt-BR" sz="3200" dirty="0" smtClean="0">
                <a:latin typeface="Calibri (Títulos)"/>
              </a:rPr>
              <a:t>Conteúdo para outras atividades</a:t>
            </a:r>
            <a:endParaRPr lang="pt-BR" sz="3200" dirty="0" smtClean="0">
              <a:latin typeface="Calibri (Títulos)"/>
            </a:endParaRPr>
          </a:p>
        </p:txBody>
      </p:sp>
      <p:sp>
        <p:nvSpPr>
          <p:cNvPr id="89091" name="Rectangle 3"/>
          <p:cNvSpPr>
            <a:spLocks noGrp="1" noChangeArrowheads="1"/>
          </p:cNvSpPr>
          <p:nvPr>
            <p:ph idx="1"/>
          </p:nvPr>
        </p:nvSpPr>
        <p:spPr>
          <a:xfrm>
            <a:off x="467544" y="1484784"/>
            <a:ext cx="8229600" cy="4968000"/>
          </a:xfrm>
        </p:spPr>
        <p:txBody>
          <a:bodyPr anchor="ctr">
            <a:normAutofit/>
          </a:bodyPr>
          <a:lstStyle/>
          <a:p>
            <a:r>
              <a:rPr lang="pt-BR" sz="2800" dirty="0" smtClean="0"/>
              <a:t>Resíduos </a:t>
            </a:r>
            <a:endParaRPr lang="pt-BR" sz="2800" dirty="0" smtClean="0"/>
          </a:p>
          <a:p>
            <a:r>
              <a:rPr lang="pt-BR" sz="2800" dirty="0" smtClean="0"/>
              <a:t>Condições </a:t>
            </a:r>
            <a:r>
              <a:rPr lang="pt-BR" sz="2800" dirty="0" smtClean="0"/>
              <a:t>de conforto por ocasião das refeições</a:t>
            </a:r>
          </a:p>
          <a:p>
            <a:r>
              <a:rPr lang="pt-BR" sz="2800" dirty="0" smtClean="0"/>
              <a:t>Lavanderias</a:t>
            </a:r>
          </a:p>
          <a:p>
            <a:r>
              <a:rPr lang="pt-BR" sz="2800" dirty="0" smtClean="0"/>
              <a:t>Limpeza e </a:t>
            </a:r>
            <a:r>
              <a:rPr lang="pt-BR" sz="2800" dirty="0" smtClean="0"/>
              <a:t>conservação</a:t>
            </a:r>
          </a:p>
          <a:p>
            <a:r>
              <a:rPr lang="pt-BR" sz="2800" dirty="0" smtClean="0"/>
              <a:t>Atividades de manutenção</a:t>
            </a:r>
          </a:p>
          <a:p>
            <a:r>
              <a:rPr lang="pt-BR" sz="2800" dirty="0" smtClean="0"/>
              <a:t>Terceirização</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972000"/>
          </a:xfrm>
        </p:spPr>
        <p:txBody>
          <a:bodyPr>
            <a:normAutofit/>
          </a:bodyPr>
          <a:lstStyle/>
          <a:p>
            <a:r>
              <a:rPr lang="pt-BR" sz="3200" dirty="0" smtClean="0"/>
              <a:t>Anexo I – Classificação dos agentes biológicos</a:t>
            </a:r>
            <a:endParaRPr lang="pt-BR" sz="3200" dirty="0"/>
          </a:p>
        </p:txBody>
      </p:sp>
      <p:sp>
        <p:nvSpPr>
          <p:cNvPr id="3" name="Espaço Reservado para Conteúdo 2"/>
          <p:cNvSpPr>
            <a:spLocks noGrp="1"/>
          </p:cNvSpPr>
          <p:nvPr>
            <p:ph idx="1"/>
          </p:nvPr>
        </p:nvSpPr>
        <p:spPr>
          <a:xfrm>
            <a:off x="457200" y="1484784"/>
            <a:ext cx="8229600" cy="4968000"/>
          </a:xfrm>
        </p:spPr>
        <p:txBody>
          <a:bodyPr anchor="ctr">
            <a:normAutofit/>
          </a:bodyPr>
          <a:lstStyle/>
          <a:p>
            <a:pPr marL="355600" indent="-355600" algn="just"/>
            <a:r>
              <a:rPr lang="pt-BR" sz="2800" b="1" dirty="0" smtClean="0"/>
              <a:t>Classe de risco I </a:t>
            </a:r>
            <a:r>
              <a:rPr lang="pt-BR" sz="2800" dirty="0" smtClean="0"/>
              <a:t>– </a:t>
            </a:r>
            <a:r>
              <a:rPr lang="pt-BR" sz="2800" dirty="0" smtClean="0">
                <a:solidFill>
                  <a:srgbClr val="C00000"/>
                </a:solidFill>
              </a:rPr>
              <a:t>baixo</a:t>
            </a:r>
            <a:r>
              <a:rPr lang="pt-BR" sz="2800" dirty="0" smtClean="0"/>
              <a:t> risco individual para o trabalhador e para a coletividade, com </a:t>
            </a:r>
            <a:r>
              <a:rPr lang="pt-BR" sz="2800" dirty="0" smtClean="0">
                <a:solidFill>
                  <a:srgbClr val="C00000"/>
                </a:solidFill>
              </a:rPr>
              <a:t>baixa</a:t>
            </a:r>
            <a:r>
              <a:rPr lang="pt-BR" sz="2800" dirty="0" smtClean="0"/>
              <a:t> </a:t>
            </a:r>
            <a:r>
              <a:rPr lang="pt-BR" sz="2800" dirty="0" smtClean="0">
                <a:solidFill>
                  <a:srgbClr val="C00000"/>
                </a:solidFill>
              </a:rPr>
              <a:t>probabilidade de causar doença ao ser humano</a:t>
            </a:r>
            <a:r>
              <a:rPr lang="pt-BR" sz="2800" dirty="0" smtClean="0"/>
              <a:t>.</a:t>
            </a:r>
          </a:p>
          <a:p>
            <a:pPr marL="355600" indent="-355600" algn="just">
              <a:buNone/>
            </a:pPr>
            <a:endParaRPr lang="pt-BR" sz="2800" dirty="0" smtClean="0"/>
          </a:p>
          <a:p>
            <a:pPr marL="355600" indent="-355600" algn="just"/>
            <a:r>
              <a:rPr lang="pt-BR" sz="2800" b="1" dirty="0" smtClean="0"/>
              <a:t>Classe de risco II </a:t>
            </a:r>
            <a:r>
              <a:rPr lang="pt-BR" sz="2800" dirty="0" smtClean="0"/>
              <a:t>– risco individual </a:t>
            </a:r>
            <a:r>
              <a:rPr lang="pt-BR" sz="2800" dirty="0" smtClean="0">
                <a:solidFill>
                  <a:srgbClr val="C00000"/>
                </a:solidFill>
              </a:rPr>
              <a:t>moderado</a:t>
            </a:r>
            <a:r>
              <a:rPr lang="pt-BR" sz="2800" dirty="0" smtClean="0"/>
              <a:t> para o trabalhador e com </a:t>
            </a:r>
            <a:r>
              <a:rPr lang="pt-BR" sz="2800" dirty="0" smtClean="0">
                <a:solidFill>
                  <a:srgbClr val="C00000"/>
                </a:solidFill>
              </a:rPr>
              <a:t>baixa probabilidade de disseminação para a coletividade</a:t>
            </a:r>
            <a:r>
              <a:rPr lang="pt-BR" sz="2800" dirty="0" smtClean="0"/>
              <a:t>. Podem causar doença ao ser humano, para as quais existem meios eficazes de profilaxia e tratamento</a:t>
            </a:r>
            <a:endParaRPr lang="pt-BR"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972000"/>
          </a:xfrm>
        </p:spPr>
        <p:txBody>
          <a:bodyPr>
            <a:normAutofit/>
          </a:bodyPr>
          <a:lstStyle/>
          <a:p>
            <a:r>
              <a:rPr lang="pt-BR" sz="3200" dirty="0" smtClean="0"/>
              <a:t>Anexo I – Classificação dos agentes biológicos</a:t>
            </a:r>
            <a:endParaRPr lang="pt-BR" sz="3200" dirty="0"/>
          </a:p>
        </p:txBody>
      </p:sp>
      <p:sp>
        <p:nvSpPr>
          <p:cNvPr id="3" name="Espaço Reservado para Conteúdo 2"/>
          <p:cNvSpPr>
            <a:spLocks noGrp="1"/>
          </p:cNvSpPr>
          <p:nvPr>
            <p:ph idx="1"/>
          </p:nvPr>
        </p:nvSpPr>
        <p:spPr>
          <a:xfrm>
            <a:off x="446856" y="1484784"/>
            <a:ext cx="8229600" cy="4968000"/>
          </a:xfrm>
        </p:spPr>
        <p:txBody>
          <a:bodyPr anchor="ctr">
            <a:normAutofit/>
          </a:bodyPr>
          <a:lstStyle/>
          <a:p>
            <a:pPr marL="355600" indent="-355600" algn="just"/>
            <a:r>
              <a:rPr lang="pt-BR" sz="2800" b="1" dirty="0" smtClean="0"/>
              <a:t>Classe de risco III </a:t>
            </a:r>
            <a:r>
              <a:rPr lang="pt-BR" sz="2800" dirty="0" smtClean="0"/>
              <a:t>– risco individual </a:t>
            </a:r>
            <a:r>
              <a:rPr lang="pt-BR" sz="2800" dirty="0" smtClean="0">
                <a:solidFill>
                  <a:srgbClr val="C00000"/>
                </a:solidFill>
              </a:rPr>
              <a:t>elevado</a:t>
            </a:r>
            <a:r>
              <a:rPr lang="pt-BR" sz="2800" dirty="0" smtClean="0"/>
              <a:t> para o trabalhador e </a:t>
            </a:r>
            <a:r>
              <a:rPr lang="pt-BR" sz="2800" dirty="0" smtClean="0">
                <a:solidFill>
                  <a:srgbClr val="C00000"/>
                </a:solidFill>
              </a:rPr>
              <a:t>com probabilidade de disseminação para a coletividade. Podem causar doenças e infecções graves ao ser humano, para as quais nem sempre existem meios eficazes de profilaxia e tratamento.</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972000"/>
          </a:xfrm>
        </p:spPr>
        <p:txBody>
          <a:bodyPr>
            <a:normAutofit/>
          </a:bodyPr>
          <a:lstStyle/>
          <a:p>
            <a:r>
              <a:rPr lang="pt-BR" sz="3200" dirty="0" smtClean="0"/>
              <a:t>Anexo I – Classificação dos agentes biológicos</a:t>
            </a:r>
            <a:endParaRPr lang="pt-BR" sz="3200" dirty="0"/>
          </a:p>
        </p:txBody>
      </p:sp>
      <p:sp>
        <p:nvSpPr>
          <p:cNvPr id="3" name="Espaço Reservado para Conteúdo 2"/>
          <p:cNvSpPr>
            <a:spLocks noGrp="1"/>
          </p:cNvSpPr>
          <p:nvPr>
            <p:ph idx="1"/>
          </p:nvPr>
        </p:nvSpPr>
        <p:spPr>
          <a:xfrm>
            <a:off x="446856" y="1484784"/>
            <a:ext cx="8229600" cy="4968000"/>
          </a:xfrm>
        </p:spPr>
        <p:txBody>
          <a:bodyPr anchor="ctr">
            <a:normAutofit/>
          </a:bodyPr>
          <a:lstStyle/>
          <a:p>
            <a:pPr marL="355600" indent="-355600" algn="just"/>
            <a:r>
              <a:rPr lang="pt-BR" sz="2800" b="1" dirty="0" smtClean="0"/>
              <a:t>Classe de risco IV </a:t>
            </a:r>
            <a:r>
              <a:rPr lang="pt-BR" sz="2800" dirty="0" smtClean="0"/>
              <a:t>– </a:t>
            </a:r>
            <a:r>
              <a:rPr lang="pt-BR" sz="2800" dirty="0" smtClean="0">
                <a:solidFill>
                  <a:srgbClr val="C00000"/>
                </a:solidFill>
              </a:rPr>
              <a:t>risco individual elevado para o trabalhador e com probabilidade elevada de disseminação para a coletividade. Apresenta grande poder de transmissibilidade de um indivíduo a outro. Podem causar doenças graves ao ser humano, para as quais não existem meios eficazes de profilaxia e tratamento.</a:t>
            </a:r>
            <a:endParaRPr lang="pt-BR" sz="2800" dirty="0">
              <a:solidFill>
                <a:srgbClr val="C0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0" y="274638"/>
            <a:ext cx="8640960" cy="972000"/>
          </a:xfrm>
        </p:spPr>
        <p:txBody>
          <a:bodyPr>
            <a:noAutofit/>
          </a:bodyPr>
          <a:lstStyle/>
          <a:p>
            <a:r>
              <a:rPr lang="pt-BR" sz="3200" dirty="0" smtClean="0"/>
              <a:t>Anexo II – Tabela de classificação </a:t>
            </a:r>
            <a:r>
              <a:rPr lang="pt-BR" sz="3200" dirty="0" smtClean="0"/>
              <a:t/>
            </a:r>
            <a:br>
              <a:rPr lang="pt-BR" sz="3200" dirty="0" smtClean="0"/>
            </a:br>
            <a:r>
              <a:rPr lang="pt-BR" sz="3200" dirty="0" smtClean="0"/>
              <a:t>dos </a:t>
            </a:r>
            <a:r>
              <a:rPr lang="pt-BR" sz="3200" dirty="0" smtClean="0"/>
              <a:t>agentes biológicos</a:t>
            </a:r>
            <a:endParaRPr lang="pt-BR" sz="3200" dirty="0"/>
          </a:p>
        </p:txBody>
      </p:sp>
      <p:sp>
        <p:nvSpPr>
          <p:cNvPr id="3" name="Espaço Reservado para Conteúdo 2"/>
          <p:cNvSpPr>
            <a:spLocks noGrp="1"/>
          </p:cNvSpPr>
          <p:nvPr>
            <p:ph idx="1"/>
          </p:nvPr>
        </p:nvSpPr>
        <p:spPr>
          <a:xfrm>
            <a:off x="457200" y="1484784"/>
            <a:ext cx="8229600" cy="4968000"/>
          </a:xfrm>
        </p:spPr>
        <p:txBody>
          <a:bodyPr>
            <a:noAutofit/>
          </a:bodyPr>
          <a:lstStyle/>
          <a:p>
            <a:pPr marL="355600" indent="-355600" algn="just"/>
            <a:r>
              <a:rPr lang="pt-BR" sz="2800" dirty="0" smtClean="0"/>
              <a:t>Este anexo apresenta uma tabela de agentes biológicos, classificados nas classes II, III e IV de acordo com os critérios citados no anexo I. São utilizados os seguintes símbolos:</a:t>
            </a:r>
          </a:p>
          <a:p>
            <a:pPr marL="355600" indent="-355600" algn="just">
              <a:buNone/>
            </a:pPr>
            <a:endParaRPr lang="pt-BR" sz="700" dirty="0" smtClean="0"/>
          </a:p>
          <a:p>
            <a:pPr marL="0" indent="355600" algn="just">
              <a:buNone/>
            </a:pPr>
            <a:r>
              <a:rPr lang="pt-BR" sz="2800" dirty="0" smtClean="0"/>
              <a:t>A: Possíveis efeitos </a:t>
            </a:r>
            <a:r>
              <a:rPr lang="pt-BR" sz="2800" dirty="0" smtClean="0"/>
              <a:t>alérgicos</a:t>
            </a:r>
            <a:endParaRPr lang="pt-BR" sz="2800" dirty="0" smtClean="0"/>
          </a:p>
          <a:p>
            <a:pPr marL="0" indent="355600" algn="just">
              <a:buNone/>
            </a:pPr>
            <a:r>
              <a:rPr lang="pt-BR" sz="2800" dirty="0" smtClean="0"/>
              <a:t>E: Agente emergente  e oportunista</a:t>
            </a:r>
          </a:p>
          <a:p>
            <a:pPr marL="0" indent="355600" algn="just">
              <a:buNone/>
            </a:pPr>
            <a:r>
              <a:rPr lang="pt-BR" sz="2800" dirty="0" smtClean="0"/>
              <a:t>O: Agente </a:t>
            </a:r>
            <a:r>
              <a:rPr lang="pt-BR" sz="2800" dirty="0" err="1" smtClean="0"/>
              <a:t>oncogênico</a:t>
            </a:r>
            <a:r>
              <a:rPr lang="pt-BR" sz="2800" dirty="0" smtClean="0"/>
              <a:t> de baixo risco</a:t>
            </a:r>
          </a:p>
          <a:p>
            <a:pPr marL="0" indent="355600" algn="just">
              <a:buNone/>
            </a:pPr>
            <a:r>
              <a:rPr lang="pt-BR" sz="2800" dirty="0" smtClean="0"/>
              <a:t>O</a:t>
            </a:r>
            <a:r>
              <a:rPr lang="pt-BR" sz="2800" baseline="30000" dirty="0" smtClean="0"/>
              <a:t>+</a:t>
            </a:r>
            <a:r>
              <a:rPr lang="pt-BR" sz="2800" dirty="0" smtClean="0"/>
              <a:t>: Agente </a:t>
            </a:r>
            <a:r>
              <a:rPr lang="pt-BR" sz="2800" dirty="0" err="1" smtClean="0"/>
              <a:t>oncogênico</a:t>
            </a:r>
            <a:r>
              <a:rPr lang="pt-BR" sz="2800" dirty="0" smtClean="0"/>
              <a:t> de risco moderado</a:t>
            </a:r>
          </a:p>
          <a:p>
            <a:pPr marL="0" indent="355600" algn="just">
              <a:buNone/>
            </a:pPr>
            <a:r>
              <a:rPr lang="pt-BR" sz="2800" dirty="0" smtClean="0"/>
              <a:t>T: Produção de toxinas</a:t>
            </a:r>
          </a:p>
          <a:p>
            <a:pPr marL="0" indent="355600" algn="just">
              <a:buNone/>
            </a:pPr>
            <a:r>
              <a:rPr lang="pt-BR" sz="2800" dirty="0" smtClean="0"/>
              <a:t>V: Vacina eficaz disponível</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0" y="274638"/>
            <a:ext cx="8640960" cy="972000"/>
          </a:xfrm>
        </p:spPr>
        <p:txBody>
          <a:bodyPr>
            <a:noAutofit/>
          </a:bodyPr>
          <a:lstStyle/>
          <a:p>
            <a:r>
              <a:rPr lang="pt-BR" sz="3200" dirty="0" smtClean="0"/>
              <a:t>Anexo II – Tabela de classificação </a:t>
            </a:r>
            <a:r>
              <a:rPr lang="pt-BR" sz="3200" dirty="0" smtClean="0"/>
              <a:t/>
            </a:r>
            <a:br>
              <a:rPr lang="pt-BR" sz="3200" dirty="0" smtClean="0"/>
            </a:br>
            <a:r>
              <a:rPr lang="pt-BR" sz="3200" dirty="0" smtClean="0"/>
              <a:t>dos </a:t>
            </a:r>
            <a:r>
              <a:rPr lang="pt-BR" sz="3200" dirty="0" smtClean="0"/>
              <a:t>agentes biológicos</a:t>
            </a:r>
            <a:endParaRPr lang="pt-BR" sz="3200" dirty="0"/>
          </a:p>
        </p:txBody>
      </p:sp>
      <p:sp>
        <p:nvSpPr>
          <p:cNvPr id="3" name="Espaço Reservado para Conteúdo 2"/>
          <p:cNvSpPr>
            <a:spLocks noGrp="1"/>
          </p:cNvSpPr>
          <p:nvPr>
            <p:ph idx="1"/>
          </p:nvPr>
        </p:nvSpPr>
        <p:spPr>
          <a:xfrm>
            <a:off x="457200" y="1484784"/>
            <a:ext cx="8229600" cy="4968000"/>
          </a:xfrm>
        </p:spPr>
        <p:txBody>
          <a:bodyPr anchor="ctr">
            <a:noAutofit/>
          </a:bodyPr>
          <a:lstStyle/>
          <a:p>
            <a:pPr marL="355600" indent="-355600" algn="just">
              <a:buNone/>
            </a:pPr>
            <a:r>
              <a:rPr lang="pt-BR" sz="2800" b="1" dirty="0" smtClean="0"/>
              <a:t>Agentes biológicos</a:t>
            </a:r>
          </a:p>
          <a:p>
            <a:pPr marL="355600" indent="0" algn="just">
              <a:buNone/>
            </a:pPr>
            <a:r>
              <a:rPr lang="pt-BR" sz="2800" dirty="0" smtClean="0"/>
              <a:t>Bactérias – 231</a:t>
            </a:r>
          </a:p>
          <a:p>
            <a:pPr marL="355600" indent="0" algn="just">
              <a:buNone/>
            </a:pPr>
            <a:r>
              <a:rPr lang="pt-BR" sz="2800" dirty="0" smtClean="0"/>
              <a:t>Vírus – 152</a:t>
            </a:r>
          </a:p>
          <a:p>
            <a:pPr marL="355600" indent="0" algn="just">
              <a:buNone/>
            </a:pPr>
            <a:r>
              <a:rPr lang="pt-BR" sz="2800" dirty="0" smtClean="0"/>
              <a:t>Parasitas – 72</a:t>
            </a:r>
          </a:p>
          <a:p>
            <a:pPr marL="355600" indent="0" algn="just">
              <a:buNone/>
            </a:pPr>
            <a:r>
              <a:rPr lang="pt-BR" sz="2800" dirty="0" smtClean="0"/>
              <a:t>Fungos – 87</a:t>
            </a:r>
          </a:p>
          <a:p>
            <a:pPr marL="355600" indent="0" algn="just">
              <a:buNone/>
            </a:pPr>
            <a:r>
              <a:rPr lang="pt-BR" sz="2800" dirty="0" smtClean="0"/>
              <a:t>Agentes de síndromes – 6</a:t>
            </a:r>
          </a:p>
          <a:p>
            <a:pPr marL="355600" indent="0" algn="just">
              <a:buNone/>
            </a:pPr>
            <a:r>
              <a:rPr lang="pt-BR" sz="2800" dirty="0" smtClean="0"/>
              <a:t>Príons - 1</a:t>
            </a:r>
            <a:endParaRPr lang="pt-BR" sz="28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584000"/>
          </a:xfrm>
        </p:spPr>
        <p:txBody>
          <a:bodyPr>
            <a:noAutofit/>
          </a:bodyPr>
          <a:lstStyle/>
          <a:p>
            <a:r>
              <a:rPr lang="pt-BR" sz="3200" dirty="0" smtClean="0"/>
              <a:t>Anexo III - Plano de Prevenção de Riscos de Acidentes com materiais </a:t>
            </a:r>
            <a:r>
              <a:rPr lang="pt-BR" sz="3200" dirty="0" err="1" smtClean="0"/>
              <a:t>perfurocortantes</a:t>
            </a:r>
            <a:r>
              <a:rPr lang="pt-BR" sz="3200" dirty="0" smtClean="0"/>
              <a:t/>
            </a:r>
            <a:br>
              <a:rPr lang="pt-BR" sz="3200" dirty="0" smtClean="0"/>
            </a:br>
            <a:r>
              <a:rPr lang="pt-BR" sz="3200" dirty="0" smtClean="0"/>
              <a:t>Portaria MTE nº1748 de 30/08/2011</a:t>
            </a:r>
            <a:endParaRPr lang="pt-BR" sz="3200" dirty="0"/>
          </a:p>
        </p:txBody>
      </p:sp>
      <p:sp>
        <p:nvSpPr>
          <p:cNvPr id="3" name="Espaço Reservado para Conteúdo 2"/>
          <p:cNvSpPr>
            <a:spLocks noGrp="1"/>
          </p:cNvSpPr>
          <p:nvPr>
            <p:ph idx="1"/>
          </p:nvPr>
        </p:nvSpPr>
        <p:spPr>
          <a:xfrm>
            <a:off x="457200" y="1988840"/>
            <a:ext cx="8229600" cy="4608000"/>
          </a:xfrm>
        </p:spPr>
        <p:txBody>
          <a:bodyPr anchor="ctr">
            <a:noAutofit/>
          </a:bodyPr>
          <a:lstStyle/>
          <a:p>
            <a:pPr marL="0" indent="355600" algn="just">
              <a:buNone/>
            </a:pPr>
            <a:r>
              <a:rPr lang="pt-BR" sz="2800" dirty="0" smtClean="0"/>
              <a:t>Materiais </a:t>
            </a:r>
            <a:r>
              <a:rPr lang="pt-BR" sz="2800" dirty="0" err="1" smtClean="0"/>
              <a:t>perfurocortantes</a:t>
            </a:r>
            <a:r>
              <a:rPr lang="pt-BR" sz="2800" dirty="0" smtClean="0"/>
              <a:t> são uma das principais causas de acidente de trabalho em serviços de saúde. Seu percentual é de 65%. </a:t>
            </a:r>
          </a:p>
          <a:p>
            <a:pPr marL="0" indent="355600" algn="just">
              <a:buNone/>
            </a:pPr>
            <a:r>
              <a:rPr lang="pt-BR" sz="2800" dirty="0" smtClean="0"/>
              <a:t>A proposta deste anexo é reduzir o risco de acidentes dos </a:t>
            </a:r>
            <a:r>
              <a:rPr lang="pt-BR" sz="2800" dirty="0" err="1" smtClean="0"/>
              <a:t>perfurocortantes</a:t>
            </a:r>
            <a:r>
              <a:rPr lang="pt-BR" sz="2800" dirty="0" smtClean="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584000"/>
          </a:xfrm>
        </p:spPr>
        <p:txBody>
          <a:bodyPr>
            <a:noAutofit/>
          </a:bodyPr>
          <a:lstStyle/>
          <a:p>
            <a:r>
              <a:rPr lang="pt-BR" sz="3200" dirty="0" smtClean="0"/>
              <a:t>Anexo III - Plano de Prevenção de Riscos de Acidentes com materiais </a:t>
            </a:r>
            <a:r>
              <a:rPr lang="pt-BR" sz="3200" dirty="0" err="1" smtClean="0"/>
              <a:t>perfurocortantes</a:t>
            </a:r>
            <a:r>
              <a:rPr lang="pt-BR" sz="3200" dirty="0" smtClean="0"/>
              <a:t/>
            </a:r>
            <a:br>
              <a:rPr lang="pt-BR" sz="3200" dirty="0" smtClean="0"/>
            </a:br>
            <a:r>
              <a:rPr lang="pt-BR" sz="3200" dirty="0" smtClean="0"/>
              <a:t>Portaria MTE nº1748 de 30/08/2011</a:t>
            </a:r>
            <a:endParaRPr lang="pt-BR" sz="3200" dirty="0"/>
          </a:p>
        </p:txBody>
      </p:sp>
      <p:sp>
        <p:nvSpPr>
          <p:cNvPr id="3" name="Espaço Reservado para Conteúdo 2"/>
          <p:cNvSpPr>
            <a:spLocks noGrp="1"/>
          </p:cNvSpPr>
          <p:nvPr>
            <p:ph idx="1"/>
          </p:nvPr>
        </p:nvSpPr>
        <p:spPr>
          <a:xfrm>
            <a:off x="457200" y="1988840"/>
            <a:ext cx="8229600" cy="4536000"/>
          </a:xfrm>
        </p:spPr>
        <p:txBody>
          <a:bodyPr anchor="ctr">
            <a:noAutofit/>
          </a:bodyPr>
          <a:lstStyle/>
          <a:p>
            <a:r>
              <a:rPr lang="pt-BR" sz="2800" dirty="0" smtClean="0"/>
              <a:t>Objetivo e campo de aplicação</a:t>
            </a:r>
          </a:p>
          <a:p>
            <a:pPr algn="just"/>
            <a:r>
              <a:rPr lang="pt-BR" sz="2800" b="1" dirty="0" smtClean="0"/>
              <a:t>Comissão gestora </a:t>
            </a:r>
            <a:r>
              <a:rPr lang="pt-BR" sz="2800" b="1" dirty="0" smtClean="0"/>
              <a:t>multidisciplinar</a:t>
            </a:r>
            <a:r>
              <a:rPr lang="pt-BR" sz="2800" dirty="0" smtClean="0"/>
              <a:t>: </a:t>
            </a:r>
            <a:r>
              <a:rPr lang="pt-BR" sz="2800" dirty="0" smtClean="0"/>
              <a:t>representante do empregador, vice presidente da CIPA, representante do SESMT, do CCIH, da direção de enfermagem, da direção clínica, da central de material e esterilização, do setor de compras e padronização de material e responsável pela elaboração e implementação do PGRSS</a:t>
            </a:r>
            <a:r>
              <a:rPr lang="pt-BR" sz="2800" dirty="0" smtClean="0"/>
              <a:t>.</a:t>
            </a:r>
            <a:endParaRPr lang="pt-BR" sz="28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584000"/>
          </a:xfrm>
        </p:spPr>
        <p:txBody>
          <a:bodyPr>
            <a:noAutofit/>
          </a:bodyPr>
          <a:lstStyle/>
          <a:p>
            <a:r>
              <a:rPr lang="pt-BR" sz="3200" dirty="0" smtClean="0"/>
              <a:t>Anexo III - Plano de Prevenção de Riscos de Acidentes com materiais </a:t>
            </a:r>
            <a:r>
              <a:rPr lang="pt-BR" sz="3200" dirty="0" err="1" smtClean="0"/>
              <a:t>perfurocortantes</a:t>
            </a:r>
            <a:r>
              <a:rPr lang="pt-BR" sz="3200" dirty="0" smtClean="0"/>
              <a:t/>
            </a:r>
            <a:br>
              <a:rPr lang="pt-BR" sz="3200" dirty="0" smtClean="0"/>
            </a:br>
            <a:r>
              <a:rPr lang="pt-BR" sz="3200" dirty="0" smtClean="0"/>
              <a:t>Portaria MTE nº1748 de 30/08/2011</a:t>
            </a:r>
            <a:endParaRPr lang="pt-BR" sz="3200" dirty="0"/>
          </a:p>
        </p:txBody>
      </p:sp>
      <p:sp>
        <p:nvSpPr>
          <p:cNvPr id="3" name="Espaço Reservado para Conteúdo 2"/>
          <p:cNvSpPr>
            <a:spLocks noGrp="1"/>
          </p:cNvSpPr>
          <p:nvPr>
            <p:ph idx="1"/>
          </p:nvPr>
        </p:nvSpPr>
        <p:spPr>
          <a:xfrm>
            <a:off x="457200" y="1988840"/>
            <a:ext cx="8229600" cy="4608000"/>
          </a:xfrm>
        </p:spPr>
        <p:txBody>
          <a:bodyPr anchor="ctr">
            <a:noAutofit/>
          </a:bodyPr>
          <a:lstStyle/>
          <a:p>
            <a:r>
              <a:rPr lang="pt-BR" sz="2800" dirty="0" smtClean="0"/>
              <a:t>Análise </a:t>
            </a:r>
            <a:r>
              <a:rPr lang="pt-BR" sz="2800" dirty="0" smtClean="0"/>
              <a:t>dos acidentes de trabalho ocorridos e das situações de riscos com materiais </a:t>
            </a:r>
            <a:r>
              <a:rPr lang="pt-BR" sz="2800" dirty="0" err="1" smtClean="0"/>
              <a:t>perfurocortantes</a:t>
            </a:r>
            <a:endParaRPr lang="pt-BR" sz="2800" dirty="0" smtClean="0"/>
          </a:p>
          <a:p>
            <a:r>
              <a:rPr lang="pt-BR" sz="2800" dirty="0" smtClean="0"/>
              <a:t>Estabelecimento de prioridades</a:t>
            </a:r>
          </a:p>
          <a:p>
            <a:r>
              <a:rPr lang="pt-BR" sz="2800" dirty="0" smtClean="0"/>
              <a:t>Medidas de controle para prevenção de acidentes com materiais </a:t>
            </a:r>
            <a:r>
              <a:rPr lang="pt-BR" sz="2800" dirty="0" err="1" smtClean="0"/>
              <a:t>perfurocortantes</a:t>
            </a:r>
            <a:endParaRPr lang="pt-BR"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634082"/>
          </a:xfrm>
        </p:spPr>
        <p:txBody>
          <a:bodyPr>
            <a:normAutofit/>
          </a:bodyPr>
          <a:lstStyle/>
          <a:p>
            <a:r>
              <a:rPr lang="pt-BR" sz="3200" dirty="0" smtClean="0"/>
              <a:t>NR-32 - Versão compacta</a:t>
            </a:r>
            <a:endParaRPr lang="pt-BR" sz="3200" dirty="0"/>
          </a:p>
        </p:txBody>
      </p:sp>
      <p:sp>
        <p:nvSpPr>
          <p:cNvPr id="3" name="Espaço Reservado para Conteúdo 2"/>
          <p:cNvSpPr>
            <a:spLocks noGrp="1"/>
          </p:cNvSpPr>
          <p:nvPr>
            <p:ph idx="1"/>
          </p:nvPr>
        </p:nvSpPr>
        <p:spPr>
          <a:xfrm>
            <a:off x="457200" y="1196752"/>
            <a:ext cx="8229600" cy="5256584"/>
          </a:xfrm>
        </p:spPr>
        <p:txBody>
          <a:bodyPr anchor="ctr">
            <a:normAutofit/>
          </a:bodyPr>
          <a:lstStyle/>
          <a:p>
            <a:r>
              <a:rPr lang="pt-BR" sz="2800" dirty="0" smtClean="0"/>
              <a:t>Manutenção de máquinas e equipamentos</a:t>
            </a:r>
          </a:p>
          <a:p>
            <a:r>
              <a:rPr lang="pt-BR" sz="2800" dirty="0" smtClean="0"/>
              <a:t>Disposições gerais</a:t>
            </a:r>
          </a:p>
          <a:p>
            <a:r>
              <a:rPr lang="pt-BR" sz="2800" dirty="0" smtClean="0"/>
              <a:t>Disposições finais</a:t>
            </a:r>
          </a:p>
          <a:p>
            <a:r>
              <a:rPr lang="pt-BR" sz="2800" dirty="0" smtClean="0"/>
              <a:t>Anexo I – Classificação dos agentes biológicos</a:t>
            </a:r>
          </a:p>
          <a:p>
            <a:r>
              <a:rPr lang="pt-BR" sz="2800" dirty="0" smtClean="0"/>
              <a:t>Anexo II – Tabela de classificação dos agentes biológicos</a:t>
            </a:r>
          </a:p>
          <a:p>
            <a:r>
              <a:rPr lang="pt-BR" sz="2800" dirty="0" smtClean="0"/>
              <a:t>Anexo III – Plano de Prevenção de Riscos de Acidentes com materiais </a:t>
            </a:r>
            <a:r>
              <a:rPr lang="pt-BR" sz="2800" dirty="0" err="1" smtClean="0"/>
              <a:t>perfurocortantes</a:t>
            </a:r>
            <a:endParaRPr lang="pt-BR"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584000"/>
          </a:xfrm>
        </p:spPr>
        <p:txBody>
          <a:bodyPr>
            <a:noAutofit/>
          </a:bodyPr>
          <a:lstStyle/>
          <a:p>
            <a:r>
              <a:rPr lang="pt-BR" sz="3200" dirty="0" smtClean="0"/>
              <a:t>Anexo III - Plano de Prevenção de Riscos de Acidentes com materiais </a:t>
            </a:r>
            <a:r>
              <a:rPr lang="pt-BR" sz="3200" dirty="0" err="1" smtClean="0"/>
              <a:t>perfurocortantes</a:t>
            </a:r>
            <a:r>
              <a:rPr lang="pt-BR" sz="3200" dirty="0" smtClean="0"/>
              <a:t/>
            </a:r>
            <a:br>
              <a:rPr lang="pt-BR" sz="3200" dirty="0" smtClean="0"/>
            </a:br>
            <a:r>
              <a:rPr lang="pt-BR" sz="3200" dirty="0" smtClean="0"/>
              <a:t>Portaria MTE nº1748 de 30/08/2011</a:t>
            </a:r>
            <a:endParaRPr lang="pt-BR" sz="3200" dirty="0"/>
          </a:p>
        </p:txBody>
      </p:sp>
      <p:sp>
        <p:nvSpPr>
          <p:cNvPr id="3" name="Espaço Reservado para Conteúdo 2"/>
          <p:cNvSpPr>
            <a:spLocks noGrp="1"/>
          </p:cNvSpPr>
          <p:nvPr>
            <p:ph idx="1"/>
          </p:nvPr>
        </p:nvSpPr>
        <p:spPr>
          <a:xfrm>
            <a:off x="457200" y="1988840"/>
            <a:ext cx="8229600" cy="4608000"/>
          </a:xfrm>
        </p:spPr>
        <p:txBody>
          <a:bodyPr anchor="ctr">
            <a:noAutofit/>
          </a:bodyPr>
          <a:lstStyle/>
          <a:p>
            <a:r>
              <a:rPr lang="pt-BR" sz="2800" dirty="0" smtClean="0"/>
              <a:t>Seleção dos materiais </a:t>
            </a:r>
            <a:r>
              <a:rPr lang="pt-BR" sz="2800" dirty="0" err="1" smtClean="0"/>
              <a:t>perfurocortantes</a:t>
            </a:r>
            <a:r>
              <a:rPr lang="pt-BR" sz="2800" dirty="0" smtClean="0"/>
              <a:t> com dispositivos de segurança</a:t>
            </a:r>
          </a:p>
          <a:p>
            <a:r>
              <a:rPr lang="pt-BR" sz="2800" dirty="0" smtClean="0"/>
              <a:t>Capacitação de trabalhadores</a:t>
            </a:r>
          </a:p>
          <a:p>
            <a:r>
              <a:rPr lang="pt-BR" sz="2800" dirty="0" smtClean="0"/>
              <a:t>Cronograma de implementação</a:t>
            </a:r>
          </a:p>
          <a:p>
            <a:r>
              <a:rPr lang="pt-BR" sz="2800" dirty="0" smtClean="0"/>
              <a:t>Monitoramento do plano</a:t>
            </a:r>
          </a:p>
          <a:p>
            <a:r>
              <a:rPr lang="pt-BR" sz="2800" dirty="0" smtClean="0"/>
              <a:t>Avaliação da eficácia do plano</a:t>
            </a:r>
            <a:endParaRPr lang="pt-BR" sz="28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584000"/>
          </a:xfrm>
        </p:spPr>
        <p:txBody>
          <a:bodyPr>
            <a:noAutofit/>
          </a:bodyPr>
          <a:lstStyle/>
          <a:p>
            <a:r>
              <a:rPr lang="pt-BR" sz="3200" dirty="0" smtClean="0"/>
              <a:t>Anexo III - Plano de Prevenção de Riscos de Acidentes com materiais </a:t>
            </a:r>
            <a:r>
              <a:rPr lang="pt-BR" sz="3200" dirty="0" err="1" smtClean="0"/>
              <a:t>perfurocortantes</a:t>
            </a:r>
            <a:r>
              <a:rPr lang="pt-BR" sz="3200" dirty="0" smtClean="0"/>
              <a:t/>
            </a:r>
            <a:br>
              <a:rPr lang="pt-BR" sz="3200" dirty="0" smtClean="0"/>
            </a:br>
            <a:r>
              <a:rPr lang="pt-BR" sz="3200" dirty="0" smtClean="0"/>
              <a:t>Portaria MTE nº1748 de 30/08/2011</a:t>
            </a:r>
            <a:endParaRPr lang="pt-BR" sz="3200" dirty="0"/>
          </a:p>
        </p:txBody>
      </p:sp>
      <p:sp>
        <p:nvSpPr>
          <p:cNvPr id="3" name="Espaço Reservado para Conteúdo 2"/>
          <p:cNvSpPr>
            <a:spLocks noGrp="1"/>
          </p:cNvSpPr>
          <p:nvPr>
            <p:ph idx="1"/>
          </p:nvPr>
        </p:nvSpPr>
        <p:spPr>
          <a:xfrm>
            <a:off x="457200" y="1988840"/>
            <a:ext cx="8229600" cy="4608000"/>
          </a:xfrm>
        </p:spPr>
        <p:txBody>
          <a:bodyPr anchor="ctr">
            <a:normAutofit/>
          </a:bodyPr>
          <a:lstStyle/>
          <a:p>
            <a:pPr marL="0" indent="355600" algn="just">
              <a:buNone/>
            </a:pPr>
            <a:r>
              <a:rPr lang="pt-BR" sz="2800" dirty="0" smtClean="0"/>
              <a:t>A comissão também fará uma análise dos acidentes, além de verificar o que consta no PCMSO e PPRA.</a:t>
            </a:r>
          </a:p>
          <a:p>
            <a:pPr marL="0" indent="355600" algn="just">
              <a:buNone/>
            </a:pPr>
            <a:r>
              <a:rPr lang="pt-BR" sz="2800" dirty="0" smtClean="0"/>
              <a:t>Objetivos da Norma – Servir de instrumento para a organização de dados e fonte de consulta.</a:t>
            </a:r>
          </a:p>
          <a:p>
            <a:pPr marL="0" indent="355600" algn="just">
              <a:buNone/>
            </a:pPr>
            <a:r>
              <a:rPr lang="pt-BR" sz="2800" dirty="0" smtClean="0"/>
              <a:t>A capacitação de empregados é importante devido a correta utilização do dispositivo de segurança, evitando prejuízos </a:t>
            </a:r>
            <a:r>
              <a:rPr lang="pt-BR" sz="2800" dirty="0" smtClean="0"/>
              <a:t>futuros.</a:t>
            </a:r>
            <a:endParaRPr lang="pt-BR" sz="28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584000"/>
          </a:xfrm>
        </p:spPr>
        <p:txBody>
          <a:bodyPr>
            <a:noAutofit/>
          </a:bodyPr>
          <a:lstStyle/>
          <a:p>
            <a:r>
              <a:rPr lang="pt-BR" sz="3200" dirty="0" smtClean="0"/>
              <a:t>Anexo III - Plano de Prevenção de Riscos de Acidentes com materiais </a:t>
            </a:r>
            <a:r>
              <a:rPr lang="pt-BR" sz="3200" dirty="0" err="1" smtClean="0"/>
              <a:t>perfurocortantes</a:t>
            </a:r>
            <a:r>
              <a:rPr lang="pt-BR" sz="3200" dirty="0" smtClean="0"/>
              <a:t/>
            </a:r>
            <a:br>
              <a:rPr lang="pt-BR" sz="3200" dirty="0" smtClean="0"/>
            </a:br>
            <a:r>
              <a:rPr lang="pt-BR" sz="3200" dirty="0" smtClean="0"/>
              <a:t>Portaria MTE nº1748 de 30/08/2011</a:t>
            </a:r>
            <a:endParaRPr lang="pt-BR" sz="3200" dirty="0"/>
          </a:p>
        </p:txBody>
      </p:sp>
      <p:sp>
        <p:nvSpPr>
          <p:cNvPr id="3" name="Espaço Reservado para Conteúdo 2"/>
          <p:cNvSpPr>
            <a:spLocks noGrp="1"/>
          </p:cNvSpPr>
          <p:nvPr>
            <p:ph idx="1"/>
          </p:nvPr>
        </p:nvSpPr>
        <p:spPr>
          <a:xfrm>
            <a:off x="457200" y="1988840"/>
            <a:ext cx="8229600" cy="4608000"/>
          </a:xfrm>
        </p:spPr>
        <p:txBody>
          <a:bodyPr anchor="ctr">
            <a:normAutofit/>
          </a:bodyPr>
          <a:lstStyle/>
          <a:p>
            <a:pPr marL="0" indent="355600" algn="just">
              <a:buNone/>
            </a:pPr>
            <a:r>
              <a:rPr lang="pt-BR" sz="2800" b="1" dirty="0" smtClean="0"/>
              <a:t>Plano de prevenção das medidas de controle</a:t>
            </a:r>
          </a:p>
          <a:p>
            <a:pPr marL="355600" indent="-355600" algn="just"/>
            <a:r>
              <a:rPr lang="pt-BR" sz="2800" dirty="0" smtClean="0"/>
              <a:t>Substituição de agulhas e outros </a:t>
            </a:r>
            <a:r>
              <a:rPr lang="pt-BR" sz="2800" dirty="0" err="1" smtClean="0"/>
              <a:t>perfurocortantes</a:t>
            </a:r>
            <a:r>
              <a:rPr lang="pt-BR" sz="2800" dirty="0" smtClean="0"/>
              <a:t> quando for tecnicamente </a:t>
            </a:r>
            <a:r>
              <a:rPr lang="pt-BR" sz="2800" dirty="0" smtClean="0"/>
              <a:t>possível.</a:t>
            </a:r>
            <a:endParaRPr lang="pt-BR" sz="2800" dirty="0" smtClean="0"/>
          </a:p>
          <a:p>
            <a:pPr marL="355600" indent="-355600" algn="just"/>
            <a:r>
              <a:rPr lang="pt-BR" sz="2800" dirty="0" smtClean="0"/>
              <a:t>Adoção de controles de engenharia no ambiente como coletores de descarte e de material </a:t>
            </a:r>
            <a:r>
              <a:rPr lang="pt-BR" sz="2800" dirty="0" err="1" smtClean="0"/>
              <a:t>perfurocortante</a:t>
            </a:r>
            <a:r>
              <a:rPr lang="pt-BR" sz="2800" dirty="0" smtClean="0"/>
              <a:t> com dispositivo de segurança quando for tecnicamente </a:t>
            </a:r>
            <a:r>
              <a:rPr lang="pt-BR" sz="2800" dirty="0" smtClean="0"/>
              <a:t>possível.</a:t>
            </a:r>
            <a:endParaRPr lang="pt-BR" sz="2800" dirty="0" smtClean="0"/>
          </a:p>
          <a:p>
            <a:pPr marL="355600" indent="-355600" algn="just"/>
            <a:r>
              <a:rPr lang="pt-BR" sz="2800" dirty="0" smtClean="0"/>
              <a:t>Implantação de mudanças na organização e nas práticas de </a:t>
            </a:r>
            <a:r>
              <a:rPr lang="pt-BR" sz="2800" dirty="0" smtClean="0"/>
              <a:t>trabalho.</a:t>
            </a:r>
            <a:endParaRPr lang="pt-BR" sz="2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4752"/>
            <a:ext cx="8229600" cy="972000"/>
          </a:xfrm>
        </p:spPr>
        <p:txBody>
          <a:bodyPr>
            <a:normAutofit/>
          </a:bodyPr>
          <a:lstStyle/>
          <a:p>
            <a:r>
              <a:rPr lang="pt-BR" sz="3200" dirty="0" smtClean="0"/>
              <a:t>Bibliografia</a:t>
            </a:r>
            <a:endParaRPr lang="pt-BR" sz="3200" dirty="0"/>
          </a:p>
        </p:txBody>
      </p:sp>
      <p:sp>
        <p:nvSpPr>
          <p:cNvPr id="3" name="Espaço Reservado para Conteúdo 2"/>
          <p:cNvSpPr>
            <a:spLocks noGrp="1"/>
          </p:cNvSpPr>
          <p:nvPr>
            <p:ph idx="1"/>
          </p:nvPr>
        </p:nvSpPr>
        <p:spPr>
          <a:xfrm>
            <a:off x="457200" y="1196752"/>
            <a:ext cx="8229600" cy="5328592"/>
          </a:xfrm>
        </p:spPr>
        <p:txBody>
          <a:bodyPr anchor="ctr">
            <a:noAutofit/>
          </a:bodyPr>
          <a:lstStyle/>
          <a:p>
            <a:pPr>
              <a:spcBef>
                <a:spcPts val="0"/>
              </a:spcBef>
            </a:pPr>
            <a:r>
              <a:rPr lang="pt-BR" sz="2200" dirty="0" smtClean="0"/>
              <a:t>BONCIANI, Mario. </a:t>
            </a:r>
            <a:r>
              <a:rPr lang="pt-BR" sz="2200" b="1" dirty="0" smtClean="0"/>
              <a:t>Apostila </a:t>
            </a:r>
            <a:r>
              <a:rPr lang="pt-BR" sz="2200" b="1" dirty="0" smtClean="0"/>
              <a:t>compilada</a:t>
            </a:r>
            <a:r>
              <a:rPr lang="pt-BR" sz="2200" dirty="0" smtClean="0"/>
              <a:t>. Abril, 2007.</a:t>
            </a:r>
            <a:endParaRPr lang="pt-BR" sz="2200" dirty="0" smtClean="0"/>
          </a:p>
          <a:p>
            <a:pPr>
              <a:spcBef>
                <a:spcPts val="0"/>
              </a:spcBef>
            </a:pPr>
            <a:r>
              <a:rPr lang="pt-BR" sz="2200" dirty="0" smtClean="0"/>
              <a:t>FABICHAK, Cibele. </a:t>
            </a:r>
            <a:r>
              <a:rPr lang="pt-BR" sz="2200" b="1" dirty="0" smtClean="0"/>
              <a:t>Síndrome de </a:t>
            </a:r>
            <a:r>
              <a:rPr lang="pt-BR" sz="2200" b="1" dirty="0" err="1" smtClean="0"/>
              <a:t>Burnout</a:t>
            </a:r>
            <a:r>
              <a:rPr lang="pt-BR" sz="2200" b="1" dirty="0" smtClean="0"/>
              <a:t> em médicos residentes e </a:t>
            </a:r>
            <a:r>
              <a:rPr lang="pt-BR" sz="2200" b="1" dirty="0" err="1" smtClean="0"/>
              <a:t>preditores</a:t>
            </a:r>
            <a:r>
              <a:rPr lang="pt-BR" sz="2200" b="1" dirty="0" smtClean="0"/>
              <a:t> organizacionais do trabalho</a:t>
            </a:r>
            <a:r>
              <a:rPr lang="pt-BR" sz="2200" dirty="0" smtClean="0"/>
              <a:t>. RBMT-ANAMT, volume 12, nº2, 2014.</a:t>
            </a:r>
          </a:p>
          <a:p>
            <a:pPr>
              <a:spcBef>
                <a:spcPts val="0"/>
              </a:spcBef>
            </a:pPr>
            <a:r>
              <a:rPr lang="pt-BR" sz="2200" dirty="0" smtClean="0"/>
              <a:t>FISCHER</a:t>
            </a:r>
            <a:r>
              <a:rPr lang="pt-BR" sz="2200" dirty="0" smtClean="0"/>
              <a:t>, Frida Marina e col. </a:t>
            </a:r>
            <a:r>
              <a:rPr lang="pt-BR" sz="2200" b="1" dirty="0" smtClean="0"/>
              <a:t>A (in)capacidade para o trabalho em trabalhadores de Enfermagem</a:t>
            </a:r>
            <a:r>
              <a:rPr lang="pt-BR" sz="2200" dirty="0" smtClean="0"/>
              <a:t>. RBMT-ANAMT, volume 3, nº2, p.97 à 103, 2005.</a:t>
            </a:r>
          </a:p>
          <a:p>
            <a:pPr>
              <a:spcBef>
                <a:spcPts val="0"/>
              </a:spcBef>
            </a:pPr>
            <a:r>
              <a:rPr lang="pt-BR" sz="2200" dirty="0" smtClean="0"/>
              <a:t>GRIMALDI, </a:t>
            </a:r>
            <a:r>
              <a:rPr lang="pt-BR" sz="2200" dirty="0" err="1" smtClean="0"/>
              <a:t>Aizenaque</a:t>
            </a:r>
            <a:r>
              <a:rPr lang="pt-BR" sz="2200" dirty="0" smtClean="0"/>
              <a:t>. Revista Proteção, nº 263, p.122, </a:t>
            </a:r>
            <a:r>
              <a:rPr lang="pt-BR" sz="2200" dirty="0" smtClean="0"/>
              <a:t>2013.</a:t>
            </a:r>
            <a:endParaRPr lang="pt-BR" sz="2200" dirty="0" smtClean="0"/>
          </a:p>
          <a:p>
            <a:pPr>
              <a:spcBef>
                <a:spcPts val="0"/>
              </a:spcBef>
            </a:pPr>
            <a:r>
              <a:rPr lang="pt-BR" sz="2200" dirty="0" smtClean="0"/>
              <a:t>JORGE, A T e col. </a:t>
            </a:r>
            <a:r>
              <a:rPr lang="pt-BR" sz="2200" b="1" dirty="0" smtClean="0"/>
              <a:t>Distúrbios </a:t>
            </a:r>
            <a:r>
              <a:rPr lang="pt-BR" sz="2200" b="1" dirty="0" err="1" smtClean="0"/>
              <a:t>oeteomusculares</a:t>
            </a:r>
            <a:r>
              <a:rPr lang="pt-BR" sz="2200" b="1" dirty="0" smtClean="0"/>
              <a:t> do </a:t>
            </a:r>
            <a:r>
              <a:rPr lang="pt-BR" sz="2200" b="1" dirty="0" smtClean="0"/>
              <a:t>trabalho: fatores de risco </a:t>
            </a:r>
            <a:r>
              <a:rPr lang="pt-BR" sz="2200" b="1" dirty="0" smtClean="0"/>
              <a:t>em trabalhadores </a:t>
            </a:r>
            <a:r>
              <a:rPr lang="pt-BR" sz="2200" b="1" dirty="0" smtClean="0"/>
              <a:t>de nutrição hospitalar</a:t>
            </a:r>
            <a:r>
              <a:rPr lang="pt-BR" sz="2200" dirty="0" smtClean="0"/>
              <a:t>. </a:t>
            </a:r>
            <a:r>
              <a:rPr lang="pt-BR" sz="2200" dirty="0" smtClean="0"/>
              <a:t>RBMT - ANAMT, volume 7, </a:t>
            </a:r>
            <a:r>
              <a:rPr lang="pt-BR" sz="2200" dirty="0" smtClean="0"/>
              <a:t>p</a:t>
            </a:r>
            <a:r>
              <a:rPr lang="pt-BR" sz="2200" dirty="0" smtClean="0"/>
              <a:t>. 2 à 10, </a:t>
            </a:r>
            <a:r>
              <a:rPr lang="pt-BR" sz="2200" dirty="0" smtClean="0"/>
              <a:t>2009.</a:t>
            </a:r>
            <a:endParaRPr lang="pt-BR" sz="2200" dirty="0" smtClean="0"/>
          </a:p>
          <a:p>
            <a:pPr>
              <a:spcBef>
                <a:spcPts val="0"/>
              </a:spcBef>
            </a:pPr>
            <a:r>
              <a:rPr lang="pt-BR" sz="2200" dirty="0" smtClean="0"/>
              <a:t>PIONNER, Lucas Mello. </a:t>
            </a:r>
            <a:r>
              <a:rPr lang="pt-BR" sz="2200" b="1" dirty="0" smtClean="0"/>
              <a:t>Trabalho precário e assédio moral entre trabalhadores da Estratégia de Saúde da Família</a:t>
            </a:r>
            <a:r>
              <a:rPr lang="pt-BR" sz="2200" dirty="0" smtClean="0"/>
              <a:t>. RBMT-ANAMT, volume 10, nº1, 2012.</a:t>
            </a:r>
          </a:p>
          <a:p>
            <a:pPr>
              <a:spcBef>
                <a:spcPts val="0"/>
              </a:spcBef>
            </a:pPr>
            <a:r>
              <a:rPr lang="pt-BR" sz="2200" b="1" dirty="0" smtClean="0"/>
              <a:t>Segurança e Medicina do Trabalho</a:t>
            </a:r>
            <a:r>
              <a:rPr lang="pt-BR" sz="2200" dirty="0" smtClean="0"/>
              <a:t>. Editora Atlas, </a:t>
            </a:r>
            <a:r>
              <a:rPr lang="pt-BR" sz="2200" dirty="0" smtClean="0"/>
              <a:t>2014.</a:t>
            </a:r>
            <a:endParaRPr lang="pt-BR" sz="22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994122"/>
          </a:xfrm>
        </p:spPr>
        <p:txBody>
          <a:bodyPr>
            <a:normAutofit/>
          </a:bodyPr>
          <a:lstStyle/>
          <a:p>
            <a:r>
              <a:rPr lang="pt-BR" sz="3200" dirty="0" smtClean="0"/>
              <a:t>Definição de Serviço de Saúde</a:t>
            </a:r>
            <a:endParaRPr lang="pt-BR" sz="2200" dirty="0"/>
          </a:p>
        </p:txBody>
      </p:sp>
      <p:sp>
        <p:nvSpPr>
          <p:cNvPr id="3" name="Espaço Reservado para Conteúdo 2"/>
          <p:cNvSpPr>
            <a:spLocks noGrp="1"/>
          </p:cNvSpPr>
          <p:nvPr>
            <p:ph idx="1"/>
          </p:nvPr>
        </p:nvSpPr>
        <p:spPr>
          <a:xfrm>
            <a:off x="457200" y="1484784"/>
            <a:ext cx="8229600" cy="4968552"/>
          </a:xfrm>
        </p:spPr>
        <p:txBody>
          <a:bodyPr anchor="ctr">
            <a:normAutofit/>
          </a:bodyPr>
          <a:lstStyle/>
          <a:p>
            <a:pPr marL="0" indent="355600" algn="just">
              <a:buNone/>
            </a:pPr>
            <a:r>
              <a:rPr lang="pt-BR" sz="2800" i="1" dirty="0" smtClean="0"/>
              <a:t>“32.1.2 – Para fins de aplicação desta NR entende-se por serviço de saúde qualquer edificação destinada a prestação de assistência à saúde da população e todas as ações de promoção, recuperação, assistência, pesquisa e ensino em qualquer nível de complexidade”.</a:t>
            </a:r>
            <a:endParaRPr lang="pt-BR" sz="2800" i="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994122"/>
          </a:xfrm>
        </p:spPr>
        <p:txBody>
          <a:bodyPr>
            <a:normAutofit/>
          </a:bodyPr>
          <a:lstStyle/>
          <a:p>
            <a:r>
              <a:rPr lang="pt-BR" sz="3200" dirty="0" smtClean="0"/>
              <a:t>Equipe multiprofissional</a:t>
            </a:r>
            <a:endParaRPr lang="pt-BR" sz="2200" dirty="0"/>
          </a:p>
        </p:txBody>
      </p:sp>
      <p:sp>
        <p:nvSpPr>
          <p:cNvPr id="3" name="Espaço Reservado para Conteúdo 2"/>
          <p:cNvSpPr>
            <a:spLocks noGrp="1"/>
          </p:cNvSpPr>
          <p:nvPr>
            <p:ph idx="1"/>
          </p:nvPr>
        </p:nvSpPr>
        <p:spPr>
          <a:xfrm>
            <a:off x="457200" y="1484784"/>
            <a:ext cx="8229600" cy="4968552"/>
          </a:xfrm>
        </p:spPr>
        <p:txBody>
          <a:bodyPr anchor="ctr">
            <a:normAutofit/>
          </a:bodyPr>
          <a:lstStyle/>
          <a:p>
            <a:pPr marL="355600" indent="-355600" algn="just"/>
            <a:r>
              <a:rPr lang="pt-BR" sz="2800" dirty="0" smtClean="0"/>
              <a:t>Serviço de Saúde e Segurança de Medicina do Trabalho – SESMT</a:t>
            </a:r>
          </a:p>
          <a:p>
            <a:pPr marL="355600" indent="-355600" algn="just"/>
            <a:r>
              <a:rPr lang="pt-BR" sz="2800" dirty="0" smtClean="0"/>
              <a:t>Comissão de Controle de Infecção Hospitalar – CCIH</a:t>
            </a:r>
          </a:p>
          <a:p>
            <a:pPr marL="355600" indent="-355600" algn="just"/>
            <a:r>
              <a:rPr lang="pt-BR" sz="2800" dirty="0" smtClean="0"/>
              <a:t>Recursos Humanos</a:t>
            </a:r>
          </a:p>
          <a:p>
            <a:pPr marL="355600" indent="-355600" algn="just"/>
            <a:r>
              <a:rPr lang="pt-BR" sz="2800" dirty="0" smtClean="0"/>
              <a:t>Administração</a:t>
            </a:r>
            <a:endParaRPr lang="pt-BR"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994122"/>
          </a:xfrm>
        </p:spPr>
        <p:txBody>
          <a:bodyPr>
            <a:normAutofit/>
          </a:bodyPr>
          <a:lstStyle/>
          <a:p>
            <a:r>
              <a:rPr lang="pt-BR" sz="3200" dirty="0" smtClean="0"/>
              <a:t>Incidência de acidentes</a:t>
            </a:r>
            <a:endParaRPr lang="pt-BR" sz="2200" dirty="0"/>
          </a:p>
        </p:txBody>
      </p:sp>
      <p:sp>
        <p:nvSpPr>
          <p:cNvPr id="3" name="Espaço Reservado para Conteúdo 2"/>
          <p:cNvSpPr>
            <a:spLocks noGrp="1"/>
          </p:cNvSpPr>
          <p:nvPr>
            <p:ph idx="1"/>
          </p:nvPr>
        </p:nvSpPr>
        <p:spPr>
          <a:xfrm>
            <a:off x="457200" y="1484784"/>
            <a:ext cx="8229600" cy="4968552"/>
          </a:xfrm>
        </p:spPr>
        <p:txBody>
          <a:bodyPr anchor="ctr">
            <a:normAutofit/>
          </a:bodyPr>
          <a:lstStyle/>
          <a:p>
            <a:pPr marL="355600" indent="-355600" algn="just"/>
            <a:r>
              <a:rPr lang="pt-BR" sz="2800" dirty="0" smtClean="0"/>
              <a:t>Auxiliares </a:t>
            </a:r>
            <a:r>
              <a:rPr lang="pt-BR" sz="2800" dirty="0" smtClean="0"/>
              <a:t>de Enfermagem</a:t>
            </a:r>
          </a:p>
          <a:p>
            <a:pPr marL="355600" indent="-355600" algn="just"/>
            <a:r>
              <a:rPr lang="pt-BR" sz="2800" dirty="0" smtClean="0"/>
              <a:t>Técnicos </a:t>
            </a:r>
            <a:r>
              <a:rPr lang="pt-BR" sz="2800" dirty="0" smtClean="0"/>
              <a:t>de Enfermagem</a:t>
            </a:r>
          </a:p>
          <a:p>
            <a:pPr marL="355600" indent="-355600" algn="just"/>
            <a:r>
              <a:rPr lang="pt-BR" sz="2800" dirty="0" smtClean="0"/>
              <a:t>Auxiliares </a:t>
            </a:r>
            <a:r>
              <a:rPr lang="pt-BR" sz="2800" dirty="0" smtClean="0"/>
              <a:t>de Serviços </a:t>
            </a:r>
            <a:r>
              <a:rPr lang="pt-BR" sz="2800" dirty="0" smtClean="0"/>
              <a:t>Gerais</a:t>
            </a:r>
          </a:p>
          <a:p>
            <a:pPr marL="355600" indent="-355600" algn="just"/>
            <a:r>
              <a:rPr lang="pt-BR" sz="2800" dirty="0" smtClean="0"/>
              <a:t>Enfermeiros</a:t>
            </a:r>
          </a:p>
          <a:p>
            <a:pPr marL="355600" indent="-355600" algn="just"/>
            <a:r>
              <a:rPr lang="pt-BR" sz="2800" dirty="0" smtClean="0"/>
              <a:t>Médicos</a:t>
            </a:r>
            <a:endParaRPr lang="pt-BR" sz="2800" dirty="0" smtClean="0"/>
          </a:p>
          <a:p>
            <a:pPr marL="355600" indent="-355600" algn="just"/>
            <a:r>
              <a:rPr lang="pt-BR" sz="2800" b="1" dirty="0" smtClean="0"/>
              <a:t>Acidentes </a:t>
            </a:r>
            <a:r>
              <a:rPr lang="pt-BR" sz="2800" b="1" dirty="0" err="1" smtClean="0"/>
              <a:t>perfurocortantes</a:t>
            </a:r>
            <a:r>
              <a:rPr lang="pt-BR" sz="2800" b="1" dirty="0" smtClean="0"/>
              <a:t> </a:t>
            </a:r>
            <a:r>
              <a:rPr lang="pt-BR" sz="2800" dirty="0" smtClean="0"/>
              <a:t>(65</a:t>
            </a:r>
            <a:r>
              <a:rPr lang="pt-BR" sz="2800" dirty="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994122"/>
          </a:xfrm>
        </p:spPr>
        <p:txBody>
          <a:bodyPr>
            <a:normAutofit/>
          </a:bodyPr>
          <a:lstStyle/>
          <a:p>
            <a:r>
              <a:rPr lang="pt-BR" sz="3200" dirty="0" smtClean="0"/>
              <a:t>Riscos ambientais</a:t>
            </a:r>
            <a:endParaRPr lang="pt-BR" sz="2200" dirty="0"/>
          </a:p>
        </p:txBody>
      </p:sp>
      <p:sp>
        <p:nvSpPr>
          <p:cNvPr id="3" name="Espaço Reservado para Conteúdo 2"/>
          <p:cNvSpPr>
            <a:spLocks noGrp="1"/>
          </p:cNvSpPr>
          <p:nvPr>
            <p:ph idx="1"/>
          </p:nvPr>
        </p:nvSpPr>
        <p:spPr>
          <a:xfrm>
            <a:off x="457200" y="1484784"/>
            <a:ext cx="8229600" cy="4968552"/>
          </a:xfrm>
        </p:spPr>
        <p:txBody>
          <a:bodyPr anchor="ctr">
            <a:normAutofit/>
          </a:bodyPr>
          <a:lstStyle/>
          <a:p>
            <a:pPr marL="0" indent="355600" algn="just"/>
            <a:r>
              <a:rPr lang="pt-BR" sz="2800" dirty="0" smtClean="0"/>
              <a:t>Biológicos</a:t>
            </a:r>
          </a:p>
          <a:p>
            <a:pPr marL="0" indent="355600" algn="just"/>
            <a:r>
              <a:rPr lang="pt-BR" sz="2800" dirty="0" smtClean="0"/>
              <a:t>Químicos</a:t>
            </a:r>
          </a:p>
          <a:p>
            <a:pPr marL="0" indent="355600" algn="just"/>
            <a:r>
              <a:rPr lang="pt-BR" sz="2800" dirty="0" smtClean="0"/>
              <a:t>Radiações ionizantes</a:t>
            </a:r>
          </a:p>
          <a:p>
            <a:pPr marL="0" indent="355600" algn="just"/>
            <a:r>
              <a:rPr lang="pt-BR" sz="2800" dirty="0" smtClean="0"/>
              <a:t>Mecânicos</a:t>
            </a:r>
          </a:p>
          <a:p>
            <a:pPr marL="0" indent="355600" algn="just"/>
            <a:r>
              <a:rPr lang="pt-BR" sz="2800" dirty="0" smtClean="0"/>
              <a:t>Ruído</a:t>
            </a:r>
          </a:p>
          <a:p>
            <a:pPr marL="0" indent="355600" algn="just"/>
            <a:r>
              <a:rPr lang="pt-BR" sz="2800" dirty="0" smtClean="0"/>
              <a:t>Calor</a:t>
            </a:r>
          </a:p>
          <a:p>
            <a:pPr marL="0" indent="355600" algn="just"/>
            <a:r>
              <a:rPr lang="pt-BR" sz="2800" dirty="0" smtClean="0"/>
              <a:t>Condições </a:t>
            </a:r>
            <a:r>
              <a:rPr lang="pt-BR" sz="2800" dirty="0" err="1" smtClean="0"/>
              <a:t>antiergonômicas</a:t>
            </a:r>
            <a:r>
              <a:rPr lang="pt-BR" sz="2800" dirty="0" smtClean="0"/>
              <a:t> </a:t>
            </a:r>
            <a:endParaRPr lang="pt-BR" sz="2800" dirty="0" smtClean="0">
              <a:solidFill>
                <a:srgbClr val="C00000"/>
              </a:solidFill>
            </a:endParaRPr>
          </a:p>
          <a:p>
            <a:pPr marL="0" indent="355600" algn="just"/>
            <a:r>
              <a:rPr lang="pt-BR" sz="2800" dirty="0" smtClean="0"/>
              <a:t>Agressões psicofísicas</a:t>
            </a:r>
          </a:p>
          <a:p>
            <a:pPr marL="0" indent="355600" algn="just"/>
            <a:r>
              <a:rPr lang="pt-BR" sz="2800" dirty="0" smtClean="0"/>
              <a:t>Assédio.</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994122"/>
          </a:xfrm>
        </p:spPr>
        <p:txBody>
          <a:bodyPr>
            <a:normAutofit/>
          </a:bodyPr>
          <a:lstStyle/>
          <a:p>
            <a:r>
              <a:rPr lang="pt-BR" sz="3200" dirty="0" smtClean="0"/>
              <a:t>Registros</a:t>
            </a:r>
            <a:endParaRPr lang="pt-BR" sz="2200" dirty="0"/>
          </a:p>
        </p:txBody>
      </p:sp>
      <p:sp>
        <p:nvSpPr>
          <p:cNvPr id="3" name="Espaço Reservado para Conteúdo 2"/>
          <p:cNvSpPr>
            <a:spLocks noGrp="1"/>
          </p:cNvSpPr>
          <p:nvPr>
            <p:ph idx="1"/>
          </p:nvPr>
        </p:nvSpPr>
        <p:spPr>
          <a:xfrm>
            <a:off x="457200" y="1484784"/>
            <a:ext cx="8229600" cy="4968552"/>
          </a:xfrm>
        </p:spPr>
        <p:txBody>
          <a:bodyPr anchor="ctr">
            <a:normAutofit/>
          </a:bodyPr>
          <a:lstStyle/>
          <a:p>
            <a:pPr marL="0" indent="355600" algn="just">
              <a:buNone/>
            </a:pPr>
            <a:r>
              <a:rPr lang="pt-BR" sz="2800" dirty="0" smtClean="0"/>
              <a:t>“As responsabilidades dos estabelecimentos de saúde para seus trabalhadores não fazem distinção sobre o tipo de vínculo ou regime de trabalho: CLT, trabalhadores autônomos, pessoas jurídicas”. (GRIMALDI)</a:t>
            </a:r>
          </a:p>
          <a:p>
            <a:pPr marL="0" indent="355600" algn="just">
              <a:buNone/>
            </a:pPr>
            <a:endParaRPr lang="pt-BR" sz="1400" dirty="0" smtClean="0"/>
          </a:p>
          <a:p>
            <a:pPr marL="0" indent="355600" algn="just">
              <a:buNone/>
            </a:pPr>
            <a:r>
              <a:rPr lang="pt-BR" sz="2800" dirty="0" smtClean="0"/>
              <a:t>“Trabalhadores da área de saúde estão expostos a diversos estressores: condições de trabalho e saúde, mais de um plantão semanal, envelhecimento funcional precoce”. (Frida FISCHER e col.)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994122"/>
          </a:xfrm>
        </p:spPr>
        <p:txBody>
          <a:bodyPr>
            <a:normAutofit/>
          </a:bodyPr>
          <a:lstStyle/>
          <a:p>
            <a:r>
              <a:rPr lang="pt-BR" sz="3200" dirty="0" smtClean="0"/>
              <a:t>Registros</a:t>
            </a:r>
            <a:endParaRPr lang="pt-BR" sz="2200" dirty="0"/>
          </a:p>
        </p:txBody>
      </p:sp>
      <p:sp>
        <p:nvSpPr>
          <p:cNvPr id="3" name="Espaço Reservado para Conteúdo 2"/>
          <p:cNvSpPr>
            <a:spLocks noGrp="1"/>
          </p:cNvSpPr>
          <p:nvPr>
            <p:ph idx="1"/>
          </p:nvPr>
        </p:nvSpPr>
        <p:spPr>
          <a:xfrm>
            <a:off x="457200" y="1484784"/>
            <a:ext cx="8229600" cy="4968552"/>
          </a:xfrm>
        </p:spPr>
        <p:txBody>
          <a:bodyPr anchor="ctr">
            <a:normAutofit/>
          </a:bodyPr>
          <a:lstStyle/>
          <a:p>
            <a:pPr marL="0" indent="355600" algn="just">
              <a:buNone/>
            </a:pPr>
            <a:r>
              <a:rPr lang="pt-BR" sz="2800" dirty="0" smtClean="0"/>
              <a:t>“Distúrbios </a:t>
            </a:r>
            <a:r>
              <a:rPr lang="pt-BR" sz="2800" dirty="0" err="1" smtClean="0"/>
              <a:t>osteomusculares</a:t>
            </a:r>
            <a:r>
              <a:rPr lang="pt-BR" sz="2800" dirty="0" smtClean="0"/>
              <a:t> são frequentes em trabalhadores de nutrição hospitalar.</a:t>
            </a:r>
          </a:p>
          <a:p>
            <a:pPr marL="0" indent="355600" algn="just">
              <a:buNone/>
            </a:pPr>
            <a:r>
              <a:rPr lang="pt-BR" sz="2800" dirty="0" smtClean="0"/>
              <a:t>Lesões por DORT são mais frequentes. Considerar os aspectos ambientais e organizacionais da empresa”. (JORGE</a:t>
            </a:r>
            <a:r>
              <a:rPr lang="pt-BR" sz="2800" dirty="0" smtClean="0"/>
              <a:t>)</a:t>
            </a:r>
          </a:p>
          <a:p>
            <a:pPr marL="0" indent="355600" algn="just">
              <a:buNone/>
            </a:pPr>
            <a:endParaRPr lang="pt-BR" sz="1400" dirty="0" smtClean="0"/>
          </a:p>
          <a:p>
            <a:pPr marL="0" indent="355600" algn="just">
              <a:buNone/>
            </a:pPr>
            <a:r>
              <a:rPr lang="pt-BR" sz="2800" dirty="0" smtClean="0"/>
              <a:t>“O trabalho da Estratégia de Saúde da Família Amazônica é marcado por uma alta prevalência de condições precárias e por políticas institucionais favoráveis ao surgimento de assédio moral entre os trabalhadores”. (PIONNER)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395</TotalTime>
  <Words>1740</Words>
  <Application>Microsoft Office PowerPoint</Application>
  <PresentationFormat>Apresentação na tela (4:3)</PresentationFormat>
  <Paragraphs>203</Paragraphs>
  <Slides>33</Slides>
  <Notes>0</Notes>
  <HiddenSlides>0</HiddenSlides>
  <MMClips>0</MMClips>
  <ScaleCrop>false</ScaleCrop>
  <HeadingPairs>
    <vt:vector size="4" baseType="variant">
      <vt:variant>
        <vt:lpstr>Tema</vt:lpstr>
      </vt:variant>
      <vt:variant>
        <vt:i4>1</vt:i4>
      </vt:variant>
      <vt:variant>
        <vt:lpstr>Títulos de slides</vt:lpstr>
      </vt:variant>
      <vt:variant>
        <vt:i4>33</vt:i4>
      </vt:variant>
    </vt:vector>
  </HeadingPairs>
  <TitlesOfParts>
    <vt:vector size="34" baseType="lpstr">
      <vt:lpstr>Tema do Office</vt:lpstr>
      <vt:lpstr>NR-32 Segurança e Saúde no Trabalho em Serviço de Saúde  Portaria MTE nº485 de 11/11/2005</vt:lpstr>
      <vt:lpstr>NR-32 - Versão compacta</vt:lpstr>
      <vt:lpstr>NR-32 - Versão compacta</vt:lpstr>
      <vt:lpstr>Definição de Serviço de Saúde</vt:lpstr>
      <vt:lpstr>Equipe multiprofissional</vt:lpstr>
      <vt:lpstr>Incidência de acidentes</vt:lpstr>
      <vt:lpstr>Riscos ambientais</vt:lpstr>
      <vt:lpstr>Registros</vt:lpstr>
      <vt:lpstr>Registros</vt:lpstr>
      <vt:lpstr>Registros</vt:lpstr>
      <vt:lpstr>PCMSO/NR-32</vt:lpstr>
      <vt:lpstr>PCMSO/NR-32</vt:lpstr>
      <vt:lpstr>PCMSO/NR-32</vt:lpstr>
      <vt:lpstr>PCMSO/NR-32</vt:lpstr>
      <vt:lpstr>PCMSO/NR-32</vt:lpstr>
      <vt:lpstr>PCMSO/NR-32</vt:lpstr>
      <vt:lpstr>PCMSO/NR-32</vt:lpstr>
      <vt:lpstr>PCMSO/NR-32</vt:lpstr>
      <vt:lpstr>Protocolos</vt:lpstr>
      <vt:lpstr>Radiações ionizantes</vt:lpstr>
      <vt:lpstr>Conteúdo para outras atividades</vt:lpstr>
      <vt:lpstr>Anexo I – Classificação dos agentes biológicos</vt:lpstr>
      <vt:lpstr>Anexo I – Classificação dos agentes biológicos</vt:lpstr>
      <vt:lpstr>Anexo I – Classificação dos agentes biológicos</vt:lpstr>
      <vt:lpstr>Anexo II – Tabela de classificação  dos agentes biológicos</vt:lpstr>
      <vt:lpstr>Anexo II – Tabela de classificação  dos agentes biológicos</vt:lpstr>
      <vt:lpstr>Anexo III - Plano de Prevenção de Riscos de Acidentes com materiais perfurocortantes Portaria MTE nº1748 de 30/08/2011</vt:lpstr>
      <vt:lpstr>Anexo III - Plano de Prevenção de Riscos de Acidentes com materiais perfurocortantes Portaria MTE nº1748 de 30/08/2011</vt:lpstr>
      <vt:lpstr>Anexo III - Plano de Prevenção de Riscos de Acidentes com materiais perfurocortantes Portaria MTE nº1748 de 30/08/2011</vt:lpstr>
      <vt:lpstr>Anexo III - Plano de Prevenção de Riscos de Acidentes com materiais perfurocortantes Portaria MTE nº1748 de 30/08/2011</vt:lpstr>
      <vt:lpstr>Anexo III - Plano de Prevenção de Riscos de Acidentes com materiais perfurocortantes Portaria MTE nº1748 de 30/08/2011</vt:lpstr>
      <vt:lpstr>Anexo III - Plano de Prevenção de Riscos de Acidentes com materiais perfurocortantes Portaria MTE nº1748 de 30/08/2011</vt:lpstr>
      <vt:lpstr>Bibliografia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NR-32 Segurança e Saúde no Trabalho em Serviço de Saúde  Portaria nº485 de 11/11/2005</dc:title>
  <dc:creator>Altani</dc:creator>
  <cp:lastModifiedBy>Altani</cp:lastModifiedBy>
  <cp:revision>52</cp:revision>
  <dcterms:created xsi:type="dcterms:W3CDTF">2014-10-22T22:23:22Z</dcterms:created>
  <dcterms:modified xsi:type="dcterms:W3CDTF">2014-11-06T22:42:59Z</dcterms:modified>
</cp:coreProperties>
</file>