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63"/>
  </p:notesMasterIdLst>
  <p:sldIdLst>
    <p:sldId id="271" r:id="rId2"/>
    <p:sldId id="256" r:id="rId3"/>
    <p:sldId id="326" r:id="rId4"/>
    <p:sldId id="267" r:id="rId5"/>
    <p:sldId id="257" r:id="rId6"/>
    <p:sldId id="327" r:id="rId7"/>
    <p:sldId id="258" r:id="rId8"/>
    <p:sldId id="328" r:id="rId9"/>
    <p:sldId id="259" r:id="rId10"/>
    <p:sldId id="329" r:id="rId11"/>
    <p:sldId id="260" r:id="rId12"/>
    <p:sldId id="330" r:id="rId13"/>
    <p:sldId id="261" r:id="rId14"/>
    <p:sldId id="331" r:id="rId15"/>
    <p:sldId id="262" r:id="rId16"/>
    <p:sldId id="332" r:id="rId17"/>
    <p:sldId id="263" r:id="rId18"/>
    <p:sldId id="333" r:id="rId19"/>
    <p:sldId id="264" r:id="rId20"/>
    <p:sldId id="334" r:id="rId21"/>
    <p:sldId id="265" r:id="rId22"/>
    <p:sldId id="335" r:id="rId23"/>
    <p:sldId id="266" r:id="rId24"/>
    <p:sldId id="336" r:id="rId25"/>
    <p:sldId id="268" r:id="rId26"/>
    <p:sldId id="337" r:id="rId27"/>
    <p:sldId id="269" r:id="rId28"/>
    <p:sldId id="338" r:id="rId29"/>
    <p:sldId id="272" r:id="rId30"/>
    <p:sldId id="339" r:id="rId31"/>
    <p:sldId id="277" r:id="rId32"/>
    <p:sldId id="340" r:id="rId33"/>
    <p:sldId id="274" r:id="rId34"/>
    <p:sldId id="341" r:id="rId35"/>
    <p:sldId id="275" r:id="rId36"/>
    <p:sldId id="343" r:id="rId37"/>
    <p:sldId id="276" r:id="rId38"/>
    <p:sldId id="342" r:id="rId39"/>
    <p:sldId id="278" r:id="rId40"/>
    <p:sldId id="344" r:id="rId41"/>
    <p:sldId id="324" r:id="rId42"/>
    <p:sldId id="345" r:id="rId43"/>
    <p:sldId id="279" r:id="rId44"/>
    <p:sldId id="346" r:id="rId45"/>
    <p:sldId id="284" r:id="rId46"/>
    <p:sldId id="347" r:id="rId47"/>
    <p:sldId id="280" r:id="rId48"/>
    <p:sldId id="348" r:id="rId49"/>
    <p:sldId id="285" r:id="rId50"/>
    <p:sldId id="349" r:id="rId51"/>
    <p:sldId id="282" r:id="rId52"/>
    <p:sldId id="350" r:id="rId53"/>
    <p:sldId id="287" r:id="rId54"/>
    <p:sldId id="351" r:id="rId55"/>
    <p:sldId id="281" r:id="rId56"/>
    <p:sldId id="352" r:id="rId57"/>
    <p:sldId id="288" r:id="rId58"/>
    <p:sldId id="353" r:id="rId59"/>
    <p:sldId id="283" r:id="rId60"/>
    <p:sldId id="354" r:id="rId61"/>
    <p:sldId id="286" r:id="rId62"/>
    <p:sldId id="355" r:id="rId63"/>
    <p:sldId id="289" r:id="rId64"/>
    <p:sldId id="356" r:id="rId65"/>
    <p:sldId id="290" r:id="rId66"/>
    <p:sldId id="357" r:id="rId67"/>
    <p:sldId id="291" r:id="rId68"/>
    <p:sldId id="358" r:id="rId69"/>
    <p:sldId id="292" r:id="rId70"/>
    <p:sldId id="359" r:id="rId71"/>
    <p:sldId id="294" r:id="rId72"/>
    <p:sldId id="361" r:id="rId73"/>
    <p:sldId id="293" r:id="rId74"/>
    <p:sldId id="360" r:id="rId75"/>
    <p:sldId id="295" r:id="rId76"/>
    <p:sldId id="362" r:id="rId77"/>
    <p:sldId id="296" r:id="rId78"/>
    <p:sldId id="363" r:id="rId79"/>
    <p:sldId id="319" r:id="rId80"/>
    <p:sldId id="364" r:id="rId81"/>
    <p:sldId id="297" r:id="rId82"/>
    <p:sldId id="365" r:id="rId83"/>
    <p:sldId id="314" r:id="rId84"/>
    <p:sldId id="366" r:id="rId85"/>
    <p:sldId id="298" r:id="rId86"/>
    <p:sldId id="367" r:id="rId87"/>
    <p:sldId id="299" r:id="rId88"/>
    <p:sldId id="368" r:id="rId89"/>
    <p:sldId id="300" r:id="rId90"/>
    <p:sldId id="369" r:id="rId91"/>
    <p:sldId id="322" r:id="rId92"/>
    <p:sldId id="370" r:id="rId93"/>
    <p:sldId id="301" r:id="rId94"/>
    <p:sldId id="371" r:id="rId95"/>
    <p:sldId id="320" r:id="rId96"/>
    <p:sldId id="372" r:id="rId97"/>
    <p:sldId id="302" r:id="rId98"/>
    <p:sldId id="373" r:id="rId99"/>
    <p:sldId id="317" r:id="rId100"/>
    <p:sldId id="374" r:id="rId101"/>
    <p:sldId id="304" r:id="rId102"/>
    <p:sldId id="375" r:id="rId103"/>
    <p:sldId id="305" r:id="rId104"/>
    <p:sldId id="376" r:id="rId105"/>
    <p:sldId id="318" r:id="rId106"/>
    <p:sldId id="377" r:id="rId107"/>
    <p:sldId id="312" r:id="rId108"/>
    <p:sldId id="378" r:id="rId109"/>
    <p:sldId id="307" r:id="rId110"/>
    <p:sldId id="379" r:id="rId111"/>
    <p:sldId id="308" r:id="rId112"/>
    <p:sldId id="380" r:id="rId113"/>
    <p:sldId id="313" r:id="rId114"/>
    <p:sldId id="381" r:id="rId115"/>
    <p:sldId id="309" r:id="rId116"/>
    <p:sldId id="382" r:id="rId117"/>
    <p:sldId id="321" r:id="rId118"/>
    <p:sldId id="383" r:id="rId119"/>
    <p:sldId id="316" r:id="rId120"/>
    <p:sldId id="384" r:id="rId121"/>
    <p:sldId id="310" r:id="rId122"/>
    <p:sldId id="387" r:id="rId123"/>
    <p:sldId id="311" r:id="rId124"/>
    <p:sldId id="385" r:id="rId125"/>
    <p:sldId id="325" r:id="rId126"/>
    <p:sldId id="386" r:id="rId127"/>
    <p:sldId id="388" r:id="rId128"/>
    <p:sldId id="389" r:id="rId129"/>
    <p:sldId id="390" r:id="rId130"/>
    <p:sldId id="401" r:id="rId131"/>
    <p:sldId id="402" r:id="rId132"/>
    <p:sldId id="391" r:id="rId133"/>
    <p:sldId id="392" r:id="rId134"/>
    <p:sldId id="393" r:id="rId135"/>
    <p:sldId id="394" r:id="rId136"/>
    <p:sldId id="403" r:id="rId137"/>
    <p:sldId id="404" r:id="rId138"/>
    <p:sldId id="395" r:id="rId139"/>
    <p:sldId id="410" r:id="rId140"/>
    <p:sldId id="411" r:id="rId141"/>
    <p:sldId id="396" r:id="rId142"/>
    <p:sldId id="397" r:id="rId143"/>
    <p:sldId id="398" r:id="rId144"/>
    <p:sldId id="399" r:id="rId145"/>
    <p:sldId id="408" r:id="rId146"/>
    <p:sldId id="409" r:id="rId147"/>
    <p:sldId id="407" r:id="rId148"/>
    <p:sldId id="400" r:id="rId149"/>
    <p:sldId id="405" r:id="rId150"/>
    <p:sldId id="406" r:id="rId151"/>
    <p:sldId id="412" r:id="rId152"/>
    <p:sldId id="413" r:id="rId153"/>
    <p:sldId id="414" r:id="rId154"/>
    <p:sldId id="415" r:id="rId155"/>
    <p:sldId id="417" r:id="rId156"/>
    <p:sldId id="418" r:id="rId157"/>
    <p:sldId id="419" r:id="rId158"/>
    <p:sldId id="420" r:id="rId159"/>
    <p:sldId id="421" r:id="rId160"/>
    <p:sldId id="422" r:id="rId161"/>
    <p:sldId id="423" r:id="rId16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603" autoAdjust="0"/>
  </p:normalViewPr>
  <p:slideViewPr>
    <p:cSldViewPr>
      <p:cViewPr varScale="1">
        <p:scale>
          <a:sx n="73" d="100"/>
          <a:sy n="73" d="100"/>
        </p:scale>
        <p:origin x="1320" y="48"/>
      </p:cViewPr>
      <p:guideLst>
        <p:guide orient="horz" pos="2160"/>
        <p:guide pos="2880"/>
      </p:guideLst>
    </p:cSldViewPr>
  </p:slideViewPr>
  <p:outlineViewPr>
    <p:cViewPr>
      <p:scale>
        <a:sx n="33" d="100"/>
        <a:sy n="33" d="100"/>
      </p:scale>
      <p:origin x="0" y="-11682"/>
    </p:cViewPr>
  </p:outlineViewPr>
  <p:notesTextViewPr>
    <p:cViewPr>
      <p:scale>
        <a:sx n="100" d="100"/>
        <a:sy n="100" d="100"/>
      </p:scale>
      <p:origin x="0" y="0"/>
    </p:cViewPr>
  </p:notesTextViewPr>
  <p:sorterViewPr>
    <p:cViewPr>
      <p:scale>
        <a:sx n="100" d="100"/>
        <a:sy n="100" d="100"/>
      </p:scale>
      <p:origin x="0" y="-1860"/>
    </p:cViewPr>
  </p:sorter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EB5D8-96E0-4C69-9AD6-61EFCBE79778}" type="datetimeFigureOut">
              <a:rPr lang="pt-BR" smtClean="0"/>
              <a:t>07/11/2014</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2798F-4B65-4F46-8FA8-2DC18BE09C5A}" type="slidenum">
              <a:rPr lang="pt-BR" smtClean="0"/>
              <a:t>‹nº›</a:t>
            </a:fld>
            <a:endParaRPr lang="pt-BR"/>
          </a:p>
        </p:txBody>
      </p:sp>
    </p:spTree>
    <p:extLst>
      <p:ext uri="{BB962C8B-B14F-4D97-AF65-F5344CB8AC3E}">
        <p14:creationId xmlns:p14="http://schemas.microsoft.com/office/powerpoint/2010/main" val="374152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262798F-4B65-4F46-8FA8-2DC18BE09C5A}" type="slidenum">
              <a:rPr lang="pt-BR" smtClean="0"/>
              <a:t>2</a:t>
            </a:fld>
            <a:endParaRPr lang="pt-BR"/>
          </a:p>
        </p:txBody>
      </p:sp>
    </p:spTree>
    <p:extLst>
      <p:ext uri="{BB962C8B-B14F-4D97-AF65-F5344CB8AC3E}">
        <p14:creationId xmlns:p14="http://schemas.microsoft.com/office/powerpoint/2010/main" val="3237753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262798F-4B65-4F46-8FA8-2DC18BE09C5A}" type="slidenum">
              <a:rPr lang="pt-BR" smtClean="0"/>
              <a:t>3</a:t>
            </a:fld>
            <a:endParaRPr lang="pt-BR"/>
          </a:p>
        </p:txBody>
      </p:sp>
    </p:spTree>
    <p:extLst>
      <p:ext uri="{BB962C8B-B14F-4D97-AF65-F5344CB8AC3E}">
        <p14:creationId xmlns:p14="http://schemas.microsoft.com/office/powerpoint/2010/main" val="111836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262798F-4B65-4F46-8FA8-2DC18BE09C5A}" type="slidenum">
              <a:rPr lang="pt-BR" smtClean="0"/>
              <a:t>13</a:t>
            </a:fld>
            <a:endParaRPr lang="pt-BR"/>
          </a:p>
        </p:txBody>
      </p:sp>
    </p:spTree>
    <p:extLst>
      <p:ext uri="{BB962C8B-B14F-4D97-AF65-F5344CB8AC3E}">
        <p14:creationId xmlns:p14="http://schemas.microsoft.com/office/powerpoint/2010/main" val="3484607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262798F-4B65-4F46-8FA8-2DC18BE09C5A}" type="slidenum">
              <a:rPr lang="pt-BR" smtClean="0"/>
              <a:t>14</a:t>
            </a:fld>
            <a:endParaRPr lang="pt-BR"/>
          </a:p>
        </p:txBody>
      </p:sp>
    </p:spTree>
    <p:extLst>
      <p:ext uri="{BB962C8B-B14F-4D97-AF65-F5344CB8AC3E}">
        <p14:creationId xmlns:p14="http://schemas.microsoft.com/office/powerpoint/2010/main" val="4256644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262798F-4B65-4F46-8FA8-2DC18BE09C5A}" type="slidenum">
              <a:rPr lang="pt-BR" smtClean="0"/>
              <a:t>17</a:t>
            </a:fld>
            <a:endParaRPr lang="pt-BR"/>
          </a:p>
        </p:txBody>
      </p:sp>
    </p:spTree>
    <p:extLst>
      <p:ext uri="{BB962C8B-B14F-4D97-AF65-F5344CB8AC3E}">
        <p14:creationId xmlns:p14="http://schemas.microsoft.com/office/powerpoint/2010/main" val="3435243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6262798F-4B65-4F46-8FA8-2DC18BE09C5A}" type="slidenum">
              <a:rPr lang="pt-BR" smtClean="0"/>
              <a:t>18</a:t>
            </a:fld>
            <a:endParaRPr lang="pt-BR"/>
          </a:p>
        </p:txBody>
      </p:sp>
    </p:spTree>
    <p:extLst>
      <p:ext uri="{BB962C8B-B14F-4D97-AF65-F5344CB8AC3E}">
        <p14:creationId xmlns:p14="http://schemas.microsoft.com/office/powerpoint/2010/main" val="233167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9C76198D-4C99-4636-A467-5BCCD4964F09}" type="datetimeFigureOut">
              <a:rPr lang="pt-BR" smtClean="0"/>
              <a:pPr/>
              <a:t>07/11/2014</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A9AADA03-AE91-4D25-A690-68298B9257D9}"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9C76198D-4C99-4636-A467-5BCCD4964F09}" type="datetimeFigureOut">
              <a:rPr lang="pt-BR" smtClean="0"/>
              <a:pPr/>
              <a:t>07/11/2014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9AADA03-AE91-4D25-A690-68298B9257D9}"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9C76198D-4C99-4636-A467-5BCCD4964F09}" type="datetimeFigureOut">
              <a:rPr lang="pt-BR" smtClean="0"/>
              <a:pPr/>
              <a:t>07/11/2014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9AADA03-AE91-4D25-A690-68298B9257D9}"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9C76198D-4C99-4636-A467-5BCCD4964F09}" type="datetimeFigureOut">
              <a:rPr lang="pt-BR" smtClean="0"/>
              <a:pPr/>
              <a:t>07/11/2014</a:t>
            </a:fld>
            <a:endParaRPr lang="pt-BR"/>
          </a:p>
        </p:txBody>
      </p:sp>
      <p:sp>
        <p:nvSpPr>
          <p:cNvPr id="9" name="Espaço Reservado para Número de Slide 8"/>
          <p:cNvSpPr>
            <a:spLocks noGrp="1"/>
          </p:cNvSpPr>
          <p:nvPr>
            <p:ph type="sldNum" sz="quarter" idx="15"/>
          </p:nvPr>
        </p:nvSpPr>
        <p:spPr/>
        <p:txBody>
          <a:bodyPr rtlCol="0"/>
          <a:lstStyle/>
          <a:p>
            <a:fld id="{A9AADA03-AE91-4D25-A690-68298B9257D9}"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9C76198D-4C99-4636-A467-5BCCD4964F09}" type="datetimeFigureOut">
              <a:rPr lang="pt-BR" smtClean="0"/>
              <a:pPr/>
              <a:t>07/11/2014</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A9AADA03-AE91-4D25-A690-68298B9257D9}"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9C76198D-4C99-4636-A467-5BCCD4964F09}" type="datetimeFigureOut">
              <a:rPr lang="pt-BR" smtClean="0"/>
              <a:pPr/>
              <a:t>07/11/2014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9AADA03-AE91-4D25-A690-68298B9257D9}"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9C76198D-4C99-4636-A467-5BCCD4964F09}" type="datetimeFigureOut">
              <a:rPr lang="pt-BR" smtClean="0"/>
              <a:pPr/>
              <a:t>07/11/2014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9AADA03-AE91-4D25-A690-68298B9257D9}"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9C76198D-4C99-4636-A467-5BCCD4964F09}" type="datetimeFigureOut">
              <a:rPr lang="pt-BR" smtClean="0"/>
              <a:pPr/>
              <a:t>07/11/2014</a:t>
            </a:fld>
            <a:endParaRPr lang="pt-BR"/>
          </a:p>
        </p:txBody>
      </p:sp>
      <p:sp>
        <p:nvSpPr>
          <p:cNvPr id="7" name="Espaço Reservado para Número de Slide 6"/>
          <p:cNvSpPr>
            <a:spLocks noGrp="1"/>
          </p:cNvSpPr>
          <p:nvPr>
            <p:ph type="sldNum" sz="quarter" idx="11"/>
          </p:nvPr>
        </p:nvSpPr>
        <p:spPr/>
        <p:txBody>
          <a:bodyPr rtlCol="0"/>
          <a:lstStyle/>
          <a:p>
            <a:fld id="{A9AADA03-AE91-4D25-A690-68298B9257D9}"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C76198D-4C99-4636-A467-5BCCD4964F09}" type="datetimeFigureOut">
              <a:rPr lang="pt-BR" smtClean="0"/>
              <a:pPr/>
              <a:t>07/11/2014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9AADA03-AE91-4D25-A690-68298B9257D9}"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9C76198D-4C99-4636-A467-5BCCD4964F09}" type="datetimeFigureOut">
              <a:rPr lang="pt-BR" smtClean="0"/>
              <a:pPr/>
              <a:t>07/11/2014</a:t>
            </a:fld>
            <a:endParaRPr lang="pt-BR"/>
          </a:p>
        </p:txBody>
      </p:sp>
      <p:sp>
        <p:nvSpPr>
          <p:cNvPr id="22" name="Espaço Reservado para Número de Slide 21"/>
          <p:cNvSpPr>
            <a:spLocks noGrp="1"/>
          </p:cNvSpPr>
          <p:nvPr>
            <p:ph type="sldNum" sz="quarter" idx="15"/>
          </p:nvPr>
        </p:nvSpPr>
        <p:spPr/>
        <p:txBody>
          <a:bodyPr rtlCol="0"/>
          <a:lstStyle/>
          <a:p>
            <a:fld id="{A9AADA03-AE91-4D25-A690-68298B9257D9}"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9C76198D-4C99-4636-A467-5BCCD4964F09}" type="datetimeFigureOut">
              <a:rPr lang="pt-BR" smtClean="0"/>
              <a:pPr/>
              <a:t>07/11/2014</a:t>
            </a:fld>
            <a:endParaRPr lang="pt-BR"/>
          </a:p>
        </p:txBody>
      </p:sp>
      <p:sp>
        <p:nvSpPr>
          <p:cNvPr id="18" name="Espaço Reservado para Número de Slide 17"/>
          <p:cNvSpPr>
            <a:spLocks noGrp="1"/>
          </p:cNvSpPr>
          <p:nvPr>
            <p:ph type="sldNum" sz="quarter" idx="11"/>
          </p:nvPr>
        </p:nvSpPr>
        <p:spPr/>
        <p:txBody>
          <a:bodyPr rtlCol="0"/>
          <a:lstStyle/>
          <a:p>
            <a:fld id="{A9AADA03-AE91-4D25-A690-68298B9257D9}"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C76198D-4C99-4636-A467-5BCCD4964F09}" type="datetimeFigureOut">
              <a:rPr lang="pt-BR" smtClean="0"/>
              <a:pPr/>
              <a:t>07/11/2014</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9AADA03-AE91-4D25-A690-68298B9257D9}"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Provas para título de especialista </a:t>
            </a:r>
            <a:r>
              <a:rPr lang="pt-BR" dirty="0" err="1" smtClean="0"/>
              <a:t>anamt</a:t>
            </a:r>
            <a:endParaRPr lang="pt-BR" dirty="0"/>
          </a:p>
        </p:txBody>
      </p:sp>
      <p:sp>
        <p:nvSpPr>
          <p:cNvPr id="5" name="Espaço Reservado para Conteúdo 4"/>
          <p:cNvSpPr>
            <a:spLocks noGrp="1"/>
          </p:cNvSpPr>
          <p:nvPr>
            <p:ph sz="quarter" idx="1"/>
          </p:nvPr>
        </p:nvSpPr>
        <p:spPr/>
        <p:txBody>
          <a:bodyPr/>
          <a:lstStyle/>
          <a:p>
            <a:r>
              <a:rPr lang="pt-BR" dirty="0" smtClean="0"/>
              <a:t> </a:t>
            </a:r>
            <a:r>
              <a:rPr lang="pt-BR" b="1" dirty="0" smtClean="0"/>
              <a:t>TOXICOLOGIA OCUPACIONAL/RISCOS   QUÍMICOS</a:t>
            </a:r>
          </a:p>
          <a:p>
            <a:r>
              <a:rPr lang="pt-BR" b="1" dirty="0" smtClean="0"/>
              <a:t> DOENÇAS OCUPACIONAIS</a:t>
            </a:r>
          </a:p>
          <a:p>
            <a:r>
              <a:rPr lang="pt-BR" b="1" dirty="0" smtClean="0"/>
              <a:t> NORMAS REGULAMENTADORAS</a:t>
            </a:r>
          </a:p>
          <a:p>
            <a:r>
              <a:rPr lang="pt-BR" b="1" dirty="0" smtClean="0"/>
              <a:t> RISCOS FÍSICOS</a:t>
            </a:r>
          </a:p>
          <a:p>
            <a:r>
              <a:rPr lang="pt-BR" b="1" dirty="0" smtClean="0"/>
              <a:t> LEGISLAÇÃO PREVIDENCIÁRIA.</a:t>
            </a:r>
          </a:p>
          <a:p>
            <a:r>
              <a:rPr lang="pt-BR" b="1" dirty="0" smtClean="0"/>
              <a:t> EPIDEMIOLOGIA/BIOESTATÍSTICA</a:t>
            </a:r>
            <a:endParaRPr lang="pt-BR"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Banco do Brasil – 2014 (</a:t>
            </a:r>
            <a:r>
              <a:rPr lang="pt-BR" dirty="0" err="1" smtClean="0"/>
              <a:t>cesgranrio</a:t>
            </a:r>
            <a:r>
              <a:rPr lang="pt-BR" dirty="0" smtClean="0"/>
              <a:t>)</a:t>
            </a:r>
            <a:endParaRPr lang="pt-BR" dirty="0"/>
          </a:p>
        </p:txBody>
      </p:sp>
      <p:sp>
        <p:nvSpPr>
          <p:cNvPr id="3" name="Espaço Reservado para Conteúdo 2"/>
          <p:cNvSpPr>
            <a:spLocks noGrp="1"/>
          </p:cNvSpPr>
          <p:nvPr>
            <p:ph sz="quarter" idx="1"/>
          </p:nvPr>
        </p:nvSpPr>
        <p:spPr/>
        <p:txBody>
          <a:bodyPr>
            <a:normAutofit/>
          </a:bodyPr>
          <a:lstStyle/>
          <a:p>
            <a:r>
              <a:rPr lang="pt-BR" b="1" dirty="0" smtClean="0"/>
              <a:t>56.</a:t>
            </a:r>
            <a:r>
              <a:rPr lang="pt-BR" dirty="0" smtClean="0"/>
              <a:t>A intoxicação por qualquer agente é constituída pelas seguintes fases: </a:t>
            </a:r>
            <a:r>
              <a:rPr lang="pt-BR" dirty="0" err="1" smtClean="0"/>
              <a:t>toxicocinética</a:t>
            </a:r>
            <a:r>
              <a:rPr lang="pt-BR" dirty="0" smtClean="0"/>
              <a:t>, </a:t>
            </a:r>
            <a:r>
              <a:rPr lang="pt-BR" dirty="0" err="1" smtClean="0"/>
              <a:t>toxicodinâmica</a:t>
            </a:r>
            <a:r>
              <a:rPr lang="pt-BR" dirty="0" smtClean="0"/>
              <a:t>, clínica e de exposição. A </a:t>
            </a:r>
            <a:r>
              <a:rPr lang="pt-BR" dirty="0" err="1" smtClean="0"/>
              <a:t>toxicodinâmica</a:t>
            </a:r>
            <a:r>
              <a:rPr lang="pt-BR" dirty="0" smtClean="0"/>
              <a:t> representa a fase de</a:t>
            </a:r>
          </a:p>
          <a:p>
            <a:r>
              <a:rPr lang="pt-BR" dirty="0" smtClean="0"/>
              <a:t>(E) interação das moléculas do tóxico com os sítios de ação</a:t>
            </a:r>
            <a:endParaRPr lang="pt-BR" dirty="0"/>
          </a:p>
        </p:txBody>
      </p:sp>
    </p:spTree>
    <p:extLst>
      <p:ext uri="{BB962C8B-B14F-4D97-AF65-F5344CB8AC3E}">
        <p14:creationId xmlns:p14="http://schemas.microsoft.com/office/powerpoint/2010/main" val="335846921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BANCO DO BRASIL -2014</a:t>
            </a:r>
            <a:endParaRPr lang="pt-BR" dirty="0"/>
          </a:p>
        </p:txBody>
      </p:sp>
      <p:sp>
        <p:nvSpPr>
          <p:cNvPr id="3" name="Espaço Reservado para Conteúdo 2"/>
          <p:cNvSpPr>
            <a:spLocks noGrp="1"/>
          </p:cNvSpPr>
          <p:nvPr>
            <p:ph sz="quarter" idx="1"/>
          </p:nvPr>
        </p:nvSpPr>
        <p:spPr>
          <a:xfrm>
            <a:off x="461848" y="1556792"/>
            <a:ext cx="7467600" cy="4873752"/>
          </a:xfrm>
        </p:spPr>
        <p:txBody>
          <a:bodyPr>
            <a:normAutofit lnSpcReduction="10000"/>
          </a:bodyPr>
          <a:lstStyle/>
          <a:p>
            <a:r>
              <a:rPr lang="pt-BR" b="1" dirty="0" smtClean="0"/>
              <a:t>69 </a:t>
            </a:r>
            <a:r>
              <a:rPr lang="pt-BR" dirty="0" smtClean="0"/>
              <a:t>A </a:t>
            </a:r>
            <a:r>
              <a:rPr lang="pt-BR" dirty="0"/>
              <a:t>compreensão ampla do que se refere a </a:t>
            </a:r>
            <a:r>
              <a:rPr lang="pt-BR" dirty="0" smtClean="0"/>
              <a:t>doenças relacionadas </a:t>
            </a:r>
            <a:r>
              <a:rPr lang="pt-BR" dirty="0"/>
              <a:t>ao trabalho permitiu a superação </a:t>
            </a:r>
            <a:r>
              <a:rPr lang="pt-BR" dirty="0" smtClean="0"/>
              <a:t>da confusa </a:t>
            </a:r>
            <a:r>
              <a:rPr lang="pt-BR" dirty="0"/>
              <a:t>denominação ou – talvez – sutil diferença </a:t>
            </a:r>
            <a:r>
              <a:rPr lang="pt-BR" dirty="0" smtClean="0"/>
              <a:t>entre doenças </a:t>
            </a:r>
            <a:r>
              <a:rPr lang="pt-BR" dirty="0"/>
              <a:t>profissionais e doenças do trabalho, </a:t>
            </a:r>
            <a:r>
              <a:rPr lang="pt-BR" dirty="0" smtClean="0"/>
              <a:t>presentes na </a:t>
            </a:r>
            <a:r>
              <a:rPr lang="pt-BR" dirty="0"/>
              <a:t>conceituação legal (Lei no 8.213/1991). Essas </a:t>
            </a:r>
            <a:r>
              <a:rPr lang="pt-BR" dirty="0" smtClean="0"/>
              <a:t>doenças relacionadas </a:t>
            </a:r>
            <a:r>
              <a:rPr lang="pt-BR" dirty="0"/>
              <a:t>ao trabalho estão incluídas em, pelo </a:t>
            </a:r>
            <a:r>
              <a:rPr lang="pt-BR" dirty="0" smtClean="0"/>
              <a:t>menos,3 </a:t>
            </a:r>
            <a:r>
              <a:rPr lang="pt-BR" dirty="0"/>
              <a:t>categorias, segundo a classificação proposta </a:t>
            </a:r>
            <a:r>
              <a:rPr lang="pt-BR" dirty="0" smtClean="0"/>
              <a:t>por </a:t>
            </a:r>
            <a:r>
              <a:rPr lang="pt-BR" dirty="0" err="1" smtClean="0"/>
              <a:t>Schilling</a:t>
            </a:r>
            <a:r>
              <a:rPr lang="pt-BR" dirty="0" smtClean="0"/>
              <a:t>. As </a:t>
            </a:r>
            <a:r>
              <a:rPr lang="pt-BR" dirty="0"/>
              <a:t>doenças enquadradas na categoria I são </a:t>
            </a:r>
            <a:r>
              <a:rPr lang="pt-BR" dirty="0" smtClean="0"/>
              <a:t>aquelas em </a:t>
            </a:r>
            <a:r>
              <a:rPr lang="pt-BR" dirty="0"/>
              <a:t>que a(o)</a:t>
            </a:r>
          </a:p>
          <a:p>
            <a:r>
              <a:rPr lang="pt-BR" dirty="0" smtClean="0"/>
              <a:t>(</a:t>
            </a:r>
            <a:r>
              <a:rPr lang="pt-BR" dirty="0"/>
              <a:t>D) trabalho é causa necessária, sendo tipificadas </a:t>
            </a:r>
            <a:r>
              <a:rPr lang="pt-BR" dirty="0" smtClean="0"/>
              <a:t>pelas doenças </a:t>
            </a:r>
            <a:r>
              <a:rPr lang="pt-BR" dirty="0"/>
              <a:t>profissionais, </a:t>
            </a:r>
            <a:r>
              <a:rPr lang="pt-BR" i="1" dirty="0" err="1"/>
              <a:t>strictu</a:t>
            </a:r>
            <a:r>
              <a:rPr lang="pt-BR" i="1" dirty="0"/>
              <a:t> sensu</a:t>
            </a:r>
            <a:r>
              <a:rPr lang="pt-BR" dirty="0"/>
              <a:t>, e pelas </a:t>
            </a:r>
            <a:r>
              <a:rPr lang="pt-BR" dirty="0" smtClean="0"/>
              <a:t>intoxicações profissionais </a:t>
            </a:r>
            <a:r>
              <a:rPr lang="pt-BR" dirty="0"/>
              <a:t>agudas.</a:t>
            </a:r>
          </a:p>
          <a:p>
            <a:pPr marL="0" indent="0">
              <a:buNone/>
            </a:pPr>
            <a:endParaRPr lang="pt-BR" dirty="0"/>
          </a:p>
        </p:txBody>
      </p:sp>
    </p:spTree>
    <p:extLst>
      <p:ext uri="{BB962C8B-B14F-4D97-AF65-F5344CB8AC3E}">
        <p14:creationId xmlns:p14="http://schemas.microsoft.com/office/powerpoint/2010/main" val="22268721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lstStyle/>
          <a:p>
            <a:endParaRPr lang="pt-BR" dirty="0"/>
          </a:p>
          <a:p>
            <a:r>
              <a:rPr lang="pt-BR" dirty="0" smtClean="0"/>
              <a:t>31.Emprega-se </a:t>
            </a:r>
            <a:r>
              <a:rPr lang="pt-BR" dirty="0"/>
              <a:t>como antídoto para a ingestão acidental de Álcool Metílico (METANOL):</a:t>
            </a:r>
          </a:p>
          <a:p>
            <a:endParaRPr lang="pt-BR" dirty="0"/>
          </a:p>
          <a:p>
            <a:r>
              <a:rPr lang="pt-BR" dirty="0" smtClean="0"/>
              <a:t>A)Álcool </a:t>
            </a:r>
            <a:r>
              <a:rPr lang="pt-BR" dirty="0"/>
              <a:t>Etílico</a:t>
            </a:r>
          </a:p>
          <a:p>
            <a:r>
              <a:rPr lang="pt-BR" dirty="0" smtClean="0"/>
              <a:t>B)Agentes </a:t>
            </a:r>
            <a:r>
              <a:rPr lang="pt-BR" dirty="0" err="1"/>
              <a:t>Quelantes</a:t>
            </a:r>
            <a:endParaRPr lang="pt-BR" dirty="0"/>
          </a:p>
          <a:p>
            <a:r>
              <a:rPr lang="pt-BR" dirty="0" smtClean="0"/>
              <a:t>C)Agentes </a:t>
            </a:r>
            <a:r>
              <a:rPr lang="pt-BR" dirty="0"/>
              <a:t>Meta-</a:t>
            </a:r>
            <a:r>
              <a:rPr lang="pt-BR" dirty="0" err="1"/>
              <a:t>hemoglobinizantes</a:t>
            </a:r>
            <a:r>
              <a:rPr lang="pt-BR" dirty="0"/>
              <a:t> por via inalatória</a:t>
            </a:r>
          </a:p>
          <a:p>
            <a:r>
              <a:rPr lang="pt-BR" dirty="0" smtClean="0"/>
              <a:t>D)Agentes </a:t>
            </a:r>
            <a:r>
              <a:rPr lang="pt-BR" dirty="0"/>
              <a:t>Meta-</a:t>
            </a:r>
            <a:r>
              <a:rPr lang="pt-BR" dirty="0" err="1"/>
              <a:t>hemoglobinizantes</a:t>
            </a:r>
            <a:r>
              <a:rPr lang="pt-BR" dirty="0"/>
              <a:t> por via venosa</a:t>
            </a:r>
          </a:p>
          <a:p>
            <a:r>
              <a:rPr lang="pt-BR" dirty="0" smtClean="0"/>
              <a:t>E)Alfa-</a:t>
            </a:r>
            <a:r>
              <a:rPr lang="pt-BR" dirty="0" err="1" smtClean="0"/>
              <a:t>Mercapto</a:t>
            </a:r>
            <a:r>
              <a:rPr lang="pt-BR" dirty="0" smtClean="0"/>
              <a:t>-</a:t>
            </a:r>
            <a:r>
              <a:rPr lang="pt-BR" dirty="0" err="1" smtClean="0"/>
              <a:t>Purinol</a:t>
            </a:r>
            <a:r>
              <a:rPr lang="pt-BR" dirty="0" smtClean="0"/>
              <a:t> </a:t>
            </a:r>
            <a:r>
              <a:rPr lang="pt-BR" dirty="0"/>
              <a:t>sódico</a:t>
            </a:r>
          </a:p>
          <a:p>
            <a:endParaRPr lang="pt-BR" dirty="0"/>
          </a:p>
        </p:txBody>
      </p:sp>
    </p:spTree>
    <p:extLst>
      <p:ext uri="{BB962C8B-B14F-4D97-AF65-F5344CB8AC3E}">
        <p14:creationId xmlns:p14="http://schemas.microsoft.com/office/powerpoint/2010/main" val="5116165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lstStyle/>
          <a:p>
            <a:endParaRPr lang="pt-BR" dirty="0"/>
          </a:p>
          <a:p>
            <a:r>
              <a:rPr lang="pt-BR" dirty="0" smtClean="0"/>
              <a:t>31.Emprega-se </a:t>
            </a:r>
            <a:r>
              <a:rPr lang="pt-BR" dirty="0"/>
              <a:t>como antídoto para a ingestão acidental de Álcool Metílico (METANOL):</a:t>
            </a:r>
          </a:p>
          <a:p>
            <a:endParaRPr lang="pt-BR" dirty="0"/>
          </a:p>
          <a:p>
            <a:r>
              <a:rPr lang="pt-BR" dirty="0" smtClean="0"/>
              <a:t>A)Álcool </a:t>
            </a:r>
            <a:r>
              <a:rPr lang="pt-BR" dirty="0"/>
              <a:t>Etílico</a:t>
            </a:r>
          </a:p>
          <a:p>
            <a:pPr marL="0" indent="0">
              <a:buNone/>
            </a:pPr>
            <a:endParaRPr lang="pt-BR" dirty="0"/>
          </a:p>
        </p:txBody>
      </p:sp>
    </p:spTree>
    <p:extLst>
      <p:ext uri="{BB962C8B-B14F-4D97-AF65-F5344CB8AC3E}">
        <p14:creationId xmlns:p14="http://schemas.microsoft.com/office/powerpoint/2010/main" val="2686865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normAutofit fontScale="85000" lnSpcReduction="10000"/>
          </a:bodyPr>
          <a:lstStyle/>
          <a:p>
            <a:endParaRPr lang="pt-BR" dirty="0"/>
          </a:p>
          <a:p>
            <a:r>
              <a:rPr lang="pt-BR" dirty="0" smtClean="0"/>
              <a:t>36. Tremores </a:t>
            </a:r>
            <a:r>
              <a:rPr lang="pt-BR" dirty="0"/>
              <a:t>de extremidades, cólicas abdominais, Fenômeno de </a:t>
            </a:r>
            <a:r>
              <a:rPr lang="pt-BR" dirty="0" err="1"/>
              <a:t>Raynaud</a:t>
            </a:r>
            <a:r>
              <a:rPr lang="pt-BR" dirty="0"/>
              <a:t>, dor articular intensa e câncer de pulmão relacionam-se respectivamente com:</a:t>
            </a:r>
          </a:p>
          <a:p>
            <a:endParaRPr lang="pt-BR" dirty="0"/>
          </a:p>
          <a:p>
            <a:r>
              <a:rPr lang="pt-BR" dirty="0" smtClean="0"/>
              <a:t>A)</a:t>
            </a:r>
            <a:r>
              <a:rPr lang="pt-BR" dirty="0" err="1" smtClean="0"/>
              <a:t>Cromeadores</a:t>
            </a:r>
            <a:r>
              <a:rPr lang="pt-BR" dirty="0"/>
              <a:t>, Garimpagem, Fabricação de zarcão, Trabalhador em </a:t>
            </a:r>
            <a:r>
              <a:rPr lang="pt-BR" dirty="0" err="1"/>
              <a:t>tubulão</a:t>
            </a:r>
            <a:r>
              <a:rPr lang="pt-BR" dirty="0"/>
              <a:t>, Ferramentas pneumáticas</a:t>
            </a:r>
          </a:p>
          <a:p>
            <a:r>
              <a:rPr lang="pt-BR" dirty="0" smtClean="0"/>
              <a:t>B)Ferramentas </a:t>
            </a:r>
            <a:r>
              <a:rPr lang="pt-BR" dirty="0"/>
              <a:t>pneumáticas, Fabricação de zarcão, Trabalhador em </a:t>
            </a:r>
            <a:r>
              <a:rPr lang="pt-BR" dirty="0" err="1"/>
              <a:t>tubulão</a:t>
            </a:r>
            <a:r>
              <a:rPr lang="pt-BR" dirty="0"/>
              <a:t>, </a:t>
            </a:r>
            <a:r>
              <a:rPr lang="pt-BR" dirty="0" err="1"/>
              <a:t>Cromeadores</a:t>
            </a:r>
            <a:r>
              <a:rPr lang="pt-BR" dirty="0"/>
              <a:t>, Garimpagem</a:t>
            </a:r>
          </a:p>
          <a:p>
            <a:r>
              <a:rPr lang="pt-BR" dirty="0" smtClean="0"/>
              <a:t>C)Garimpagem</a:t>
            </a:r>
            <a:r>
              <a:rPr lang="pt-BR" dirty="0"/>
              <a:t>, Fabricação de zarcão, Ferramentas pneumáticas, Trabalhador em </a:t>
            </a:r>
            <a:r>
              <a:rPr lang="pt-BR" dirty="0" err="1"/>
              <a:t>tubulão</a:t>
            </a:r>
            <a:r>
              <a:rPr lang="pt-BR" dirty="0"/>
              <a:t>, </a:t>
            </a:r>
            <a:r>
              <a:rPr lang="pt-BR" dirty="0" err="1"/>
              <a:t>Cromeadores</a:t>
            </a:r>
            <a:endParaRPr lang="pt-BR" dirty="0"/>
          </a:p>
          <a:p>
            <a:r>
              <a:rPr lang="pt-BR" dirty="0" smtClean="0"/>
              <a:t>D)Garimpagem</a:t>
            </a:r>
            <a:r>
              <a:rPr lang="pt-BR" dirty="0"/>
              <a:t>, Ferramentas pneumáticas, </a:t>
            </a:r>
            <a:r>
              <a:rPr lang="pt-BR" dirty="0" err="1"/>
              <a:t>Cromeadores</a:t>
            </a:r>
            <a:r>
              <a:rPr lang="pt-BR" dirty="0"/>
              <a:t>, Fabricação de zarcão, Trabalhador em </a:t>
            </a:r>
            <a:r>
              <a:rPr lang="pt-BR" dirty="0" err="1"/>
              <a:t>tubulão</a:t>
            </a:r>
            <a:endParaRPr lang="pt-BR" dirty="0"/>
          </a:p>
          <a:p>
            <a:r>
              <a:rPr lang="pt-BR" dirty="0" smtClean="0"/>
              <a:t>E)Trabalhador </a:t>
            </a:r>
            <a:r>
              <a:rPr lang="pt-BR" dirty="0"/>
              <a:t>em </a:t>
            </a:r>
            <a:r>
              <a:rPr lang="pt-BR" dirty="0" err="1"/>
              <a:t>tubulão</a:t>
            </a:r>
            <a:r>
              <a:rPr lang="pt-BR" dirty="0"/>
              <a:t>, </a:t>
            </a:r>
            <a:r>
              <a:rPr lang="pt-BR" dirty="0" err="1"/>
              <a:t>Cromeadores</a:t>
            </a:r>
            <a:r>
              <a:rPr lang="pt-BR" dirty="0"/>
              <a:t>, Ferramentas pneumáticas, Garimpagem, Fabricação de zarcão</a:t>
            </a:r>
          </a:p>
          <a:p>
            <a:endParaRPr lang="pt-BR" dirty="0"/>
          </a:p>
        </p:txBody>
      </p:sp>
    </p:spTree>
    <p:extLst>
      <p:ext uri="{BB962C8B-B14F-4D97-AF65-F5344CB8AC3E}">
        <p14:creationId xmlns:p14="http://schemas.microsoft.com/office/powerpoint/2010/main" val="26964243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normAutofit/>
          </a:bodyPr>
          <a:lstStyle/>
          <a:p>
            <a:endParaRPr lang="pt-BR" dirty="0"/>
          </a:p>
          <a:p>
            <a:r>
              <a:rPr lang="pt-BR" dirty="0" smtClean="0"/>
              <a:t>36. Tremores </a:t>
            </a:r>
            <a:r>
              <a:rPr lang="pt-BR" dirty="0"/>
              <a:t>de extremidades, cólicas abdominais, Fenômeno de </a:t>
            </a:r>
            <a:r>
              <a:rPr lang="pt-BR" dirty="0" err="1"/>
              <a:t>Raynaud</a:t>
            </a:r>
            <a:r>
              <a:rPr lang="pt-BR" dirty="0"/>
              <a:t>, dor articular intensa e câncer de pulmão relacionam-se respectivamente com:</a:t>
            </a:r>
          </a:p>
          <a:p>
            <a:endParaRPr lang="pt-BR" dirty="0"/>
          </a:p>
          <a:p>
            <a:r>
              <a:rPr lang="pt-BR" dirty="0" smtClean="0"/>
              <a:t>C)Garimpagem</a:t>
            </a:r>
            <a:r>
              <a:rPr lang="pt-BR" dirty="0"/>
              <a:t>, Fabricação de zarcão, Ferramentas pneumáticas, Trabalhador em </a:t>
            </a:r>
            <a:r>
              <a:rPr lang="pt-BR" dirty="0" err="1"/>
              <a:t>tubulão</a:t>
            </a:r>
            <a:r>
              <a:rPr lang="pt-BR" dirty="0"/>
              <a:t>, </a:t>
            </a:r>
            <a:r>
              <a:rPr lang="pt-BR" dirty="0" err="1"/>
              <a:t>Cromeadores</a:t>
            </a:r>
            <a:endParaRPr lang="pt-BR" dirty="0"/>
          </a:p>
          <a:p>
            <a:endParaRPr lang="pt-BR" dirty="0"/>
          </a:p>
        </p:txBody>
      </p:sp>
    </p:spTree>
    <p:extLst>
      <p:ext uri="{BB962C8B-B14F-4D97-AF65-F5344CB8AC3E}">
        <p14:creationId xmlns:p14="http://schemas.microsoft.com/office/powerpoint/2010/main" val="25304638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Petrobras - 2014</a:t>
            </a:r>
            <a:endParaRPr lang="pt-BR" dirty="0"/>
          </a:p>
        </p:txBody>
      </p:sp>
      <p:sp>
        <p:nvSpPr>
          <p:cNvPr id="3" name="Espaço Reservado para Conteúdo 2"/>
          <p:cNvSpPr>
            <a:spLocks noGrp="1"/>
          </p:cNvSpPr>
          <p:nvPr>
            <p:ph sz="quarter" idx="1"/>
          </p:nvPr>
        </p:nvSpPr>
        <p:spPr/>
        <p:txBody>
          <a:bodyPr>
            <a:normAutofit/>
          </a:bodyPr>
          <a:lstStyle/>
          <a:p>
            <a:r>
              <a:rPr lang="pt-BR" b="1" dirty="0" smtClean="0"/>
              <a:t>23 </a:t>
            </a:r>
            <a:r>
              <a:rPr lang="pt-BR" dirty="0" smtClean="0"/>
              <a:t>A </a:t>
            </a:r>
            <a:r>
              <a:rPr lang="pt-BR" dirty="0"/>
              <a:t>utilidade das provas de função pulmonar em </a:t>
            </a:r>
            <a:r>
              <a:rPr lang="pt-BR" dirty="0" smtClean="0"/>
              <a:t>pacientes com </a:t>
            </a:r>
            <a:r>
              <a:rPr lang="pt-BR" dirty="0"/>
              <a:t>silicose é a(o)</a:t>
            </a:r>
          </a:p>
          <a:p>
            <a:r>
              <a:rPr lang="pt-BR" dirty="0"/>
              <a:t>(A) realização do diagnóstico da silicose</a:t>
            </a:r>
          </a:p>
          <a:p>
            <a:r>
              <a:rPr lang="pt-BR" dirty="0"/>
              <a:t>(B) identificação de estágios precoces da doença</a:t>
            </a:r>
          </a:p>
          <a:p>
            <a:r>
              <a:rPr lang="pt-BR" dirty="0"/>
              <a:t>(C) identificação da doença, possibilitada por </a:t>
            </a:r>
            <a:r>
              <a:rPr lang="pt-BR" dirty="0" smtClean="0"/>
              <a:t>alguns padrões </a:t>
            </a:r>
            <a:r>
              <a:rPr lang="pt-BR" dirty="0"/>
              <a:t>típicos desses testes</a:t>
            </a:r>
          </a:p>
          <a:p>
            <a:r>
              <a:rPr lang="pt-BR" dirty="0"/>
              <a:t>(D) indicação da doença em fase inicial pelo </a:t>
            </a:r>
            <a:r>
              <a:rPr lang="pt-BR" dirty="0" smtClean="0"/>
              <a:t>padrão restritivo</a:t>
            </a:r>
            <a:endParaRPr lang="pt-BR" dirty="0"/>
          </a:p>
          <a:p>
            <a:r>
              <a:rPr lang="pt-BR" dirty="0" smtClean="0"/>
              <a:t>(</a:t>
            </a:r>
            <a:r>
              <a:rPr lang="pt-BR" dirty="0"/>
              <a:t>E) estabelecimento de incapacidade funcional</a:t>
            </a:r>
          </a:p>
        </p:txBody>
      </p:sp>
    </p:spTree>
    <p:extLst>
      <p:ext uri="{BB962C8B-B14F-4D97-AF65-F5344CB8AC3E}">
        <p14:creationId xmlns:p14="http://schemas.microsoft.com/office/powerpoint/2010/main" val="9176708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Petrobras - 2014</a:t>
            </a:r>
            <a:endParaRPr lang="pt-BR" dirty="0"/>
          </a:p>
        </p:txBody>
      </p:sp>
      <p:sp>
        <p:nvSpPr>
          <p:cNvPr id="3" name="Espaço Reservado para Conteúdo 2"/>
          <p:cNvSpPr>
            <a:spLocks noGrp="1"/>
          </p:cNvSpPr>
          <p:nvPr>
            <p:ph sz="quarter" idx="1"/>
          </p:nvPr>
        </p:nvSpPr>
        <p:spPr/>
        <p:txBody>
          <a:bodyPr>
            <a:normAutofit/>
          </a:bodyPr>
          <a:lstStyle/>
          <a:p>
            <a:r>
              <a:rPr lang="pt-BR" b="1" dirty="0" smtClean="0"/>
              <a:t>23 </a:t>
            </a:r>
            <a:r>
              <a:rPr lang="pt-BR" dirty="0" smtClean="0"/>
              <a:t>A </a:t>
            </a:r>
            <a:r>
              <a:rPr lang="pt-BR" dirty="0"/>
              <a:t>utilidade das provas de função pulmonar em </a:t>
            </a:r>
            <a:r>
              <a:rPr lang="pt-BR" dirty="0" smtClean="0"/>
              <a:t>pacientes com </a:t>
            </a:r>
            <a:r>
              <a:rPr lang="pt-BR" dirty="0"/>
              <a:t>silicose é a(o)</a:t>
            </a:r>
          </a:p>
          <a:p>
            <a:r>
              <a:rPr lang="pt-BR" dirty="0" smtClean="0"/>
              <a:t>(</a:t>
            </a:r>
            <a:r>
              <a:rPr lang="pt-BR" dirty="0"/>
              <a:t>E) estabelecimento de incapacidade funcional</a:t>
            </a:r>
          </a:p>
        </p:txBody>
      </p:sp>
    </p:spTree>
    <p:extLst>
      <p:ext uri="{BB962C8B-B14F-4D97-AF65-F5344CB8AC3E}">
        <p14:creationId xmlns:p14="http://schemas.microsoft.com/office/powerpoint/2010/main" val="40581798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EBSERH UFMG - 2014</a:t>
            </a:r>
          </a:p>
        </p:txBody>
      </p:sp>
      <p:sp>
        <p:nvSpPr>
          <p:cNvPr id="3" name="Espaço Reservado para Conteúdo 2"/>
          <p:cNvSpPr>
            <a:spLocks noGrp="1"/>
          </p:cNvSpPr>
          <p:nvPr>
            <p:ph sz="quarter" idx="1"/>
          </p:nvPr>
        </p:nvSpPr>
        <p:spPr/>
        <p:txBody>
          <a:bodyPr/>
          <a:lstStyle/>
          <a:p>
            <a:r>
              <a:rPr lang="pt-BR" b="1" dirty="0" smtClean="0"/>
              <a:t>49. Edema </a:t>
            </a:r>
            <a:r>
              <a:rPr lang="pt-BR" b="1" dirty="0"/>
              <a:t>pulmonar, espasmo de glote, inibição dos reflexos respiratórios ocorrem na inalação de </a:t>
            </a:r>
            <a:endParaRPr lang="pt-BR" dirty="0"/>
          </a:p>
          <a:p>
            <a:r>
              <a:rPr lang="pt-BR" dirty="0"/>
              <a:t>(A) acetona. </a:t>
            </a:r>
          </a:p>
          <a:p>
            <a:r>
              <a:rPr lang="pt-BR" dirty="0"/>
              <a:t>(B) arsênio. </a:t>
            </a:r>
          </a:p>
          <a:p>
            <a:r>
              <a:rPr lang="pt-BR" dirty="0"/>
              <a:t>(C) tolueno. </a:t>
            </a:r>
          </a:p>
          <a:p>
            <a:r>
              <a:rPr lang="pt-BR" dirty="0"/>
              <a:t>(D) xileno. </a:t>
            </a:r>
          </a:p>
          <a:p>
            <a:r>
              <a:rPr lang="pt-BR" dirty="0"/>
              <a:t>(E) amônia. </a:t>
            </a:r>
          </a:p>
        </p:txBody>
      </p:sp>
    </p:spTree>
    <p:extLst>
      <p:ext uri="{BB962C8B-B14F-4D97-AF65-F5344CB8AC3E}">
        <p14:creationId xmlns:p14="http://schemas.microsoft.com/office/powerpoint/2010/main" val="17375188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EBSERH UFMG - 2014</a:t>
            </a:r>
          </a:p>
        </p:txBody>
      </p:sp>
      <p:sp>
        <p:nvSpPr>
          <p:cNvPr id="3" name="Espaço Reservado para Conteúdo 2"/>
          <p:cNvSpPr>
            <a:spLocks noGrp="1"/>
          </p:cNvSpPr>
          <p:nvPr>
            <p:ph sz="quarter" idx="1"/>
          </p:nvPr>
        </p:nvSpPr>
        <p:spPr/>
        <p:txBody>
          <a:bodyPr/>
          <a:lstStyle/>
          <a:p>
            <a:r>
              <a:rPr lang="pt-BR" b="1" dirty="0" smtClean="0"/>
              <a:t>49. Edema </a:t>
            </a:r>
            <a:r>
              <a:rPr lang="pt-BR" b="1" dirty="0"/>
              <a:t>pulmonar, espasmo de glote, inibição dos reflexos respiratórios ocorrem na inalação de </a:t>
            </a:r>
            <a:endParaRPr lang="pt-BR" dirty="0"/>
          </a:p>
          <a:p>
            <a:r>
              <a:rPr lang="pt-BR" dirty="0" smtClean="0"/>
              <a:t>(</a:t>
            </a:r>
            <a:r>
              <a:rPr lang="pt-BR" dirty="0"/>
              <a:t>E) amônia. </a:t>
            </a:r>
          </a:p>
        </p:txBody>
      </p:sp>
    </p:spTree>
    <p:extLst>
      <p:ext uri="{BB962C8B-B14F-4D97-AF65-F5344CB8AC3E}">
        <p14:creationId xmlns:p14="http://schemas.microsoft.com/office/powerpoint/2010/main" val="21179276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normAutofit fontScale="92500"/>
          </a:bodyPr>
          <a:lstStyle/>
          <a:p>
            <a:endParaRPr lang="pt-BR" dirty="0"/>
          </a:p>
          <a:p>
            <a:r>
              <a:rPr lang="pt-BR" dirty="0" smtClean="0"/>
              <a:t>40.Com </a:t>
            </a:r>
            <a:r>
              <a:rPr lang="pt-BR" dirty="0"/>
              <a:t>relação ao uso de materiais perfuro-cortantes com dispositivo de segurança nos Serviços de Saúde:</a:t>
            </a:r>
          </a:p>
          <a:p>
            <a:endParaRPr lang="pt-BR" dirty="0"/>
          </a:p>
          <a:p>
            <a:r>
              <a:rPr lang="pt-BR" dirty="0" smtClean="0"/>
              <a:t>A)Trata-se </a:t>
            </a:r>
            <a:r>
              <a:rPr lang="pt-BR" dirty="0"/>
              <a:t>de uma medida obrigatória somente para hospitais com mais de 500 leitos</a:t>
            </a:r>
          </a:p>
          <a:p>
            <a:r>
              <a:rPr lang="pt-BR" dirty="0" smtClean="0"/>
              <a:t>B)É </a:t>
            </a:r>
            <a:r>
              <a:rPr lang="pt-BR" dirty="0"/>
              <a:t>necessária a capacitação dos trabalhadores para a correta utilização</a:t>
            </a:r>
          </a:p>
          <a:p>
            <a:r>
              <a:rPr lang="pt-BR" dirty="0" smtClean="0"/>
              <a:t>C)É </a:t>
            </a:r>
            <a:r>
              <a:rPr lang="pt-BR" dirty="0"/>
              <a:t>de uso obrigatório apenas em Serviços de Urgência e Emergência</a:t>
            </a:r>
          </a:p>
          <a:p>
            <a:r>
              <a:rPr lang="pt-BR" dirty="0" smtClean="0"/>
              <a:t>D)Seu </a:t>
            </a:r>
            <a:r>
              <a:rPr lang="pt-BR" dirty="0"/>
              <a:t>uso deve ser restrito aos Centros Cirúrgicos</a:t>
            </a:r>
          </a:p>
          <a:p>
            <a:r>
              <a:rPr lang="pt-BR" dirty="0" smtClean="0"/>
              <a:t>E)Necessita de </a:t>
            </a:r>
            <a:r>
              <a:rPr lang="pt-BR" dirty="0"/>
              <a:t>C.A</a:t>
            </a:r>
          </a:p>
          <a:p>
            <a:endParaRPr lang="pt-BR" dirty="0"/>
          </a:p>
        </p:txBody>
      </p:sp>
    </p:spTree>
    <p:extLst>
      <p:ext uri="{BB962C8B-B14F-4D97-AF65-F5344CB8AC3E}">
        <p14:creationId xmlns:p14="http://schemas.microsoft.com/office/powerpoint/2010/main" val="216047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Metrô – </a:t>
            </a:r>
            <a:r>
              <a:rPr lang="pt-BR" dirty="0" err="1" smtClean="0"/>
              <a:t>sp</a:t>
            </a:r>
            <a:r>
              <a:rPr lang="pt-BR" dirty="0" smtClean="0"/>
              <a:t> 2014 (</a:t>
            </a:r>
            <a:r>
              <a:rPr lang="pt-BR" dirty="0" err="1" smtClean="0"/>
              <a:t>fcc</a:t>
            </a:r>
            <a:r>
              <a:rPr lang="pt-BR" dirty="0" smtClean="0"/>
              <a:t>)</a:t>
            </a:r>
            <a:endParaRPr lang="pt-BR" dirty="0"/>
          </a:p>
        </p:txBody>
      </p:sp>
      <p:sp>
        <p:nvSpPr>
          <p:cNvPr id="3" name="Espaço Reservado para Conteúdo 2"/>
          <p:cNvSpPr>
            <a:spLocks noGrp="1"/>
          </p:cNvSpPr>
          <p:nvPr>
            <p:ph sz="quarter" idx="1"/>
          </p:nvPr>
        </p:nvSpPr>
        <p:spPr/>
        <p:txBody>
          <a:bodyPr/>
          <a:lstStyle/>
          <a:p>
            <a:r>
              <a:rPr lang="pt-BR" dirty="0" smtClean="0"/>
              <a:t>39. As principais causas de hipertensão arterial secundária causada por agentes ocupacionais são:</a:t>
            </a:r>
          </a:p>
          <a:p>
            <a:r>
              <a:rPr lang="pt-BR" dirty="0" smtClean="0"/>
              <a:t>(A) mercúrio inorgânico, manganês e níquel.</a:t>
            </a:r>
          </a:p>
          <a:p>
            <a:r>
              <a:rPr lang="pt-BR" dirty="0" smtClean="0"/>
              <a:t>(B) solventes, cromo e sílica.</a:t>
            </a:r>
          </a:p>
          <a:p>
            <a:r>
              <a:rPr lang="pt-BR" dirty="0" smtClean="0"/>
              <a:t>(C) chumbo, mercúrio inorgânico e cádmio.</a:t>
            </a:r>
          </a:p>
          <a:p>
            <a:r>
              <a:rPr lang="pt-BR" dirty="0" smtClean="0"/>
              <a:t>(D) </a:t>
            </a:r>
            <a:r>
              <a:rPr lang="pt-BR" dirty="0" err="1" smtClean="0"/>
              <a:t>organofosforados</a:t>
            </a:r>
            <a:r>
              <a:rPr lang="pt-BR" dirty="0" smtClean="0"/>
              <a:t>, zinco e cromo hexavalente.</a:t>
            </a:r>
          </a:p>
          <a:p>
            <a:r>
              <a:rPr lang="pt-BR" dirty="0" smtClean="0"/>
              <a:t>(E) cádmio, cromo trivalente e asbesto.</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normAutofit/>
          </a:bodyPr>
          <a:lstStyle/>
          <a:p>
            <a:endParaRPr lang="pt-BR" dirty="0"/>
          </a:p>
          <a:p>
            <a:r>
              <a:rPr lang="pt-BR" dirty="0" smtClean="0"/>
              <a:t>40.Com </a:t>
            </a:r>
            <a:r>
              <a:rPr lang="pt-BR" dirty="0"/>
              <a:t>relação ao uso de materiais perfuro-cortantes com dispositivo de segurança nos Serviços de Saúde:</a:t>
            </a:r>
          </a:p>
          <a:p>
            <a:endParaRPr lang="pt-BR" dirty="0"/>
          </a:p>
          <a:p>
            <a:r>
              <a:rPr lang="pt-BR" dirty="0" smtClean="0"/>
              <a:t>B)É </a:t>
            </a:r>
            <a:r>
              <a:rPr lang="pt-BR" dirty="0"/>
              <a:t>necessária a capacitação dos trabalhadores para a correta utilização</a:t>
            </a:r>
          </a:p>
          <a:p>
            <a:endParaRPr lang="pt-BR" dirty="0"/>
          </a:p>
        </p:txBody>
      </p:sp>
    </p:spTree>
    <p:extLst>
      <p:ext uri="{BB962C8B-B14F-4D97-AF65-F5344CB8AC3E}">
        <p14:creationId xmlns:p14="http://schemas.microsoft.com/office/powerpoint/2010/main" val="9300363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normAutofit lnSpcReduction="10000"/>
          </a:bodyPr>
          <a:lstStyle/>
          <a:p>
            <a:endParaRPr lang="pt-BR" dirty="0"/>
          </a:p>
          <a:p>
            <a:r>
              <a:rPr lang="pt-BR" dirty="0" smtClean="0"/>
              <a:t>44.Doenças </a:t>
            </a:r>
            <a:r>
              <a:rPr lang="pt-BR" dirty="0"/>
              <a:t>crônicas prevalentes como diabetes e hipertensão arterial podem ser agravadas em determinadas situações e atividades de trabalho, comprometendo a eficácia do tratamento. Nestes casos, o médico poderia suspeitar da influencia do trabalho ao indagar</a:t>
            </a:r>
            <a:r>
              <a:rPr lang="pt-BR" dirty="0" smtClean="0"/>
              <a:t>:</a:t>
            </a:r>
          </a:p>
          <a:p>
            <a:r>
              <a:rPr lang="pt-BR" dirty="0" smtClean="0"/>
              <a:t>A)Sobre </a:t>
            </a:r>
            <a:r>
              <a:rPr lang="pt-BR" dirty="0"/>
              <a:t>satisfação no trabalho</a:t>
            </a:r>
          </a:p>
          <a:p>
            <a:r>
              <a:rPr lang="pt-BR" dirty="0" smtClean="0"/>
              <a:t>B)Trabalho </a:t>
            </a:r>
            <a:r>
              <a:rPr lang="pt-BR" dirty="0"/>
              <a:t>em turnos e noturno</a:t>
            </a:r>
          </a:p>
          <a:p>
            <a:r>
              <a:rPr lang="pt-BR" dirty="0" smtClean="0"/>
              <a:t>C)Trabalho </a:t>
            </a:r>
            <a:r>
              <a:rPr lang="pt-BR" dirty="0"/>
              <a:t>repetitivo</a:t>
            </a:r>
          </a:p>
          <a:p>
            <a:r>
              <a:rPr lang="pt-BR" dirty="0" smtClean="0"/>
              <a:t>D)Trabalho </a:t>
            </a:r>
            <a:r>
              <a:rPr lang="pt-BR" dirty="0"/>
              <a:t>com atividade física</a:t>
            </a:r>
          </a:p>
          <a:p>
            <a:r>
              <a:rPr lang="pt-BR" dirty="0" smtClean="0"/>
              <a:t>E)Trabalho </a:t>
            </a:r>
            <a:r>
              <a:rPr lang="pt-BR" dirty="0"/>
              <a:t>em ambiente confinado</a:t>
            </a:r>
          </a:p>
          <a:p>
            <a:endParaRPr lang="pt-BR" dirty="0"/>
          </a:p>
          <a:p>
            <a:endParaRPr lang="pt-BR" dirty="0"/>
          </a:p>
        </p:txBody>
      </p:sp>
    </p:spTree>
    <p:extLst>
      <p:ext uri="{BB962C8B-B14F-4D97-AF65-F5344CB8AC3E}">
        <p14:creationId xmlns:p14="http://schemas.microsoft.com/office/powerpoint/2010/main" val="40843587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normAutofit/>
          </a:bodyPr>
          <a:lstStyle/>
          <a:p>
            <a:endParaRPr lang="pt-BR" dirty="0"/>
          </a:p>
          <a:p>
            <a:r>
              <a:rPr lang="pt-BR" dirty="0" smtClean="0"/>
              <a:t>44.Doenças </a:t>
            </a:r>
            <a:r>
              <a:rPr lang="pt-BR" dirty="0"/>
              <a:t>crônicas prevalentes como diabetes e hipertensão arterial podem ser agravadas em determinadas situações e atividades de trabalho, comprometendo a eficácia do tratamento. Nestes casos, o médico poderia suspeitar da influencia do trabalho ao indagar</a:t>
            </a:r>
            <a:r>
              <a:rPr lang="pt-BR" dirty="0" smtClean="0"/>
              <a:t>:</a:t>
            </a:r>
          </a:p>
          <a:p>
            <a:r>
              <a:rPr lang="pt-BR" dirty="0" smtClean="0"/>
              <a:t>B)Trabalho </a:t>
            </a:r>
            <a:r>
              <a:rPr lang="pt-BR" dirty="0"/>
              <a:t>em turnos e noturno</a:t>
            </a:r>
          </a:p>
          <a:p>
            <a:endParaRPr lang="pt-BR" dirty="0"/>
          </a:p>
          <a:p>
            <a:endParaRPr lang="pt-BR" dirty="0"/>
          </a:p>
        </p:txBody>
      </p:sp>
    </p:spTree>
    <p:extLst>
      <p:ext uri="{BB962C8B-B14F-4D97-AF65-F5344CB8AC3E}">
        <p14:creationId xmlns:p14="http://schemas.microsoft.com/office/powerpoint/2010/main" val="364523636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EBSERH UFMG - 2014</a:t>
            </a:r>
          </a:p>
        </p:txBody>
      </p:sp>
      <p:sp>
        <p:nvSpPr>
          <p:cNvPr id="3" name="Espaço Reservado para Conteúdo 2"/>
          <p:cNvSpPr>
            <a:spLocks noGrp="1"/>
          </p:cNvSpPr>
          <p:nvPr>
            <p:ph sz="quarter" idx="1"/>
          </p:nvPr>
        </p:nvSpPr>
        <p:spPr/>
        <p:txBody>
          <a:bodyPr/>
          <a:lstStyle/>
          <a:p>
            <a:r>
              <a:rPr lang="pt-BR" b="1" dirty="0" smtClean="0"/>
              <a:t>43.Das </a:t>
            </a:r>
            <a:r>
              <a:rPr lang="pt-BR" b="1" dirty="0"/>
              <a:t>situações ergonômicas citadas a seguir, qual a que leva à Tendinite do </a:t>
            </a:r>
            <a:r>
              <a:rPr lang="pt-BR" b="1" dirty="0" err="1"/>
              <a:t>Supraespinhoso</a:t>
            </a:r>
            <a:r>
              <a:rPr lang="pt-BR" b="1" dirty="0"/>
              <a:t>? </a:t>
            </a:r>
            <a:endParaRPr lang="pt-BR" dirty="0"/>
          </a:p>
          <a:p>
            <a:r>
              <a:rPr lang="pt-BR" dirty="0"/>
              <a:t>(A) Apoio contínuo do cotovelo sobre superfícies rígidas. </a:t>
            </a:r>
          </a:p>
          <a:p>
            <a:r>
              <a:rPr lang="pt-BR" dirty="0"/>
              <a:t>(B) Carregar latas de tinta pela alça de arame. </a:t>
            </a:r>
          </a:p>
          <a:p>
            <a:r>
              <a:rPr lang="pt-BR" dirty="0"/>
              <a:t>(C) Carregar caixas com quinas arredondadas. </a:t>
            </a:r>
          </a:p>
          <a:p>
            <a:r>
              <a:rPr lang="pt-BR" dirty="0"/>
              <a:t>(D) Movimentos repetitivos com as mãos. </a:t>
            </a:r>
          </a:p>
          <a:p>
            <a:r>
              <a:rPr lang="pt-BR" dirty="0"/>
              <a:t>(E) Trabalho com os braços erguidos acima dos ombros. </a:t>
            </a:r>
          </a:p>
        </p:txBody>
      </p:sp>
    </p:spTree>
    <p:extLst>
      <p:ext uri="{BB962C8B-B14F-4D97-AF65-F5344CB8AC3E}">
        <p14:creationId xmlns:p14="http://schemas.microsoft.com/office/powerpoint/2010/main" val="9158756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EBSERH UFMG - 2014</a:t>
            </a:r>
          </a:p>
        </p:txBody>
      </p:sp>
      <p:sp>
        <p:nvSpPr>
          <p:cNvPr id="3" name="Espaço Reservado para Conteúdo 2"/>
          <p:cNvSpPr>
            <a:spLocks noGrp="1"/>
          </p:cNvSpPr>
          <p:nvPr>
            <p:ph sz="quarter" idx="1"/>
          </p:nvPr>
        </p:nvSpPr>
        <p:spPr/>
        <p:txBody>
          <a:bodyPr/>
          <a:lstStyle/>
          <a:p>
            <a:r>
              <a:rPr lang="pt-BR" b="1" dirty="0" smtClean="0"/>
              <a:t>43.Das </a:t>
            </a:r>
            <a:r>
              <a:rPr lang="pt-BR" b="1" dirty="0"/>
              <a:t>situações ergonômicas citadas a seguir, qual a que leva à Tendinite do </a:t>
            </a:r>
            <a:r>
              <a:rPr lang="pt-BR" b="1" dirty="0" err="1"/>
              <a:t>Supraespinhoso</a:t>
            </a:r>
            <a:r>
              <a:rPr lang="pt-BR" b="1" dirty="0"/>
              <a:t>? </a:t>
            </a:r>
            <a:endParaRPr lang="pt-BR" dirty="0"/>
          </a:p>
          <a:p>
            <a:r>
              <a:rPr lang="pt-BR" dirty="0" smtClean="0"/>
              <a:t>(</a:t>
            </a:r>
            <a:r>
              <a:rPr lang="pt-BR" dirty="0"/>
              <a:t>E) Trabalho com os braços erguidos acima dos ombros. </a:t>
            </a:r>
          </a:p>
        </p:txBody>
      </p:sp>
    </p:spTree>
    <p:extLst>
      <p:ext uri="{BB962C8B-B14F-4D97-AF65-F5344CB8AC3E}">
        <p14:creationId xmlns:p14="http://schemas.microsoft.com/office/powerpoint/2010/main" val="36410333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lstStyle/>
          <a:p>
            <a:endParaRPr lang="pt-BR" dirty="0"/>
          </a:p>
          <a:p>
            <a:r>
              <a:rPr lang="pt-BR" dirty="0" smtClean="0"/>
              <a:t>49.Sintomatologia </a:t>
            </a:r>
            <a:r>
              <a:rPr lang="pt-BR" dirty="0"/>
              <a:t>semelhante à apresentada pela doença de Parkinson pode ser observada em casos de intoxicação ocupacional por:</a:t>
            </a:r>
          </a:p>
          <a:p>
            <a:endParaRPr lang="pt-BR" dirty="0"/>
          </a:p>
          <a:p>
            <a:r>
              <a:rPr lang="pt-BR" dirty="0" smtClean="0"/>
              <a:t>A)Alumínio</a:t>
            </a:r>
            <a:endParaRPr lang="pt-BR" dirty="0"/>
          </a:p>
          <a:p>
            <a:r>
              <a:rPr lang="pt-BR" dirty="0" smtClean="0"/>
              <a:t>B)Chumbo</a:t>
            </a:r>
            <a:endParaRPr lang="pt-BR" dirty="0"/>
          </a:p>
          <a:p>
            <a:r>
              <a:rPr lang="pt-BR" dirty="0" smtClean="0"/>
              <a:t>C)Níquel</a:t>
            </a:r>
            <a:endParaRPr lang="pt-BR" dirty="0"/>
          </a:p>
          <a:p>
            <a:r>
              <a:rPr lang="pt-BR" dirty="0" smtClean="0"/>
              <a:t>D)Manganês</a:t>
            </a:r>
            <a:endParaRPr lang="pt-BR" dirty="0"/>
          </a:p>
          <a:p>
            <a:r>
              <a:rPr lang="pt-BR" dirty="0" smtClean="0"/>
              <a:t>E)Cádmio</a:t>
            </a:r>
            <a:endParaRPr lang="pt-BR" dirty="0"/>
          </a:p>
          <a:p>
            <a:endParaRPr lang="pt-BR" dirty="0"/>
          </a:p>
        </p:txBody>
      </p:sp>
    </p:spTree>
    <p:extLst>
      <p:ext uri="{BB962C8B-B14F-4D97-AF65-F5344CB8AC3E}">
        <p14:creationId xmlns:p14="http://schemas.microsoft.com/office/powerpoint/2010/main" val="16171886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lstStyle/>
          <a:p>
            <a:endParaRPr lang="pt-BR" dirty="0"/>
          </a:p>
          <a:p>
            <a:r>
              <a:rPr lang="pt-BR" dirty="0" smtClean="0"/>
              <a:t>49.Sintomatologia </a:t>
            </a:r>
            <a:r>
              <a:rPr lang="pt-BR" dirty="0"/>
              <a:t>semelhante à apresentada pela doença de Parkinson pode ser observada em casos de intoxicação ocupacional por:</a:t>
            </a:r>
          </a:p>
          <a:p>
            <a:endParaRPr lang="pt-BR" dirty="0"/>
          </a:p>
          <a:p>
            <a:r>
              <a:rPr lang="pt-BR" dirty="0" smtClean="0"/>
              <a:t>D)Manganês</a:t>
            </a:r>
            <a:endParaRPr lang="pt-BR" dirty="0"/>
          </a:p>
          <a:p>
            <a:endParaRPr lang="pt-BR" dirty="0"/>
          </a:p>
        </p:txBody>
      </p:sp>
    </p:spTree>
    <p:extLst>
      <p:ext uri="{BB962C8B-B14F-4D97-AF65-F5344CB8AC3E}">
        <p14:creationId xmlns:p14="http://schemas.microsoft.com/office/powerpoint/2010/main" val="392716844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Petrobras - 2014</a:t>
            </a:r>
            <a:endParaRPr lang="pt-BR" dirty="0"/>
          </a:p>
        </p:txBody>
      </p:sp>
      <p:sp>
        <p:nvSpPr>
          <p:cNvPr id="3" name="Espaço Reservado para Conteúdo 2"/>
          <p:cNvSpPr>
            <a:spLocks noGrp="1"/>
          </p:cNvSpPr>
          <p:nvPr>
            <p:ph sz="quarter" idx="1"/>
          </p:nvPr>
        </p:nvSpPr>
        <p:spPr/>
        <p:txBody>
          <a:bodyPr>
            <a:normAutofit fontScale="85000" lnSpcReduction="10000"/>
          </a:bodyPr>
          <a:lstStyle/>
          <a:p>
            <a:r>
              <a:rPr lang="pt-BR" b="1" dirty="0" smtClean="0"/>
              <a:t>57 </a:t>
            </a:r>
            <a:r>
              <a:rPr lang="pt-BR" dirty="0" smtClean="0"/>
              <a:t>A </a:t>
            </a:r>
            <a:r>
              <a:rPr lang="pt-BR" dirty="0"/>
              <a:t>OHSAS 18001:2007 estabelece uma hierarquia </a:t>
            </a:r>
            <a:r>
              <a:rPr lang="pt-BR" dirty="0" smtClean="0"/>
              <a:t>semelhante à determinada </a:t>
            </a:r>
            <a:r>
              <a:rPr lang="pt-BR" dirty="0"/>
              <a:t>pela NR 9 para a redução dos </a:t>
            </a:r>
            <a:r>
              <a:rPr lang="pt-BR" dirty="0" smtClean="0"/>
              <a:t>riscos em </a:t>
            </a:r>
            <a:r>
              <a:rPr lang="pt-BR" dirty="0"/>
              <a:t>um ambiente de </a:t>
            </a:r>
            <a:r>
              <a:rPr lang="pt-BR" dirty="0" smtClean="0"/>
              <a:t>trabalho. A </a:t>
            </a:r>
            <a:r>
              <a:rPr lang="pt-BR" dirty="0"/>
              <a:t>sequência hierarquicamente correta para adoção </a:t>
            </a:r>
            <a:r>
              <a:rPr lang="pt-BR" dirty="0" smtClean="0"/>
              <a:t>de medidas de </a:t>
            </a:r>
            <a:r>
              <a:rPr lang="pt-BR" dirty="0"/>
              <a:t>controle de um risco está apresentada em:</a:t>
            </a:r>
          </a:p>
          <a:p>
            <a:r>
              <a:rPr lang="pt-BR" dirty="0"/>
              <a:t>(A) eliminação, substituição, EPI, controles de </a:t>
            </a:r>
            <a:r>
              <a:rPr lang="pt-BR" dirty="0" smtClean="0"/>
              <a:t>engenharia e </a:t>
            </a:r>
            <a:r>
              <a:rPr lang="pt-BR" dirty="0"/>
              <a:t>sinalização ou controles administrativos</a:t>
            </a:r>
          </a:p>
          <a:p>
            <a:r>
              <a:rPr lang="pt-BR" dirty="0" smtClean="0"/>
              <a:t>(B) eliminação, substituição, controles de engenharia, sinalização ou controles administrativos e EPI</a:t>
            </a:r>
          </a:p>
          <a:p>
            <a:r>
              <a:rPr lang="pt-BR" dirty="0" smtClean="0"/>
              <a:t>(</a:t>
            </a:r>
            <a:r>
              <a:rPr lang="pt-BR" dirty="0"/>
              <a:t>C) EPI, sinalização ou controles administrativos, controles</a:t>
            </a:r>
          </a:p>
          <a:p>
            <a:pPr marL="0" indent="0">
              <a:buNone/>
            </a:pPr>
            <a:r>
              <a:rPr lang="pt-BR" dirty="0"/>
              <a:t>de engenharia, substituição e eliminação</a:t>
            </a:r>
          </a:p>
          <a:p>
            <a:r>
              <a:rPr lang="pt-BR" dirty="0"/>
              <a:t>(D) controles de engenharia, eliminação, </a:t>
            </a:r>
            <a:r>
              <a:rPr lang="pt-BR" dirty="0" smtClean="0"/>
              <a:t>substituição, sinalização </a:t>
            </a:r>
            <a:r>
              <a:rPr lang="pt-BR" dirty="0"/>
              <a:t>ou controles administrativos e EPI</a:t>
            </a:r>
          </a:p>
          <a:p>
            <a:r>
              <a:rPr lang="pt-BR" dirty="0"/>
              <a:t>(E) controles de engenharia, EPI, eliminação, substituição</a:t>
            </a:r>
          </a:p>
          <a:p>
            <a:pPr marL="0" indent="0">
              <a:buNone/>
            </a:pPr>
            <a:r>
              <a:rPr lang="pt-BR" dirty="0"/>
              <a:t>e sinalização ou controles administrativos</a:t>
            </a:r>
          </a:p>
        </p:txBody>
      </p:sp>
    </p:spTree>
    <p:extLst>
      <p:ext uri="{BB962C8B-B14F-4D97-AF65-F5344CB8AC3E}">
        <p14:creationId xmlns:p14="http://schemas.microsoft.com/office/powerpoint/2010/main" val="11443567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Petrobras - 2014</a:t>
            </a:r>
            <a:endParaRPr lang="pt-BR" dirty="0"/>
          </a:p>
        </p:txBody>
      </p:sp>
      <p:sp>
        <p:nvSpPr>
          <p:cNvPr id="3" name="Espaço Reservado para Conteúdo 2"/>
          <p:cNvSpPr>
            <a:spLocks noGrp="1"/>
          </p:cNvSpPr>
          <p:nvPr>
            <p:ph sz="quarter" idx="1"/>
          </p:nvPr>
        </p:nvSpPr>
        <p:spPr/>
        <p:txBody>
          <a:bodyPr>
            <a:normAutofit/>
          </a:bodyPr>
          <a:lstStyle/>
          <a:p>
            <a:r>
              <a:rPr lang="pt-BR" b="1" dirty="0" smtClean="0"/>
              <a:t>57 </a:t>
            </a:r>
            <a:r>
              <a:rPr lang="pt-BR" dirty="0" smtClean="0"/>
              <a:t>A </a:t>
            </a:r>
            <a:r>
              <a:rPr lang="pt-BR" dirty="0"/>
              <a:t>OHSAS 18001:2007 estabelece uma hierarquia </a:t>
            </a:r>
            <a:r>
              <a:rPr lang="pt-BR" dirty="0" smtClean="0"/>
              <a:t>semelhante à determinada </a:t>
            </a:r>
            <a:r>
              <a:rPr lang="pt-BR" dirty="0"/>
              <a:t>pela NR 9 para a redução dos </a:t>
            </a:r>
            <a:r>
              <a:rPr lang="pt-BR" dirty="0" smtClean="0"/>
              <a:t>riscos em </a:t>
            </a:r>
            <a:r>
              <a:rPr lang="pt-BR" dirty="0"/>
              <a:t>um ambiente de </a:t>
            </a:r>
            <a:r>
              <a:rPr lang="pt-BR" dirty="0" smtClean="0"/>
              <a:t>trabalho. A </a:t>
            </a:r>
            <a:r>
              <a:rPr lang="pt-BR" dirty="0"/>
              <a:t>sequência hierarquicamente correta para adoção </a:t>
            </a:r>
            <a:r>
              <a:rPr lang="pt-BR" dirty="0" smtClean="0"/>
              <a:t>de medidas de </a:t>
            </a:r>
            <a:r>
              <a:rPr lang="pt-BR" dirty="0"/>
              <a:t>controle de um risco está apresentada em:</a:t>
            </a:r>
          </a:p>
          <a:p>
            <a:r>
              <a:rPr lang="pt-BR" dirty="0" smtClean="0"/>
              <a:t>(B) eliminação, substituição, controles de engenharia, sinalização ou controles administrativos e EPI</a:t>
            </a:r>
          </a:p>
        </p:txBody>
      </p:sp>
    </p:spTree>
    <p:extLst>
      <p:ext uri="{BB962C8B-B14F-4D97-AF65-F5344CB8AC3E}">
        <p14:creationId xmlns:p14="http://schemas.microsoft.com/office/powerpoint/2010/main" val="37669719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BANCO DO BRASIL -2014</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pt-BR" b="1" dirty="0"/>
              <a:t>60</a:t>
            </a:r>
          </a:p>
          <a:p>
            <a:pPr marL="0" indent="0">
              <a:buNone/>
            </a:pPr>
            <a:r>
              <a:rPr lang="pt-BR" dirty="0"/>
              <a:t>Um médico do trabalho de uma empresa suspeitou </a:t>
            </a:r>
            <a:r>
              <a:rPr lang="pt-BR" dirty="0" smtClean="0"/>
              <a:t>que um </a:t>
            </a:r>
            <a:r>
              <a:rPr lang="pt-BR" dirty="0"/>
              <a:t>grupo de trabalhadores que tinha contato com </a:t>
            </a:r>
            <a:r>
              <a:rPr lang="pt-BR" dirty="0" smtClean="0"/>
              <a:t>uma determinada </a:t>
            </a:r>
            <a:r>
              <a:rPr lang="pt-BR" dirty="0"/>
              <a:t>substância </a:t>
            </a:r>
            <a:r>
              <a:rPr lang="pt-BR" dirty="0" smtClean="0"/>
              <a:t> estava </a:t>
            </a:r>
            <a:r>
              <a:rPr lang="pt-BR" dirty="0"/>
              <a:t>sendo acometido por </a:t>
            </a:r>
            <a:r>
              <a:rPr lang="pt-BR" dirty="0" smtClean="0"/>
              <a:t>um agravo </a:t>
            </a:r>
            <a:r>
              <a:rPr lang="pt-BR" dirty="0"/>
              <a:t>à saúde menos observado em outro grupo que </a:t>
            </a:r>
            <a:r>
              <a:rPr lang="pt-BR" dirty="0" smtClean="0"/>
              <a:t>trabalhava no </a:t>
            </a:r>
            <a:r>
              <a:rPr lang="pt-BR" dirty="0"/>
              <a:t>mesmo local, mas sem ter contato com a </a:t>
            </a:r>
            <a:r>
              <a:rPr lang="pt-BR" dirty="0" smtClean="0"/>
              <a:t>tal substância</a:t>
            </a:r>
            <a:r>
              <a:rPr lang="pt-BR" dirty="0"/>
              <a:t>. Para auxiliá-lo a estabelecer o nexo entre </a:t>
            </a:r>
            <a:r>
              <a:rPr lang="pt-BR" dirty="0" smtClean="0"/>
              <a:t>o agravo </a:t>
            </a:r>
            <a:r>
              <a:rPr lang="pt-BR" dirty="0"/>
              <a:t>e o contato com a substância, o médico </a:t>
            </a:r>
            <a:r>
              <a:rPr lang="pt-BR" dirty="0" smtClean="0"/>
              <a:t>resolveu fazer </a:t>
            </a:r>
            <a:r>
              <a:rPr lang="pt-BR" dirty="0"/>
              <a:t>um estudo epidemiológico.</a:t>
            </a:r>
          </a:p>
          <a:p>
            <a:pPr marL="0" indent="0">
              <a:buNone/>
            </a:pPr>
            <a:r>
              <a:rPr lang="pt-BR" dirty="0"/>
              <a:t>Para estabelecer o nexo e fazer a análise das </a:t>
            </a:r>
            <a:r>
              <a:rPr lang="pt-BR" dirty="0" smtClean="0"/>
              <a:t>incidências nesses </a:t>
            </a:r>
            <a:r>
              <a:rPr lang="pt-BR" dirty="0"/>
              <a:t>dois grupos (expostos e não expostos), o </a:t>
            </a:r>
            <a:r>
              <a:rPr lang="pt-BR" dirty="0" smtClean="0"/>
              <a:t>médico deverá </a:t>
            </a:r>
            <a:r>
              <a:rPr lang="pt-BR" dirty="0"/>
              <a:t>optar pelo desenho de estudo denominado</a:t>
            </a:r>
          </a:p>
          <a:p>
            <a:r>
              <a:rPr lang="pt-BR" dirty="0"/>
              <a:t>(A) coorte</a:t>
            </a:r>
          </a:p>
          <a:p>
            <a:r>
              <a:rPr lang="pt-BR" dirty="0"/>
              <a:t>(B) caso-controle</a:t>
            </a:r>
          </a:p>
          <a:p>
            <a:r>
              <a:rPr lang="pt-BR" dirty="0"/>
              <a:t>(C) ecológico</a:t>
            </a:r>
          </a:p>
          <a:p>
            <a:r>
              <a:rPr lang="pt-BR" dirty="0"/>
              <a:t>(D) transversal</a:t>
            </a:r>
          </a:p>
          <a:p>
            <a:r>
              <a:rPr lang="pt-BR" dirty="0"/>
              <a:t>(E) ensaio clínico</a:t>
            </a:r>
          </a:p>
        </p:txBody>
      </p:sp>
    </p:spTree>
    <p:extLst>
      <p:ext uri="{BB962C8B-B14F-4D97-AF65-F5344CB8AC3E}">
        <p14:creationId xmlns:p14="http://schemas.microsoft.com/office/powerpoint/2010/main" val="129022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Metrô – </a:t>
            </a:r>
            <a:r>
              <a:rPr lang="pt-BR" dirty="0" err="1" smtClean="0"/>
              <a:t>sp</a:t>
            </a:r>
            <a:r>
              <a:rPr lang="pt-BR" dirty="0" smtClean="0"/>
              <a:t> 2014 (</a:t>
            </a:r>
            <a:r>
              <a:rPr lang="pt-BR" dirty="0" err="1" smtClean="0"/>
              <a:t>fcc</a:t>
            </a:r>
            <a:r>
              <a:rPr lang="pt-BR" dirty="0" smtClean="0"/>
              <a:t>)</a:t>
            </a:r>
            <a:endParaRPr lang="pt-BR" dirty="0"/>
          </a:p>
        </p:txBody>
      </p:sp>
      <p:sp>
        <p:nvSpPr>
          <p:cNvPr id="3" name="Espaço Reservado para Conteúdo 2"/>
          <p:cNvSpPr>
            <a:spLocks noGrp="1"/>
          </p:cNvSpPr>
          <p:nvPr>
            <p:ph sz="quarter" idx="1"/>
          </p:nvPr>
        </p:nvSpPr>
        <p:spPr/>
        <p:txBody>
          <a:bodyPr/>
          <a:lstStyle/>
          <a:p>
            <a:r>
              <a:rPr lang="pt-BR" dirty="0" smtClean="0"/>
              <a:t>39. As principais causas de hipertensão arterial secundária causada por agentes ocupacionais são:</a:t>
            </a:r>
          </a:p>
          <a:p>
            <a:r>
              <a:rPr lang="pt-BR" dirty="0" smtClean="0"/>
              <a:t>(C) chumbo, mercúrio inorgânico e cádmio.</a:t>
            </a:r>
          </a:p>
        </p:txBody>
      </p:sp>
    </p:spTree>
    <p:extLst>
      <p:ext uri="{BB962C8B-B14F-4D97-AF65-F5344CB8AC3E}">
        <p14:creationId xmlns:p14="http://schemas.microsoft.com/office/powerpoint/2010/main" val="3902680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BANCO DO BRASIL -2014</a:t>
            </a:r>
            <a:endParaRPr lang="pt-BR" dirty="0"/>
          </a:p>
        </p:txBody>
      </p:sp>
      <p:sp>
        <p:nvSpPr>
          <p:cNvPr id="3" name="Espaço Reservado para Conteúdo 2"/>
          <p:cNvSpPr>
            <a:spLocks noGrp="1"/>
          </p:cNvSpPr>
          <p:nvPr>
            <p:ph sz="quarter" idx="1"/>
          </p:nvPr>
        </p:nvSpPr>
        <p:spPr/>
        <p:txBody>
          <a:bodyPr>
            <a:normAutofit fontScale="92500"/>
          </a:bodyPr>
          <a:lstStyle/>
          <a:p>
            <a:r>
              <a:rPr lang="pt-BR" b="1" dirty="0"/>
              <a:t>60</a:t>
            </a:r>
          </a:p>
          <a:p>
            <a:pPr marL="0" indent="0">
              <a:buNone/>
            </a:pPr>
            <a:r>
              <a:rPr lang="pt-BR" dirty="0"/>
              <a:t>Um médico do trabalho de uma empresa suspeitou </a:t>
            </a:r>
            <a:r>
              <a:rPr lang="pt-BR" dirty="0" smtClean="0"/>
              <a:t>que um </a:t>
            </a:r>
            <a:r>
              <a:rPr lang="pt-BR" dirty="0"/>
              <a:t>grupo de trabalhadores que tinha contato com </a:t>
            </a:r>
            <a:r>
              <a:rPr lang="pt-BR" dirty="0" smtClean="0"/>
              <a:t>uma determinada </a:t>
            </a:r>
            <a:r>
              <a:rPr lang="pt-BR" dirty="0"/>
              <a:t>substância </a:t>
            </a:r>
            <a:r>
              <a:rPr lang="pt-BR" dirty="0" smtClean="0"/>
              <a:t> estava </a:t>
            </a:r>
            <a:r>
              <a:rPr lang="pt-BR" dirty="0"/>
              <a:t>sendo acometido por </a:t>
            </a:r>
            <a:r>
              <a:rPr lang="pt-BR" dirty="0" smtClean="0"/>
              <a:t>um agravo </a:t>
            </a:r>
            <a:r>
              <a:rPr lang="pt-BR" dirty="0"/>
              <a:t>à saúde menos observado em outro grupo que </a:t>
            </a:r>
            <a:r>
              <a:rPr lang="pt-BR" dirty="0" smtClean="0"/>
              <a:t>trabalhava no </a:t>
            </a:r>
            <a:r>
              <a:rPr lang="pt-BR" dirty="0"/>
              <a:t>mesmo local, mas sem ter contato com a </a:t>
            </a:r>
            <a:r>
              <a:rPr lang="pt-BR" dirty="0" smtClean="0"/>
              <a:t>tal substância</a:t>
            </a:r>
            <a:r>
              <a:rPr lang="pt-BR" dirty="0"/>
              <a:t>. Para auxiliá-lo a estabelecer o nexo entre </a:t>
            </a:r>
            <a:r>
              <a:rPr lang="pt-BR" dirty="0" smtClean="0"/>
              <a:t>o agravo </a:t>
            </a:r>
            <a:r>
              <a:rPr lang="pt-BR" dirty="0"/>
              <a:t>e o contato com a substância, o médico </a:t>
            </a:r>
            <a:r>
              <a:rPr lang="pt-BR" dirty="0" smtClean="0"/>
              <a:t>resolveu fazer </a:t>
            </a:r>
            <a:r>
              <a:rPr lang="pt-BR" dirty="0"/>
              <a:t>um estudo epidemiológico.</a:t>
            </a:r>
          </a:p>
          <a:p>
            <a:pPr marL="0" indent="0">
              <a:buNone/>
            </a:pPr>
            <a:r>
              <a:rPr lang="pt-BR" dirty="0"/>
              <a:t>Para estabelecer o nexo e fazer a análise das </a:t>
            </a:r>
            <a:r>
              <a:rPr lang="pt-BR" dirty="0" smtClean="0"/>
              <a:t>incidências nesses </a:t>
            </a:r>
            <a:r>
              <a:rPr lang="pt-BR" dirty="0"/>
              <a:t>dois grupos (expostos e não expostos), o </a:t>
            </a:r>
            <a:r>
              <a:rPr lang="pt-BR" dirty="0" smtClean="0"/>
              <a:t>médico deverá </a:t>
            </a:r>
            <a:r>
              <a:rPr lang="pt-BR" dirty="0"/>
              <a:t>optar pelo desenho de estudo denominado</a:t>
            </a:r>
          </a:p>
          <a:p>
            <a:r>
              <a:rPr lang="pt-BR" dirty="0"/>
              <a:t>(A) </a:t>
            </a:r>
            <a:r>
              <a:rPr lang="pt-BR" dirty="0" smtClean="0"/>
              <a:t>coorte</a:t>
            </a:r>
            <a:endParaRPr lang="pt-BR" dirty="0"/>
          </a:p>
        </p:txBody>
      </p:sp>
    </p:spTree>
    <p:extLst>
      <p:ext uri="{BB962C8B-B14F-4D97-AF65-F5344CB8AC3E}">
        <p14:creationId xmlns:p14="http://schemas.microsoft.com/office/powerpoint/2010/main" val="20926654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lstStyle/>
          <a:p>
            <a:endParaRPr lang="pt-BR" dirty="0"/>
          </a:p>
          <a:p>
            <a:r>
              <a:rPr lang="pt-BR" dirty="0" smtClean="0"/>
              <a:t>50.O </a:t>
            </a:r>
            <a:r>
              <a:rPr lang="pt-BR" dirty="0"/>
              <a:t>que é </a:t>
            </a:r>
            <a:r>
              <a:rPr lang="pt-BR" dirty="0" err="1"/>
              <a:t>toxicocinética</a:t>
            </a:r>
            <a:r>
              <a:rPr lang="pt-BR" dirty="0"/>
              <a:t>?</a:t>
            </a:r>
          </a:p>
          <a:p>
            <a:endParaRPr lang="pt-BR" dirty="0"/>
          </a:p>
          <a:p>
            <a:r>
              <a:rPr lang="pt-BR" dirty="0" smtClean="0"/>
              <a:t>A)É </a:t>
            </a:r>
            <a:r>
              <a:rPr lang="pt-BR" dirty="0"/>
              <a:t>o processo de introdução do tóxico</a:t>
            </a:r>
          </a:p>
          <a:p>
            <a:r>
              <a:rPr lang="pt-BR" dirty="0" smtClean="0"/>
              <a:t>B)É </a:t>
            </a:r>
            <a:r>
              <a:rPr lang="pt-BR" dirty="0"/>
              <a:t>a absorção do tóxico pelo organismo</a:t>
            </a:r>
          </a:p>
          <a:p>
            <a:r>
              <a:rPr lang="pt-BR" dirty="0" smtClean="0"/>
              <a:t>C)É </a:t>
            </a:r>
            <a:r>
              <a:rPr lang="pt-BR" dirty="0"/>
              <a:t>o processo de transformação, absorção e distribuição do tóxico no organismo</a:t>
            </a:r>
          </a:p>
          <a:p>
            <a:r>
              <a:rPr lang="pt-BR" dirty="0" smtClean="0"/>
              <a:t>D)É </a:t>
            </a:r>
            <a:r>
              <a:rPr lang="pt-BR" dirty="0"/>
              <a:t>a natureza da ação do tóxico</a:t>
            </a:r>
          </a:p>
          <a:p>
            <a:r>
              <a:rPr lang="pt-BR" dirty="0" smtClean="0"/>
              <a:t>E)É </a:t>
            </a:r>
            <a:r>
              <a:rPr lang="pt-BR" dirty="0"/>
              <a:t>o efeito nocivo do tóxico</a:t>
            </a:r>
          </a:p>
          <a:p>
            <a:endParaRPr lang="pt-BR" dirty="0"/>
          </a:p>
        </p:txBody>
      </p:sp>
    </p:spTree>
    <p:extLst>
      <p:ext uri="{BB962C8B-B14F-4D97-AF65-F5344CB8AC3E}">
        <p14:creationId xmlns:p14="http://schemas.microsoft.com/office/powerpoint/2010/main" val="11805769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lstStyle/>
          <a:p>
            <a:endParaRPr lang="pt-BR" dirty="0"/>
          </a:p>
          <a:p>
            <a:r>
              <a:rPr lang="pt-BR" dirty="0" smtClean="0"/>
              <a:t>50.O </a:t>
            </a:r>
            <a:r>
              <a:rPr lang="pt-BR" dirty="0"/>
              <a:t>que é </a:t>
            </a:r>
            <a:r>
              <a:rPr lang="pt-BR" dirty="0" err="1"/>
              <a:t>toxicocinética</a:t>
            </a:r>
            <a:r>
              <a:rPr lang="pt-BR" dirty="0"/>
              <a:t>?</a:t>
            </a:r>
          </a:p>
          <a:p>
            <a:endParaRPr lang="pt-BR" dirty="0"/>
          </a:p>
          <a:p>
            <a:r>
              <a:rPr lang="pt-BR" smtClean="0"/>
              <a:t>C)É </a:t>
            </a:r>
            <a:r>
              <a:rPr lang="pt-BR" dirty="0"/>
              <a:t>o processo de transformação, absorção e distribuição do tóxico no organismo</a:t>
            </a:r>
          </a:p>
          <a:p>
            <a:endParaRPr lang="pt-BR" dirty="0"/>
          </a:p>
        </p:txBody>
      </p:sp>
    </p:spTree>
    <p:extLst>
      <p:ext uri="{BB962C8B-B14F-4D97-AF65-F5344CB8AC3E}">
        <p14:creationId xmlns:p14="http://schemas.microsoft.com/office/powerpoint/2010/main" val="248968038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EBSERH UFMG - 2014</a:t>
            </a:r>
            <a:endParaRPr lang="pt-BR" dirty="0"/>
          </a:p>
        </p:txBody>
      </p:sp>
      <p:sp>
        <p:nvSpPr>
          <p:cNvPr id="3" name="Espaço Reservado para Conteúdo 2"/>
          <p:cNvSpPr>
            <a:spLocks noGrp="1"/>
          </p:cNvSpPr>
          <p:nvPr>
            <p:ph sz="quarter" idx="1"/>
          </p:nvPr>
        </p:nvSpPr>
        <p:spPr/>
        <p:txBody>
          <a:bodyPr>
            <a:normAutofit lnSpcReduction="10000"/>
          </a:bodyPr>
          <a:lstStyle/>
          <a:p>
            <a:r>
              <a:rPr lang="pt-BR" b="1" dirty="0" smtClean="0"/>
              <a:t>28.Com </a:t>
            </a:r>
            <a:r>
              <a:rPr lang="pt-BR" b="1" dirty="0"/>
              <a:t>relação ao trabalhador exposto a temperaturas extremas (frio ou calor intenso), sem o uso de qualquer EPI, pode-se afirmar que </a:t>
            </a:r>
            <a:endParaRPr lang="pt-BR" dirty="0"/>
          </a:p>
          <a:p>
            <a:r>
              <a:rPr lang="pt-BR" dirty="0"/>
              <a:t>(A) pode ganhar calor por convecção e irradiação e sudorese. </a:t>
            </a:r>
          </a:p>
          <a:p>
            <a:r>
              <a:rPr lang="pt-BR" dirty="0"/>
              <a:t>(B) pode perder calor por convecção e irradiação e sudorese. </a:t>
            </a:r>
          </a:p>
          <a:p>
            <a:r>
              <a:rPr lang="pt-BR" dirty="0"/>
              <a:t>(C) não perde nem ganha calor porque o homem é homeotermo. </a:t>
            </a:r>
          </a:p>
          <a:p>
            <a:r>
              <a:rPr lang="pt-BR" dirty="0"/>
              <a:t>(D) por sudorese, perde ou ganha calor, dependendo das condições climáticas. </a:t>
            </a:r>
          </a:p>
          <a:p>
            <a:r>
              <a:rPr lang="pt-BR" dirty="0"/>
              <a:t>(E) somente ganha calor por irradiação. </a:t>
            </a:r>
          </a:p>
        </p:txBody>
      </p:sp>
    </p:spTree>
    <p:extLst>
      <p:ext uri="{BB962C8B-B14F-4D97-AF65-F5344CB8AC3E}">
        <p14:creationId xmlns:p14="http://schemas.microsoft.com/office/powerpoint/2010/main" val="23442647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EBSERH UFMG - 2014</a:t>
            </a:r>
            <a:endParaRPr lang="pt-BR" dirty="0"/>
          </a:p>
        </p:txBody>
      </p:sp>
      <p:sp>
        <p:nvSpPr>
          <p:cNvPr id="3" name="Espaço Reservado para Conteúdo 2"/>
          <p:cNvSpPr>
            <a:spLocks noGrp="1"/>
          </p:cNvSpPr>
          <p:nvPr>
            <p:ph sz="quarter" idx="1"/>
          </p:nvPr>
        </p:nvSpPr>
        <p:spPr/>
        <p:txBody>
          <a:bodyPr>
            <a:normAutofit/>
          </a:bodyPr>
          <a:lstStyle/>
          <a:p>
            <a:r>
              <a:rPr lang="pt-BR" b="1" dirty="0" smtClean="0"/>
              <a:t>28.Com </a:t>
            </a:r>
            <a:r>
              <a:rPr lang="pt-BR" b="1" dirty="0"/>
              <a:t>relação ao trabalhador exposto a temperaturas extremas (frio ou calor intenso), sem o uso de qualquer EPI, pode-se afirmar que </a:t>
            </a:r>
            <a:endParaRPr lang="pt-BR" dirty="0"/>
          </a:p>
          <a:p>
            <a:r>
              <a:rPr lang="pt-BR" dirty="0" smtClean="0"/>
              <a:t>(</a:t>
            </a:r>
            <a:r>
              <a:rPr lang="pt-BR" dirty="0"/>
              <a:t>B) pode perder calor por convecção e irradiação e sudorese. </a:t>
            </a:r>
          </a:p>
        </p:txBody>
      </p:sp>
    </p:spTree>
    <p:extLst>
      <p:ext uri="{BB962C8B-B14F-4D97-AF65-F5344CB8AC3E}">
        <p14:creationId xmlns:p14="http://schemas.microsoft.com/office/powerpoint/2010/main" val="2041075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Metro </a:t>
            </a:r>
            <a:r>
              <a:rPr lang="pt-BR" dirty="0" err="1" smtClean="0"/>
              <a:t>sp</a:t>
            </a:r>
            <a:r>
              <a:rPr lang="pt-BR" dirty="0" smtClean="0"/>
              <a:t> 2014 (</a:t>
            </a:r>
            <a:r>
              <a:rPr lang="pt-BR" dirty="0" err="1" smtClean="0"/>
              <a:t>fcc</a:t>
            </a:r>
            <a:r>
              <a:rPr lang="pt-BR" dirty="0" smtClean="0"/>
              <a:t>)</a:t>
            </a:r>
            <a:endParaRPr lang="pt-BR" dirty="0"/>
          </a:p>
        </p:txBody>
      </p:sp>
      <p:sp>
        <p:nvSpPr>
          <p:cNvPr id="3" name="Espaço Reservado para Conteúdo 2"/>
          <p:cNvSpPr>
            <a:spLocks noGrp="1"/>
          </p:cNvSpPr>
          <p:nvPr>
            <p:ph sz="quarter" idx="1"/>
          </p:nvPr>
        </p:nvSpPr>
        <p:spPr/>
        <p:txBody>
          <a:bodyPr>
            <a:normAutofit fontScale="70000" lnSpcReduction="20000"/>
          </a:bodyPr>
          <a:lstStyle/>
          <a:p>
            <a:r>
              <a:rPr lang="pt-BR" dirty="0"/>
              <a:t>60. Parâmetros para Controle Biológico da Exposição </a:t>
            </a:r>
            <a:r>
              <a:rPr lang="pt-BR" dirty="0" smtClean="0"/>
              <a:t>Ocupacional a </a:t>
            </a:r>
            <a:r>
              <a:rPr lang="pt-BR" dirty="0"/>
              <a:t>alguns Agentes Químicos, é correto afirmar que o</a:t>
            </a:r>
          </a:p>
          <a:p>
            <a:r>
              <a:rPr lang="pt-BR" dirty="0"/>
              <a:t>(A) cádmio na urina é indicador biológico que indica </a:t>
            </a:r>
            <a:r>
              <a:rPr lang="pt-BR" dirty="0" smtClean="0"/>
              <a:t>uma exposição </a:t>
            </a:r>
            <a:r>
              <a:rPr lang="pt-BR" dirty="0"/>
              <a:t>ambiental acima do limite de </a:t>
            </a:r>
            <a:r>
              <a:rPr lang="pt-BR" dirty="0" err="1" smtClean="0"/>
              <a:t>tolerância,mas</a:t>
            </a:r>
            <a:r>
              <a:rPr lang="pt-BR" dirty="0" smtClean="0"/>
              <a:t> </a:t>
            </a:r>
            <a:r>
              <a:rPr lang="pt-BR" dirty="0"/>
              <a:t>não possui, isoladamente, significado clínico </a:t>
            </a:r>
            <a:r>
              <a:rPr lang="pt-BR" dirty="0" smtClean="0"/>
              <a:t>ou toxicológico </a:t>
            </a:r>
            <a:r>
              <a:rPr lang="pt-BR" dirty="0"/>
              <a:t>próprio, ou seja, não indica doença.</a:t>
            </a:r>
          </a:p>
          <a:p>
            <a:r>
              <a:rPr lang="pt-BR" dirty="0"/>
              <a:t>(B) ácido </a:t>
            </a:r>
            <a:r>
              <a:rPr lang="pt-BR" dirty="0" err="1"/>
              <a:t>hipúrico</a:t>
            </a:r>
            <a:r>
              <a:rPr lang="pt-BR" dirty="0"/>
              <a:t> na urina é indicador biológico </a:t>
            </a:r>
            <a:r>
              <a:rPr lang="pt-BR" dirty="0" smtClean="0"/>
              <a:t>para tolueno</a:t>
            </a:r>
            <a:r>
              <a:rPr lang="pt-BR" dirty="0"/>
              <a:t>, que além de mostrar uma exposição </a:t>
            </a:r>
            <a:r>
              <a:rPr lang="pt-BR" dirty="0" err="1" smtClean="0"/>
              <a:t>excessiva,tem</a:t>
            </a:r>
            <a:r>
              <a:rPr lang="pt-BR" dirty="0" smtClean="0"/>
              <a:t> </a:t>
            </a:r>
            <a:r>
              <a:rPr lang="pt-BR" dirty="0"/>
              <a:t>também significado clínico ou </a:t>
            </a:r>
            <a:r>
              <a:rPr lang="pt-BR" dirty="0" smtClean="0"/>
              <a:t>toxicológico próprio</a:t>
            </a:r>
            <a:r>
              <a:rPr lang="pt-BR" dirty="0"/>
              <a:t>, ou seja, pode indicar doença.</a:t>
            </a:r>
          </a:p>
          <a:p>
            <a:r>
              <a:rPr lang="pt-BR" dirty="0"/>
              <a:t>(C) ácido metil-</a:t>
            </a:r>
            <a:r>
              <a:rPr lang="pt-BR" dirty="0" err="1"/>
              <a:t>hipúrico</a:t>
            </a:r>
            <a:r>
              <a:rPr lang="pt-BR" dirty="0"/>
              <a:t> na urina é indicador </a:t>
            </a:r>
            <a:r>
              <a:rPr lang="pt-BR" dirty="0" smtClean="0"/>
              <a:t>biológico para </a:t>
            </a:r>
            <a:r>
              <a:rPr lang="pt-BR" dirty="0"/>
              <a:t>xileno, que indica uma exposição ambiental </a:t>
            </a:r>
            <a:r>
              <a:rPr lang="pt-BR" dirty="0" smtClean="0"/>
              <a:t>acima do </a:t>
            </a:r>
            <a:r>
              <a:rPr lang="pt-BR" dirty="0"/>
              <a:t>limite de tolerância, mas não possui, </a:t>
            </a:r>
            <a:r>
              <a:rPr lang="pt-BR" dirty="0" smtClean="0"/>
              <a:t>isoladamente, significado </a:t>
            </a:r>
            <a:r>
              <a:rPr lang="pt-BR" dirty="0"/>
              <a:t>clínico ou toxicológico próprio, </a:t>
            </a:r>
            <a:r>
              <a:rPr lang="pt-BR" dirty="0" smtClean="0"/>
              <a:t>ou seja</a:t>
            </a:r>
            <a:r>
              <a:rPr lang="pt-BR" dirty="0"/>
              <a:t>, não indica doença.</a:t>
            </a:r>
          </a:p>
          <a:p>
            <a:r>
              <a:rPr lang="pt-BR" dirty="0"/>
              <a:t>(D) ácido mandélico na urina é o indicador </a:t>
            </a:r>
            <a:r>
              <a:rPr lang="pt-BR" dirty="0" smtClean="0"/>
              <a:t>biológico para </a:t>
            </a:r>
            <a:r>
              <a:rPr lang="pt-BR" dirty="0"/>
              <a:t>estireno, que além de mostrar uma </a:t>
            </a:r>
            <a:r>
              <a:rPr lang="pt-BR" dirty="0" smtClean="0"/>
              <a:t>exposição excessiva</a:t>
            </a:r>
            <a:r>
              <a:rPr lang="pt-BR" dirty="0"/>
              <a:t>, tem também significado clínico ou </a:t>
            </a:r>
            <a:r>
              <a:rPr lang="pt-BR" dirty="0" smtClean="0"/>
              <a:t>toxicológico próprio</a:t>
            </a:r>
            <a:r>
              <a:rPr lang="pt-BR" dirty="0"/>
              <a:t>, ou seja, pode indicar doença.</a:t>
            </a:r>
          </a:p>
          <a:p>
            <a:r>
              <a:rPr lang="pt-BR" dirty="0"/>
              <a:t>(E) chumbo no sangue é o indicador biológico </a:t>
            </a:r>
            <a:r>
              <a:rPr lang="pt-BR" dirty="0" smtClean="0"/>
              <a:t>para chumbo </a:t>
            </a:r>
            <a:r>
              <a:rPr lang="pt-BR" dirty="0"/>
              <a:t>inorgânico, que além de mostrar uma </a:t>
            </a:r>
            <a:r>
              <a:rPr lang="pt-BR" dirty="0" smtClean="0"/>
              <a:t>exposição excessiva</a:t>
            </a:r>
            <a:r>
              <a:rPr lang="pt-BR" dirty="0"/>
              <a:t>, tem também significado clínico </a:t>
            </a:r>
            <a:r>
              <a:rPr lang="pt-BR" dirty="0" smtClean="0"/>
              <a:t>ou toxicológico </a:t>
            </a:r>
            <a:r>
              <a:rPr lang="pt-BR" dirty="0"/>
              <a:t>próprio, ou seja, pode indicar doença.</a:t>
            </a:r>
          </a:p>
        </p:txBody>
      </p:sp>
    </p:spTree>
    <p:extLst>
      <p:ext uri="{BB962C8B-B14F-4D97-AF65-F5344CB8AC3E}">
        <p14:creationId xmlns:p14="http://schemas.microsoft.com/office/powerpoint/2010/main" val="117523333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Metro </a:t>
            </a:r>
            <a:r>
              <a:rPr lang="pt-BR" dirty="0" err="1" smtClean="0"/>
              <a:t>sp</a:t>
            </a:r>
            <a:r>
              <a:rPr lang="pt-BR" dirty="0" smtClean="0"/>
              <a:t> 2014 (</a:t>
            </a:r>
            <a:r>
              <a:rPr lang="pt-BR" dirty="0" err="1" smtClean="0"/>
              <a:t>fcc</a:t>
            </a:r>
            <a:r>
              <a:rPr lang="pt-BR" dirty="0" smtClean="0"/>
              <a:t>)</a:t>
            </a:r>
            <a:endParaRPr lang="pt-BR" dirty="0"/>
          </a:p>
        </p:txBody>
      </p:sp>
      <p:sp>
        <p:nvSpPr>
          <p:cNvPr id="3" name="Espaço Reservado para Conteúdo 2"/>
          <p:cNvSpPr>
            <a:spLocks noGrp="1"/>
          </p:cNvSpPr>
          <p:nvPr>
            <p:ph sz="quarter" idx="1"/>
          </p:nvPr>
        </p:nvSpPr>
        <p:spPr/>
        <p:txBody>
          <a:bodyPr>
            <a:normAutofit/>
          </a:bodyPr>
          <a:lstStyle/>
          <a:p>
            <a:r>
              <a:rPr lang="pt-BR" dirty="0"/>
              <a:t>60. Parâmetros para Controle Biológico da Exposição </a:t>
            </a:r>
            <a:r>
              <a:rPr lang="pt-BR" dirty="0" smtClean="0"/>
              <a:t>Ocupacional a </a:t>
            </a:r>
            <a:r>
              <a:rPr lang="pt-BR" dirty="0"/>
              <a:t>alguns Agentes Químicos, é correto afirmar que o</a:t>
            </a:r>
          </a:p>
          <a:p>
            <a:r>
              <a:rPr lang="pt-BR" dirty="0" smtClean="0"/>
              <a:t>(</a:t>
            </a:r>
            <a:r>
              <a:rPr lang="pt-BR" dirty="0"/>
              <a:t>E) chumbo no sangue é o indicador biológico </a:t>
            </a:r>
            <a:r>
              <a:rPr lang="pt-BR" dirty="0" smtClean="0"/>
              <a:t>para chumbo </a:t>
            </a:r>
            <a:r>
              <a:rPr lang="pt-BR" dirty="0"/>
              <a:t>inorgânico, que além de mostrar uma </a:t>
            </a:r>
            <a:r>
              <a:rPr lang="pt-BR" dirty="0" smtClean="0"/>
              <a:t>exposição excessiva</a:t>
            </a:r>
            <a:r>
              <a:rPr lang="pt-BR" dirty="0"/>
              <a:t>, tem também significado clínico </a:t>
            </a:r>
            <a:r>
              <a:rPr lang="pt-BR" dirty="0" smtClean="0"/>
              <a:t>ou toxicológico </a:t>
            </a:r>
            <a:r>
              <a:rPr lang="pt-BR" dirty="0"/>
              <a:t>próprio, ou seja, pode indicar doença.</a:t>
            </a:r>
          </a:p>
        </p:txBody>
      </p:sp>
    </p:spTree>
    <p:extLst>
      <p:ext uri="{BB962C8B-B14F-4D97-AF65-F5344CB8AC3E}">
        <p14:creationId xmlns:p14="http://schemas.microsoft.com/office/powerpoint/2010/main" val="12035350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a:t>3. Um trabalhador sofreu acidente típico, ficando afastado por mais de 15 dias, </a:t>
            </a:r>
            <a:r>
              <a:rPr lang="pt-BR" dirty="0" err="1" smtClean="0"/>
              <a:t>recebendoo</a:t>
            </a:r>
            <a:r>
              <a:rPr lang="pt-BR" dirty="0" smtClean="0"/>
              <a:t> </a:t>
            </a:r>
            <a:r>
              <a:rPr lang="pt-BR" dirty="0"/>
              <a:t>Auxílio – doença por acidente do trabalho NB-91 por um longo período de </a:t>
            </a:r>
            <a:r>
              <a:rPr lang="pt-BR" dirty="0" err="1" smtClean="0"/>
              <a:t>tratamentoe</a:t>
            </a:r>
            <a:r>
              <a:rPr lang="pt-BR" dirty="0" smtClean="0"/>
              <a:t> </a:t>
            </a:r>
            <a:r>
              <a:rPr lang="pt-BR" dirty="0"/>
              <a:t>reabilitação, recebeu alta do INSS (Instituto Nacional de Seguro Social), com </a:t>
            </a:r>
            <a:r>
              <a:rPr lang="pt-BR" dirty="0" smtClean="0"/>
              <a:t>sequela incapacitante </a:t>
            </a:r>
            <a:r>
              <a:rPr lang="pt-BR" dirty="0"/>
              <a:t>da lesão-acidente, tendo retornado ao trabalho e passando a exercer </a:t>
            </a:r>
            <a:r>
              <a:rPr lang="pt-BR" dirty="0" smtClean="0"/>
              <a:t>tarefa compatível </a:t>
            </a:r>
            <a:r>
              <a:rPr lang="pt-BR" dirty="0"/>
              <a:t>por restrição médica, ou seja executando tarefa de menor </a:t>
            </a:r>
            <a:r>
              <a:rPr lang="pt-BR" dirty="0" err="1" smtClean="0"/>
              <a:t>complexidade,por</a:t>
            </a:r>
            <a:r>
              <a:rPr lang="pt-BR" dirty="0" smtClean="0"/>
              <a:t> </a:t>
            </a:r>
            <a:r>
              <a:rPr lang="pt-BR" dirty="0"/>
              <a:t>apresentar incapacidade parcial e permanente, passa a receber do INSS:</a:t>
            </a:r>
          </a:p>
          <a:p>
            <a:r>
              <a:rPr lang="pt-BR" dirty="0"/>
              <a:t>a) aposentadoria por invalidez acidentária.</a:t>
            </a:r>
          </a:p>
          <a:p>
            <a:r>
              <a:rPr lang="pt-BR" dirty="0"/>
              <a:t>b) aposentadoria por invalidez previdenciária.</a:t>
            </a:r>
          </a:p>
          <a:p>
            <a:r>
              <a:rPr lang="pt-BR" dirty="0"/>
              <a:t>c) auxílio-acidente de 50% do salário benefício.</a:t>
            </a:r>
          </a:p>
          <a:p>
            <a:r>
              <a:rPr lang="pt-BR" dirty="0"/>
              <a:t>d) auxílio-acidente de 40% do salário benefício.</a:t>
            </a:r>
          </a:p>
          <a:p>
            <a:r>
              <a:rPr lang="pt-BR" dirty="0"/>
              <a:t>e) auxílio-acidente de 50% do salário mínimo.</a:t>
            </a:r>
            <a:endParaRPr lang="pt-BR" dirty="0"/>
          </a:p>
        </p:txBody>
      </p:sp>
    </p:spTree>
    <p:extLst>
      <p:ext uri="{BB962C8B-B14F-4D97-AF65-F5344CB8AC3E}">
        <p14:creationId xmlns:p14="http://schemas.microsoft.com/office/powerpoint/2010/main" val="10820065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normAutofit/>
          </a:bodyPr>
          <a:lstStyle/>
          <a:p>
            <a:r>
              <a:rPr lang="pt-BR" dirty="0"/>
              <a:t>3. Um trabalhador sofreu acidente típico, ficando afastado por mais de 15 dias, </a:t>
            </a:r>
            <a:r>
              <a:rPr lang="pt-BR" dirty="0" err="1" smtClean="0"/>
              <a:t>recebendoo</a:t>
            </a:r>
            <a:r>
              <a:rPr lang="pt-BR" dirty="0" smtClean="0"/>
              <a:t> </a:t>
            </a:r>
            <a:r>
              <a:rPr lang="pt-BR" dirty="0"/>
              <a:t>Auxílio – doença por acidente do trabalho NB-91 por um longo período de </a:t>
            </a:r>
            <a:r>
              <a:rPr lang="pt-BR" dirty="0" err="1" smtClean="0"/>
              <a:t>tratamentoe</a:t>
            </a:r>
            <a:r>
              <a:rPr lang="pt-BR" dirty="0" smtClean="0"/>
              <a:t> </a:t>
            </a:r>
            <a:r>
              <a:rPr lang="pt-BR" dirty="0"/>
              <a:t>reabilitação, recebeu alta do INSS (Instituto Nacional de Seguro Social), com </a:t>
            </a:r>
            <a:r>
              <a:rPr lang="pt-BR" dirty="0" smtClean="0"/>
              <a:t>sequela incapacitante </a:t>
            </a:r>
            <a:r>
              <a:rPr lang="pt-BR" dirty="0"/>
              <a:t>da lesão-acidente, tendo retornado ao trabalho e passando a exercer </a:t>
            </a:r>
            <a:r>
              <a:rPr lang="pt-BR" dirty="0" smtClean="0"/>
              <a:t>tarefa compatível </a:t>
            </a:r>
            <a:r>
              <a:rPr lang="pt-BR" dirty="0"/>
              <a:t>por restrição médica, ou seja executando tarefa de menor </a:t>
            </a:r>
            <a:r>
              <a:rPr lang="pt-BR" dirty="0" err="1" smtClean="0"/>
              <a:t>complexidade,por</a:t>
            </a:r>
            <a:r>
              <a:rPr lang="pt-BR" dirty="0" smtClean="0"/>
              <a:t> </a:t>
            </a:r>
            <a:r>
              <a:rPr lang="pt-BR" dirty="0"/>
              <a:t>apresentar incapacidade parcial e permanente, passa a receber do INSS:</a:t>
            </a:r>
          </a:p>
          <a:p>
            <a:r>
              <a:rPr lang="pt-BR" dirty="0" smtClean="0"/>
              <a:t>c</a:t>
            </a:r>
            <a:r>
              <a:rPr lang="pt-BR" dirty="0"/>
              <a:t>) auxílio-acidente de 50% do salário benefício</a:t>
            </a:r>
            <a:r>
              <a:rPr lang="pt-BR" dirty="0" smtClean="0"/>
              <a:t>.</a:t>
            </a:r>
            <a:endParaRPr lang="pt-BR" dirty="0"/>
          </a:p>
        </p:txBody>
      </p:sp>
    </p:spTree>
    <p:extLst>
      <p:ext uri="{BB962C8B-B14F-4D97-AF65-F5344CB8AC3E}">
        <p14:creationId xmlns:p14="http://schemas.microsoft.com/office/powerpoint/2010/main" val="31421915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lstStyle/>
          <a:p>
            <a:r>
              <a:rPr lang="pt-BR" dirty="0"/>
              <a:t>6. O que estabelece a Recomendação 194/02 da OIT?</a:t>
            </a:r>
          </a:p>
          <a:p>
            <a:r>
              <a:rPr lang="pt-BR" dirty="0"/>
              <a:t>a) Exames Complementares.</a:t>
            </a:r>
          </a:p>
          <a:p>
            <a:r>
              <a:rPr lang="pt-BR" dirty="0"/>
              <a:t>b) Validade do ASO.</a:t>
            </a:r>
          </a:p>
          <a:p>
            <a:r>
              <a:rPr lang="pt-BR" dirty="0"/>
              <a:t>c) A exposição ao benzeno.</a:t>
            </a:r>
          </a:p>
          <a:p>
            <a:r>
              <a:rPr lang="pt-BR" dirty="0"/>
              <a:t>d) Agentes e fatores de riscos ocupacionais.</a:t>
            </a:r>
          </a:p>
          <a:p>
            <a:r>
              <a:rPr lang="pt-BR" dirty="0"/>
              <a:t>e) A Lista de Doenças Profissionais.</a:t>
            </a:r>
            <a:endParaRPr lang="pt-BR" dirty="0"/>
          </a:p>
        </p:txBody>
      </p:sp>
    </p:spTree>
    <p:extLst>
      <p:ext uri="{BB962C8B-B14F-4D97-AF65-F5344CB8AC3E}">
        <p14:creationId xmlns:p14="http://schemas.microsoft.com/office/powerpoint/2010/main" val="12626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8. A </a:t>
            </a:r>
            <a:r>
              <a:rPr lang="pt-BR" dirty="0" err="1" smtClean="0"/>
              <a:t>bissinose</a:t>
            </a:r>
            <a:r>
              <a:rPr lang="pt-BR" dirty="0" smtClean="0"/>
              <a:t> relaciona-se ao seguinte processo produtivo:</a:t>
            </a:r>
          </a:p>
          <a:p>
            <a:r>
              <a:rPr lang="pt-BR" dirty="0" smtClean="0"/>
              <a:t>a) Trabalhadores que trabalham na extração da cana-de-açúcar</a:t>
            </a:r>
          </a:p>
          <a:p>
            <a:r>
              <a:rPr lang="pt-BR" dirty="0" smtClean="0"/>
              <a:t>b) Trabalhadores que se expõem a sprays de uso como fixadores para cabelos</a:t>
            </a:r>
          </a:p>
          <a:p>
            <a:r>
              <a:rPr lang="pt-BR" dirty="0" smtClean="0"/>
              <a:t>c) Trabalhadores em indústrias têxteis</a:t>
            </a:r>
          </a:p>
          <a:p>
            <a:r>
              <a:rPr lang="pt-BR" dirty="0" smtClean="0"/>
              <a:t>d) Trabalhadores em aviários</a:t>
            </a:r>
          </a:p>
          <a:p>
            <a:r>
              <a:rPr lang="pt-BR" dirty="0" smtClean="0"/>
              <a:t>e) Trabalhadores expostos a enzimas proteolíticas derivadas do </a:t>
            </a:r>
            <a:r>
              <a:rPr lang="pt-BR" dirty="0" err="1" smtClean="0"/>
              <a:t>Bacillus</a:t>
            </a:r>
            <a:r>
              <a:rPr lang="pt-BR" dirty="0" smtClean="0"/>
              <a:t> </a:t>
            </a:r>
            <a:r>
              <a:rPr lang="pt-BR" dirty="0" err="1" smtClean="0"/>
              <a:t>subtilis</a:t>
            </a:r>
            <a:r>
              <a:rPr lang="pt-BR" dirty="0" smtClean="0"/>
              <a:t>, na produção de detergentes biológicos</a:t>
            </a:r>
            <a:endParaRPr lang="pt-BR"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es - 2014</a:t>
            </a:r>
            <a:endParaRPr lang="pt-BR" dirty="0"/>
          </a:p>
        </p:txBody>
      </p:sp>
      <p:sp>
        <p:nvSpPr>
          <p:cNvPr id="3" name="Espaço Reservado para Conteúdo 2"/>
          <p:cNvSpPr>
            <a:spLocks noGrp="1"/>
          </p:cNvSpPr>
          <p:nvPr>
            <p:ph sz="quarter" idx="1"/>
          </p:nvPr>
        </p:nvSpPr>
        <p:spPr/>
        <p:txBody>
          <a:bodyPr>
            <a:normAutofit fontScale="77500" lnSpcReduction="20000"/>
          </a:bodyPr>
          <a:lstStyle/>
          <a:p>
            <a:r>
              <a:rPr lang="pt-BR" b="1" dirty="0"/>
              <a:t>A prevenção da silicose baseia-se nos procedimentos de vigilância dos ambientes, dos processos de trabalho e dos efeitos ou danos para a saúde. Assinale a </a:t>
            </a:r>
            <a:r>
              <a:rPr lang="pt-BR" b="1" dirty="0" err="1"/>
              <a:t>alternatva</a:t>
            </a:r>
            <a:r>
              <a:rPr lang="pt-BR" b="1" dirty="0"/>
              <a:t> INCORRETA quanto às medidas de controle ambiental que visam à eliminação ou à redução da exposição a níveis considerados seguros. </a:t>
            </a:r>
            <a:endParaRPr lang="pt-BR" dirty="0"/>
          </a:p>
          <a:p>
            <a:r>
              <a:rPr lang="pt-BR" dirty="0"/>
              <a:t>(A) Substituição de perfuração a seco por processos úmidos. </a:t>
            </a:r>
          </a:p>
          <a:p>
            <a:r>
              <a:rPr lang="pt-BR" dirty="0"/>
              <a:t>(B) Perfeita ventilação após detonações, antes do reinício do trabalho, e ventilação adequada durante os trabalhos em áreas confinadas. </a:t>
            </a:r>
          </a:p>
          <a:p>
            <a:r>
              <a:rPr lang="pt-BR" dirty="0"/>
              <a:t>(C) Rotatividade das atividades e turnos de trabalho reduzidos para os perfuradores e em outras atividades penosas. </a:t>
            </a:r>
          </a:p>
          <a:p>
            <a:r>
              <a:rPr lang="pt-BR" dirty="0"/>
              <a:t>(D) Fornecimento de vestuário adequado e condições para sua limpeza e guarda na própria empresa, com troca de vestuário a cada mês. </a:t>
            </a:r>
          </a:p>
          <a:p>
            <a:r>
              <a:rPr lang="pt-BR" dirty="0"/>
              <a:t>(E) Fornecimento de EPI adequados e de forma complementar às medidas de proteção coletiva. </a:t>
            </a:r>
            <a:endParaRPr lang="pt-BR" dirty="0"/>
          </a:p>
        </p:txBody>
      </p:sp>
    </p:spTree>
    <p:extLst>
      <p:ext uri="{BB962C8B-B14F-4D97-AF65-F5344CB8AC3E}">
        <p14:creationId xmlns:p14="http://schemas.microsoft.com/office/powerpoint/2010/main" val="24447991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es - 2014</a:t>
            </a:r>
            <a:endParaRPr lang="pt-BR" dirty="0"/>
          </a:p>
        </p:txBody>
      </p:sp>
      <p:sp>
        <p:nvSpPr>
          <p:cNvPr id="3" name="Espaço Reservado para Conteúdo 2"/>
          <p:cNvSpPr>
            <a:spLocks noGrp="1"/>
          </p:cNvSpPr>
          <p:nvPr>
            <p:ph sz="quarter" idx="1"/>
          </p:nvPr>
        </p:nvSpPr>
        <p:spPr/>
        <p:txBody>
          <a:bodyPr>
            <a:normAutofit/>
          </a:bodyPr>
          <a:lstStyle/>
          <a:p>
            <a:r>
              <a:rPr lang="pt-BR" b="1" dirty="0"/>
              <a:t>A prevenção da silicose baseia-se nos procedimentos de vigilância dos ambientes, dos processos de trabalho e dos efeitos ou danos para a saúde. Assinale a </a:t>
            </a:r>
            <a:r>
              <a:rPr lang="pt-BR" b="1" dirty="0" err="1"/>
              <a:t>alternatva</a:t>
            </a:r>
            <a:r>
              <a:rPr lang="pt-BR" b="1" dirty="0"/>
              <a:t> INCORRETA quanto às medidas de controle ambiental que visam à eliminação ou à redução da exposição a níveis considerados seguros. </a:t>
            </a:r>
            <a:endParaRPr lang="pt-BR" dirty="0"/>
          </a:p>
          <a:p>
            <a:r>
              <a:rPr lang="pt-BR" dirty="0" smtClean="0"/>
              <a:t>(</a:t>
            </a:r>
            <a:r>
              <a:rPr lang="pt-BR" dirty="0"/>
              <a:t>D) Fornecimento de vestuário adequado e condições para sua limpeza e guarda na própria empresa, com troca de vestuário a cada mês. </a:t>
            </a:r>
          </a:p>
        </p:txBody>
      </p:sp>
    </p:spTree>
    <p:extLst>
      <p:ext uri="{BB962C8B-B14F-4D97-AF65-F5344CB8AC3E}">
        <p14:creationId xmlns:p14="http://schemas.microsoft.com/office/powerpoint/2010/main" val="290134486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lstStyle/>
          <a:p>
            <a:r>
              <a:rPr lang="pt-BR" dirty="0"/>
              <a:t>6. O que estabelece a Recomendação 194/02 da OIT?</a:t>
            </a:r>
          </a:p>
          <a:p>
            <a:r>
              <a:rPr lang="pt-BR" dirty="0" smtClean="0"/>
              <a:t>b</a:t>
            </a:r>
            <a:r>
              <a:rPr lang="pt-BR" dirty="0"/>
              <a:t>) Validade do ASO.</a:t>
            </a:r>
          </a:p>
          <a:p>
            <a:pPr marL="0" indent="0">
              <a:buNone/>
            </a:pPr>
            <a:endParaRPr lang="pt-BR" dirty="0"/>
          </a:p>
        </p:txBody>
      </p:sp>
    </p:spTree>
    <p:extLst>
      <p:ext uri="{BB962C8B-B14F-4D97-AF65-F5344CB8AC3E}">
        <p14:creationId xmlns:p14="http://schemas.microsoft.com/office/powerpoint/2010/main" val="38034676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a:t>9. Conforme determina a NR 7, o EXAME MÉDICO DEMISSIONAL deve ser </a:t>
            </a:r>
            <a:r>
              <a:rPr lang="pt-BR" dirty="0" smtClean="0"/>
              <a:t>realizado até </a:t>
            </a:r>
            <a:r>
              <a:rPr lang="pt-BR" dirty="0"/>
              <a:t>a data da homologação:</a:t>
            </a:r>
          </a:p>
          <a:p>
            <a:r>
              <a:rPr lang="pt-BR" dirty="0"/>
              <a:t>a) em todos os casos;</a:t>
            </a:r>
          </a:p>
          <a:p>
            <a:r>
              <a:rPr lang="pt-BR" dirty="0"/>
              <a:t>b) desde que o último exame periódico tenha sido realizado há mais de 180 dias </a:t>
            </a:r>
            <a:r>
              <a:rPr lang="pt-BR" dirty="0" smtClean="0"/>
              <a:t>para empresa </a:t>
            </a:r>
            <a:r>
              <a:rPr lang="pt-BR" dirty="0"/>
              <a:t>de risco empresa de risco I e II;</a:t>
            </a:r>
          </a:p>
          <a:p>
            <a:r>
              <a:rPr lang="pt-BR" dirty="0"/>
              <a:t>c) desde que o último exame periódico tenha sido realizado há mais de 90 dias </a:t>
            </a:r>
            <a:r>
              <a:rPr lang="pt-BR" dirty="0" smtClean="0"/>
              <a:t>para empresa </a:t>
            </a:r>
            <a:r>
              <a:rPr lang="pt-BR" dirty="0"/>
              <a:t>de risco III e IV;</a:t>
            </a:r>
          </a:p>
          <a:p>
            <a:r>
              <a:rPr lang="pt-BR" dirty="0"/>
              <a:t>d) apenas para trabalhadores em atividades insalubres;</a:t>
            </a:r>
          </a:p>
          <a:p>
            <a:r>
              <a:rPr lang="pt-BR" dirty="0"/>
              <a:t>e) não sendo possível alterar para mais ou para menos este prazo.</a:t>
            </a:r>
            <a:endParaRPr lang="pt-BR" dirty="0"/>
          </a:p>
        </p:txBody>
      </p:sp>
    </p:spTree>
    <p:extLst>
      <p:ext uri="{BB962C8B-B14F-4D97-AF65-F5344CB8AC3E}">
        <p14:creationId xmlns:p14="http://schemas.microsoft.com/office/powerpoint/2010/main" val="389157607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normAutofit/>
          </a:bodyPr>
          <a:lstStyle/>
          <a:p>
            <a:r>
              <a:rPr lang="pt-BR" dirty="0"/>
              <a:t>9. Conforme determina a NR 7, o EXAME MÉDICO DEMISSIONAL deve ser </a:t>
            </a:r>
            <a:r>
              <a:rPr lang="pt-BR" dirty="0" smtClean="0"/>
              <a:t>realizado até </a:t>
            </a:r>
            <a:r>
              <a:rPr lang="pt-BR" dirty="0"/>
              <a:t>a data da homologação:</a:t>
            </a:r>
          </a:p>
          <a:p>
            <a:r>
              <a:rPr lang="pt-BR" dirty="0" smtClean="0"/>
              <a:t>c</a:t>
            </a:r>
            <a:r>
              <a:rPr lang="pt-BR" dirty="0"/>
              <a:t>) desde que o último exame periódico tenha sido realizado há mais de 90 dias </a:t>
            </a:r>
            <a:r>
              <a:rPr lang="pt-BR" dirty="0" smtClean="0"/>
              <a:t>para empresa </a:t>
            </a:r>
            <a:r>
              <a:rPr lang="pt-BR" dirty="0"/>
              <a:t>de risco III e IV;</a:t>
            </a:r>
          </a:p>
          <a:p>
            <a:endParaRPr lang="pt-BR" dirty="0"/>
          </a:p>
        </p:txBody>
      </p:sp>
    </p:spTree>
    <p:extLst>
      <p:ext uri="{BB962C8B-B14F-4D97-AF65-F5344CB8AC3E}">
        <p14:creationId xmlns:p14="http://schemas.microsoft.com/office/powerpoint/2010/main" val="34256890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lstStyle/>
          <a:p>
            <a:r>
              <a:rPr lang="pt-BR" dirty="0"/>
              <a:t>18. As patologias ocupacionais como as síndromes de </a:t>
            </a:r>
            <a:r>
              <a:rPr lang="pt-BR" dirty="0" err="1" smtClean="0"/>
              <a:t>Raynaud</a:t>
            </a:r>
            <a:r>
              <a:rPr lang="pt-BR" dirty="0" smtClean="0"/>
              <a:t> </a:t>
            </a:r>
            <a:r>
              <a:rPr lang="pt-BR" dirty="0"/>
              <a:t>e de Parkinson, </a:t>
            </a:r>
            <a:r>
              <a:rPr lang="pt-BR" dirty="0" smtClean="0"/>
              <a:t>se relacionam </a:t>
            </a:r>
            <a:r>
              <a:rPr lang="pt-BR" dirty="0"/>
              <a:t>respectivamente a exposição à:</a:t>
            </a:r>
          </a:p>
          <a:p>
            <a:r>
              <a:rPr lang="pt-BR" dirty="0"/>
              <a:t>a) Vibrações e manganês.</a:t>
            </a:r>
          </a:p>
          <a:p>
            <a:r>
              <a:rPr lang="pt-BR" dirty="0"/>
              <a:t>b) Organoclorados e tálio.</a:t>
            </a:r>
          </a:p>
          <a:p>
            <a:r>
              <a:rPr lang="pt-BR" dirty="0"/>
              <a:t>c) Vibrações e organoclorados.</a:t>
            </a:r>
          </a:p>
          <a:p>
            <a:r>
              <a:rPr lang="pt-BR" dirty="0"/>
              <a:t>d) Organoclorados e manganês.</a:t>
            </a:r>
          </a:p>
          <a:p>
            <a:r>
              <a:rPr lang="pt-BR" dirty="0"/>
              <a:t>e) Tálio e manganês.</a:t>
            </a:r>
            <a:endParaRPr lang="pt-BR" dirty="0"/>
          </a:p>
        </p:txBody>
      </p:sp>
    </p:spTree>
    <p:extLst>
      <p:ext uri="{BB962C8B-B14F-4D97-AF65-F5344CB8AC3E}">
        <p14:creationId xmlns:p14="http://schemas.microsoft.com/office/powerpoint/2010/main" val="24237131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 es 2014.</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pt-BR" b="1" dirty="0"/>
              <a:t>Trabalhador rural, ao passar agrotóxico na lavoura, não se atentou às informações técnicas de preparo e pulverização, colocando mais agrotóxico que o necessário e não usando os EPIs indicados para realizar a pulverização. Uma hora após o término do trabalho apresentou cefaleia intensa, dormência da língua e face. Como o hospital era longe de sua residência, ao chegar ao pronto atendimento apresentava desorientação, </a:t>
            </a:r>
            <a:r>
              <a:rPr lang="pt-BR" b="1" dirty="0" err="1"/>
              <a:t>parestesias</a:t>
            </a:r>
            <a:r>
              <a:rPr lang="pt-BR" b="1" dirty="0"/>
              <a:t>, fotofobia, </a:t>
            </a:r>
            <a:r>
              <a:rPr lang="pt-BR" b="1" dirty="0" err="1"/>
              <a:t>escotomas</a:t>
            </a:r>
            <a:r>
              <a:rPr lang="pt-BR" b="1" dirty="0"/>
              <a:t>, tosse, </a:t>
            </a:r>
            <a:r>
              <a:rPr lang="pt-BR" b="1" dirty="0" err="1"/>
              <a:t>rinorreia</a:t>
            </a:r>
            <a:r>
              <a:rPr lang="pt-BR" b="1" dirty="0"/>
              <a:t>, rouquidão e cólicas abdominais. Tais sintomas são característicos de intoxicação por </a:t>
            </a:r>
            <a:endParaRPr lang="pt-BR" dirty="0"/>
          </a:p>
          <a:p>
            <a:r>
              <a:rPr lang="pt-BR" dirty="0"/>
              <a:t>(A) inseticidas </a:t>
            </a:r>
            <a:r>
              <a:rPr lang="pt-BR" dirty="0" err="1"/>
              <a:t>carbamatos</a:t>
            </a:r>
            <a:r>
              <a:rPr lang="pt-BR" dirty="0"/>
              <a:t>. </a:t>
            </a:r>
          </a:p>
          <a:p>
            <a:r>
              <a:rPr lang="pt-BR" dirty="0"/>
              <a:t>(B) inseticidas organoclorados. </a:t>
            </a:r>
          </a:p>
          <a:p>
            <a:r>
              <a:rPr lang="pt-BR" dirty="0"/>
              <a:t>(C) inseticidas </a:t>
            </a:r>
            <a:r>
              <a:rPr lang="pt-BR" dirty="0" err="1"/>
              <a:t>organofosforados</a:t>
            </a:r>
            <a:r>
              <a:rPr lang="pt-BR" dirty="0"/>
              <a:t>. </a:t>
            </a:r>
          </a:p>
          <a:p>
            <a:r>
              <a:rPr lang="pt-BR" dirty="0"/>
              <a:t>(D) inseticidas </a:t>
            </a:r>
            <a:r>
              <a:rPr lang="pt-BR" dirty="0" err="1"/>
              <a:t>piretroides</a:t>
            </a:r>
            <a:r>
              <a:rPr lang="pt-BR" dirty="0"/>
              <a:t>. </a:t>
            </a:r>
            <a:endParaRPr lang="pt-BR" dirty="0" smtClean="0"/>
          </a:p>
          <a:p>
            <a:r>
              <a:rPr lang="pt-BR" dirty="0"/>
              <a:t>(E) </a:t>
            </a:r>
            <a:r>
              <a:rPr lang="pt-BR" dirty="0" err="1"/>
              <a:t>paraquat</a:t>
            </a:r>
            <a:r>
              <a:rPr lang="pt-BR" dirty="0"/>
              <a:t>. </a:t>
            </a:r>
            <a:endParaRPr lang="pt-BR" dirty="0"/>
          </a:p>
        </p:txBody>
      </p:sp>
    </p:spTree>
    <p:extLst>
      <p:ext uri="{BB962C8B-B14F-4D97-AF65-F5344CB8AC3E}">
        <p14:creationId xmlns:p14="http://schemas.microsoft.com/office/powerpoint/2010/main" val="23454906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 es 2014.</a:t>
            </a:r>
            <a:endParaRPr lang="pt-BR" dirty="0"/>
          </a:p>
        </p:txBody>
      </p:sp>
      <p:sp>
        <p:nvSpPr>
          <p:cNvPr id="3" name="Espaço Reservado para Conteúdo 2"/>
          <p:cNvSpPr>
            <a:spLocks noGrp="1"/>
          </p:cNvSpPr>
          <p:nvPr>
            <p:ph sz="quarter" idx="1"/>
          </p:nvPr>
        </p:nvSpPr>
        <p:spPr/>
        <p:txBody>
          <a:bodyPr>
            <a:normAutofit fontScale="92500"/>
          </a:bodyPr>
          <a:lstStyle/>
          <a:p>
            <a:r>
              <a:rPr lang="pt-BR" b="1" dirty="0"/>
              <a:t>Trabalhador rural, ao passar agrotóxico na lavoura, não se atentou às informações técnicas de preparo e pulverização, colocando mais agrotóxico que o necessário e não usando os EPIs indicados para realizar a pulverização. Uma hora após o término do trabalho apresentou cefaleia intensa, dormência da língua e face. Como o hospital era longe de sua residência, ao chegar ao pronto atendimento apresentava desorientação, </a:t>
            </a:r>
            <a:r>
              <a:rPr lang="pt-BR" b="1" dirty="0" err="1"/>
              <a:t>parestesias</a:t>
            </a:r>
            <a:r>
              <a:rPr lang="pt-BR" b="1" dirty="0"/>
              <a:t>, fotofobia, </a:t>
            </a:r>
            <a:r>
              <a:rPr lang="pt-BR" b="1" dirty="0" err="1"/>
              <a:t>escotomas</a:t>
            </a:r>
            <a:r>
              <a:rPr lang="pt-BR" b="1" dirty="0"/>
              <a:t>, tosse, </a:t>
            </a:r>
            <a:r>
              <a:rPr lang="pt-BR" b="1" dirty="0" err="1"/>
              <a:t>rinorreia</a:t>
            </a:r>
            <a:r>
              <a:rPr lang="pt-BR" b="1" dirty="0"/>
              <a:t>, rouquidão e cólicas abdominais. Tais sintomas são característicos de intoxicação por </a:t>
            </a:r>
            <a:endParaRPr lang="pt-BR" dirty="0"/>
          </a:p>
          <a:p>
            <a:r>
              <a:rPr lang="pt-BR" dirty="0" smtClean="0"/>
              <a:t> (</a:t>
            </a:r>
            <a:r>
              <a:rPr lang="pt-BR" dirty="0"/>
              <a:t>B) inseticidas organoclorados. </a:t>
            </a:r>
          </a:p>
        </p:txBody>
      </p:sp>
    </p:spTree>
    <p:extLst>
      <p:ext uri="{BB962C8B-B14F-4D97-AF65-F5344CB8AC3E}">
        <p14:creationId xmlns:p14="http://schemas.microsoft.com/office/powerpoint/2010/main" val="28037315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lstStyle/>
          <a:p>
            <a:r>
              <a:rPr lang="pt-BR" dirty="0"/>
              <a:t>18. As patologias ocupacionais como as síndromes de </a:t>
            </a:r>
            <a:r>
              <a:rPr lang="pt-BR" dirty="0" err="1" smtClean="0"/>
              <a:t>Raynaud</a:t>
            </a:r>
            <a:r>
              <a:rPr lang="pt-BR" dirty="0" smtClean="0"/>
              <a:t> </a:t>
            </a:r>
            <a:r>
              <a:rPr lang="pt-BR" dirty="0"/>
              <a:t>e de Parkinson, </a:t>
            </a:r>
            <a:r>
              <a:rPr lang="pt-BR" dirty="0" smtClean="0"/>
              <a:t>se relacionam </a:t>
            </a:r>
            <a:r>
              <a:rPr lang="pt-BR" dirty="0"/>
              <a:t>respectivamente a exposição à:</a:t>
            </a:r>
          </a:p>
          <a:p>
            <a:r>
              <a:rPr lang="pt-BR" dirty="0"/>
              <a:t>a) Vibrações e manganês</a:t>
            </a:r>
            <a:r>
              <a:rPr lang="pt-BR" dirty="0" smtClean="0"/>
              <a:t>.</a:t>
            </a:r>
            <a:endParaRPr lang="pt-BR" dirty="0"/>
          </a:p>
        </p:txBody>
      </p:sp>
    </p:spTree>
    <p:extLst>
      <p:ext uri="{BB962C8B-B14F-4D97-AF65-F5344CB8AC3E}">
        <p14:creationId xmlns:p14="http://schemas.microsoft.com/office/powerpoint/2010/main" val="2154835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se 2014</a:t>
            </a:r>
            <a:endParaRPr lang="pt-BR" dirty="0"/>
          </a:p>
        </p:txBody>
      </p:sp>
      <p:sp>
        <p:nvSpPr>
          <p:cNvPr id="3" name="Espaço Reservado para Conteúdo 2"/>
          <p:cNvSpPr>
            <a:spLocks noGrp="1"/>
          </p:cNvSpPr>
          <p:nvPr>
            <p:ph sz="quarter" idx="1"/>
          </p:nvPr>
        </p:nvSpPr>
        <p:spPr/>
        <p:txBody>
          <a:bodyPr>
            <a:normAutofit fontScale="85000" lnSpcReduction="10000"/>
          </a:bodyPr>
          <a:lstStyle/>
          <a:p>
            <a:r>
              <a:rPr lang="pt-BR" b="1" dirty="0"/>
              <a:t>Uma Técnica de Enfermagem que trabalha em um hospital, sofre ferimento com agulha após aplicar medicamento por via </a:t>
            </a:r>
            <a:r>
              <a:rPr lang="pt-BR" b="1" dirty="0" err="1"/>
              <a:t>intra-muscular</a:t>
            </a:r>
            <a:r>
              <a:rPr lang="pt-BR" b="1" dirty="0"/>
              <a:t> em paciente e no mesmo dia, colhe amostra de sangue para exame laboratorial, o qual indica ser a trabalhadora portadora de Hepatite B Crônica. Assinale a alternativa correta. </a:t>
            </a:r>
            <a:endParaRPr lang="pt-BR" dirty="0"/>
          </a:p>
          <a:p>
            <a:r>
              <a:rPr lang="pt-BR" dirty="0"/>
              <a:t>(A) Não emitir a CAT, pois a Hepatite B Crônica é anterior ao acidente. </a:t>
            </a:r>
          </a:p>
          <a:p>
            <a:r>
              <a:rPr lang="pt-BR" dirty="0"/>
              <a:t>(B) A emissão de CAT depende do afastamento da trabalhadora. </a:t>
            </a:r>
          </a:p>
          <a:p>
            <a:r>
              <a:rPr lang="pt-BR" dirty="0"/>
              <a:t>(C) Emitir a CAT independente da Hepatite ser crônica ou não. </a:t>
            </a:r>
          </a:p>
          <a:p>
            <a:r>
              <a:rPr lang="pt-BR" dirty="0"/>
              <a:t>(D) Não emitir a CAT, pois esta situação não está prevista na NR-32. </a:t>
            </a:r>
          </a:p>
          <a:p>
            <a:r>
              <a:rPr lang="pt-BR" dirty="0"/>
              <a:t>(E) Emitir a CAT se houver afastamento da Trabalhadora. </a:t>
            </a:r>
            <a:endParaRPr lang="pt-BR" dirty="0"/>
          </a:p>
        </p:txBody>
      </p:sp>
    </p:spTree>
    <p:extLst>
      <p:ext uri="{BB962C8B-B14F-4D97-AF65-F5344CB8AC3E}">
        <p14:creationId xmlns:p14="http://schemas.microsoft.com/office/powerpoint/2010/main" val="3327409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8. A </a:t>
            </a:r>
            <a:r>
              <a:rPr lang="pt-BR" dirty="0" err="1" smtClean="0"/>
              <a:t>bissinose</a:t>
            </a:r>
            <a:r>
              <a:rPr lang="pt-BR" dirty="0" smtClean="0"/>
              <a:t> relaciona-se ao seguinte processo produtivo:</a:t>
            </a:r>
          </a:p>
          <a:p>
            <a:r>
              <a:rPr lang="pt-BR" dirty="0" smtClean="0"/>
              <a:t>c) Trabalhadores em indústrias têxteis</a:t>
            </a:r>
          </a:p>
        </p:txBody>
      </p:sp>
    </p:spTree>
    <p:extLst>
      <p:ext uri="{BB962C8B-B14F-4D97-AF65-F5344CB8AC3E}">
        <p14:creationId xmlns:p14="http://schemas.microsoft.com/office/powerpoint/2010/main" val="153949403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se 2014</a:t>
            </a:r>
            <a:endParaRPr lang="pt-BR" dirty="0"/>
          </a:p>
        </p:txBody>
      </p:sp>
      <p:sp>
        <p:nvSpPr>
          <p:cNvPr id="3" name="Espaço Reservado para Conteúdo 2"/>
          <p:cNvSpPr>
            <a:spLocks noGrp="1"/>
          </p:cNvSpPr>
          <p:nvPr>
            <p:ph sz="quarter" idx="1"/>
          </p:nvPr>
        </p:nvSpPr>
        <p:spPr/>
        <p:txBody>
          <a:bodyPr>
            <a:normAutofit/>
          </a:bodyPr>
          <a:lstStyle/>
          <a:p>
            <a:r>
              <a:rPr lang="pt-BR" b="1" dirty="0"/>
              <a:t>Uma Técnica de Enfermagem que trabalha em um hospital, sofre ferimento com agulha após aplicar medicamento por via </a:t>
            </a:r>
            <a:r>
              <a:rPr lang="pt-BR" b="1" dirty="0" err="1"/>
              <a:t>intra-muscular</a:t>
            </a:r>
            <a:r>
              <a:rPr lang="pt-BR" b="1" dirty="0"/>
              <a:t> em paciente e no mesmo dia, colhe amostra de sangue para exame laboratorial, o qual indica ser a trabalhadora portadora de Hepatite B Crônica. Assinale a alternativa correta. </a:t>
            </a:r>
            <a:endParaRPr lang="pt-BR" dirty="0"/>
          </a:p>
          <a:p>
            <a:r>
              <a:rPr lang="pt-BR" dirty="0" smtClean="0"/>
              <a:t>(</a:t>
            </a:r>
            <a:r>
              <a:rPr lang="pt-BR" dirty="0"/>
              <a:t>C) Emitir a CAT independente da Hepatite ser crônica ou não. </a:t>
            </a:r>
          </a:p>
        </p:txBody>
      </p:sp>
    </p:spTree>
    <p:extLst>
      <p:ext uri="{BB962C8B-B14F-4D97-AF65-F5344CB8AC3E}">
        <p14:creationId xmlns:p14="http://schemas.microsoft.com/office/powerpoint/2010/main" val="63964536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a:t>25. Os TLV – </a:t>
            </a:r>
            <a:r>
              <a:rPr lang="pt-BR" dirty="0" err="1"/>
              <a:t>Ceilling</a:t>
            </a:r>
            <a:r>
              <a:rPr lang="pt-BR" dirty="0"/>
              <a:t>, Teto, são concentrações ambientais que:</a:t>
            </a:r>
          </a:p>
          <a:p>
            <a:r>
              <a:rPr lang="pt-BR" dirty="0"/>
              <a:t>a) Podem ser ultrapassadas apenas por 10 minutos em uma jornada de trabalho.</a:t>
            </a:r>
          </a:p>
          <a:p>
            <a:r>
              <a:rPr lang="pt-BR" dirty="0"/>
              <a:t>b) Podem ser ultrapassadas em 15 minutos a cada hora.</a:t>
            </a:r>
          </a:p>
          <a:p>
            <a:r>
              <a:rPr lang="pt-BR" dirty="0"/>
              <a:t>c) Podem ser ultrapassadas em metade da jornada de trabalho.</a:t>
            </a:r>
          </a:p>
          <a:p>
            <a:r>
              <a:rPr lang="pt-BR" dirty="0"/>
              <a:t>d) Podem ser ultrapassadas por 1 5 minutos 3 vezes ao dia.</a:t>
            </a:r>
          </a:p>
          <a:p>
            <a:r>
              <a:rPr lang="pt-BR" dirty="0"/>
              <a:t>e) Não podem ser ultrapassadas em momento algum da jornada de trabalho, </a:t>
            </a:r>
            <a:r>
              <a:rPr lang="pt-BR" dirty="0" smtClean="0"/>
              <a:t>devendo ser </a:t>
            </a:r>
            <a:r>
              <a:rPr lang="pt-BR" dirty="0"/>
              <a:t>introduzidas medidas de controle imediatas que evitem essa exposição.</a:t>
            </a:r>
            <a:endParaRPr lang="pt-BR" dirty="0"/>
          </a:p>
        </p:txBody>
      </p:sp>
    </p:spTree>
    <p:extLst>
      <p:ext uri="{BB962C8B-B14F-4D97-AF65-F5344CB8AC3E}">
        <p14:creationId xmlns:p14="http://schemas.microsoft.com/office/powerpoint/2010/main" val="7689467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normAutofit/>
          </a:bodyPr>
          <a:lstStyle/>
          <a:p>
            <a:r>
              <a:rPr lang="pt-BR" dirty="0"/>
              <a:t>25. Os TLV – </a:t>
            </a:r>
            <a:r>
              <a:rPr lang="pt-BR" dirty="0" err="1"/>
              <a:t>Ceilling</a:t>
            </a:r>
            <a:r>
              <a:rPr lang="pt-BR" dirty="0"/>
              <a:t>, Teto, são concentrações ambientais que:</a:t>
            </a:r>
          </a:p>
          <a:p>
            <a:r>
              <a:rPr lang="pt-BR" dirty="0" smtClean="0"/>
              <a:t>e</a:t>
            </a:r>
            <a:r>
              <a:rPr lang="pt-BR" dirty="0"/>
              <a:t>) Não podem ser ultrapassadas em momento algum da jornada de trabalho, </a:t>
            </a:r>
            <a:r>
              <a:rPr lang="pt-BR" dirty="0" smtClean="0"/>
              <a:t>devendo ser </a:t>
            </a:r>
            <a:r>
              <a:rPr lang="pt-BR" dirty="0"/>
              <a:t>introduzidas medidas de controle imediatas que evitem essa exposição.</a:t>
            </a:r>
            <a:endParaRPr lang="pt-BR" dirty="0"/>
          </a:p>
        </p:txBody>
      </p:sp>
    </p:spTree>
    <p:extLst>
      <p:ext uri="{BB962C8B-B14F-4D97-AF65-F5344CB8AC3E}">
        <p14:creationId xmlns:p14="http://schemas.microsoft.com/office/powerpoint/2010/main" val="14181462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lstStyle/>
          <a:p>
            <a:r>
              <a:rPr lang="pt-BR" dirty="0"/>
              <a:t>28. Podemos controlar biologicamente a exposição ao n-</a:t>
            </a:r>
            <a:r>
              <a:rPr lang="pt-BR" dirty="0" err="1"/>
              <a:t>Hexano</a:t>
            </a:r>
            <a:r>
              <a:rPr lang="pt-BR" dirty="0"/>
              <a:t> realizando na urina </a:t>
            </a:r>
            <a:r>
              <a:rPr lang="pt-BR" dirty="0" smtClean="0"/>
              <a:t>a dosagem </a:t>
            </a:r>
            <a:r>
              <a:rPr lang="pt-BR" dirty="0"/>
              <a:t>do:</a:t>
            </a:r>
          </a:p>
          <a:p>
            <a:r>
              <a:rPr lang="pt-BR" dirty="0"/>
              <a:t>a) Ciclo-</a:t>
            </a:r>
            <a:r>
              <a:rPr lang="pt-BR" dirty="0" err="1"/>
              <a:t>hexanol</a:t>
            </a:r>
            <a:r>
              <a:rPr lang="pt-BR" dirty="0"/>
              <a:t>.</a:t>
            </a:r>
          </a:p>
          <a:p>
            <a:r>
              <a:rPr lang="pt-BR" dirty="0"/>
              <a:t>b) Ácido </a:t>
            </a:r>
            <a:r>
              <a:rPr lang="pt-BR" dirty="0" err="1"/>
              <a:t>hipúrico</a:t>
            </a:r>
            <a:r>
              <a:rPr lang="pt-BR" dirty="0"/>
              <a:t>.</a:t>
            </a:r>
          </a:p>
          <a:p>
            <a:r>
              <a:rPr lang="pt-BR" dirty="0"/>
              <a:t>c) Ácido Mandélico.</a:t>
            </a:r>
          </a:p>
          <a:p>
            <a:r>
              <a:rPr lang="pt-BR" dirty="0"/>
              <a:t>d) 2,5 </a:t>
            </a:r>
            <a:r>
              <a:rPr lang="pt-BR" dirty="0" err="1"/>
              <a:t>hexanodiona</a:t>
            </a:r>
            <a:r>
              <a:rPr lang="pt-BR" dirty="0"/>
              <a:t>.</a:t>
            </a:r>
          </a:p>
          <a:p>
            <a:r>
              <a:rPr lang="pt-BR" dirty="0"/>
              <a:t>e) Ácido metil-</a:t>
            </a:r>
            <a:r>
              <a:rPr lang="pt-BR" dirty="0" err="1"/>
              <a:t>hipúrico</a:t>
            </a:r>
            <a:r>
              <a:rPr lang="pt-BR" dirty="0"/>
              <a:t>.</a:t>
            </a:r>
            <a:endParaRPr lang="pt-BR" dirty="0"/>
          </a:p>
        </p:txBody>
      </p:sp>
    </p:spTree>
    <p:extLst>
      <p:ext uri="{BB962C8B-B14F-4D97-AF65-F5344CB8AC3E}">
        <p14:creationId xmlns:p14="http://schemas.microsoft.com/office/powerpoint/2010/main" val="39634287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lstStyle/>
          <a:p>
            <a:r>
              <a:rPr lang="pt-BR" dirty="0"/>
              <a:t>28. Podemos controlar biologicamente a exposição ao n-</a:t>
            </a:r>
            <a:r>
              <a:rPr lang="pt-BR" dirty="0" err="1"/>
              <a:t>Hexano</a:t>
            </a:r>
            <a:r>
              <a:rPr lang="pt-BR" dirty="0"/>
              <a:t> realizando na urina </a:t>
            </a:r>
            <a:r>
              <a:rPr lang="pt-BR" dirty="0" smtClean="0"/>
              <a:t>a dosagem </a:t>
            </a:r>
            <a:r>
              <a:rPr lang="pt-BR" dirty="0"/>
              <a:t>do:</a:t>
            </a:r>
          </a:p>
          <a:p>
            <a:r>
              <a:rPr lang="pt-BR" dirty="0" smtClean="0"/>
              <a:t>d</a:t>
            </a:r>
            <a:r>
              <a:rPr lang="pt-BR" dirty="0"/>
              <a:t>) 2,5 </a:t>
            </a:r>
            <a:r>
              <a:rPr lang="pt-BR" dirty="0" err="1"/>
              <a:t>hexanodiona</a:t>
            </a:r>
            <a:r>
              <a:rPr lang="pt-BR" dirty="0" smtClean="0"/>
              <a:t>.</a:t>
            </a:r>
            <a:endParaRPr lang="pt-BR" dirty="0"/>
          </a:p>
        </p:txBody>
      </p:sp>
    </p:spTree>
    <p:extLst>
      <p:ext uri="{BB962C8B-B14F-4D97-AF65-F5344CB8AC3E}">
        <p14:creationId xmlns:p14="http://schemas.microsoft.com/office/powerpoint/2010/main" val="426305439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 Sergipe 2014</a:t>
            </a:r>
            <a:endParaRPr lang="pt-BR" dirty="0"/>
          </a:p>
        </p:txBody>
      </p:sp>
      <p:sp>
        <p:nvSpPr>
          <p:cNvPr id="3" name="Espaço Reservado para Conteúdo 2"/>
          <p:cNvSpPr>
            <a:spLocks noGrp="1"/>
          </p:cNvSpPr>
          <p:nvPr>
            <p:ph sz="quarter" idx="1"/>
          </p:nvPr>
        </p:nvSpPr>
        <p:spPr/>
        <p:txBody>
          <a:bodyPr/>
          <a:lstStyle/>
          <a:p>
            <a:r>
              <a:rPr lang="pt-BR" b="1" dirty="0"/>
              <a:t>A exposição ocupacional ao Estireno pode causar ação tóxica crônica apresentando </a:t>
            </a:r>
            <a:endParaRPr lang="pt-BR" dirty="0"/>
          </a:p>
          <a:p>
            <a:r>
              <a:rPr lang="pt-BR" dirty="0"/>
              <a:t>(A) sintomas psíquicos inespecíficos. </a:t>
            </a:r>
          </a:p>
          <a:p>
            <a:r>
              <a:rPr lang="pt-BR" dirty="0"/>
              <a:t>(B) neurite ótica. </a:t>
            </a:r>
          </a:p>
          <a:p>
            <a:r>
              <a:rPr lang="pt-BR" dirty="0"/>
              <a:t>(C) </a:t>
            </a:r>
            <a:r>
              <a:rPr lang="pt-BR" dirty="0" err="1"/>
              <a:t>hepatomegalia</a:t>
            </a:r>
            <a:r>
              <a:rPr lang="pt-BR" dirty="0"/>
              <a:t>, anemia. </a:t>
            </a:r>
          </a:p>
          <a:p>
            <a:r>
              <a:rPr lang="pt-BR" dirty="0"/>
              <a:t>(D) hipertensão, diabetes. </a:t>
            </a:r>
          </a:p>
          <a:p>
            <a:r>
              <a:rPr lang="pt-BR" dirty="0"/>
              <a:t>(E) arritmias cardíacas. </a:t>
            </a:r>
            <a:endParaRPr lang="pt-BR" dirty="0"/>
          </a:p>
        </p:txBody>
      </p:sp>
    </p:spTree>
    <p:extLst>
      <p:ext uri="{BB962C8B-B14F-4D97-AF65-F5344CB8AC3E}">
        <p14:creationId xmlns:p14="http://schemas.microsoft.com/office/powerpoint/2010/main" val="195754197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 Sergipe 2014</a:t>
            </a:r>
            <a:endParaRPr lang="pt-BR" dirty="0"/>
          </a:p>
        </p:txBody>
      </p:sp>
      <p:sp>
        <p:nvSpPr>
          <p:cNvPr id="3" name="Espaço Reservado para Conteúdo 2"/>
          <p:cNvSpPr>
            <a:spLocks noGrp="1"/>
          </p:cNvSpPr>
          <p:nvPr>
            <p:ph sz="quarter" idx="1"/>
          </p:nvPr>
        </p:nvSpPr>
        <p:spPr/>
        <p:txBody>
          <a:bodyPr/>
          <a:lstStyle/>
          <a:p>
            <a:r>
              <a:rPr lang="pt-BR" b="1" dirty="0"/>
              <a:t>A exposição ocupacional ao Estireno pode causar ação tóxica crônica apresentando </a:t>
            </a:r>
            <a:endParaRPr lang="pt-BR" dirty="0"/>
          </a:p>
          <a:p>
            <a:r>
              <a:rPr lang="pt-BR" dirty="0" smtClean="0"/>
              <a:t>(</a:t>
            </a:r>
            <a:r>
              <a:rPr lang="pt-BR" dirty="0"/>
              <a:t>C) </a:t>
            </a:r>
            <a:r>
              <a:rPr lang="pt-BR" dirty="0" err="1"/>
              <a:t>hepatomegalia</a:t>
            </a:r>
            <a:r>
              <a:rPr lang="pt-BR" dirty="0"/>
              <a:t>, anemia. </a:t>
            </a:r>
          </a:p>
        </p:txBody>
      </p:sp>
    </p:spTree>
    <p:extLst>
      <p:ext uri="{BB962C8B-B14F-4D97-AF65-F5344CB8AC3E}">
        <p14:creationId xmlns:p14="http://schemas.microsoft.com/office/powerpoint/2010/main" val="50094057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a:t>46. M, sexo feminino, 35 anos de idade, casada, 3 filhos, profissão cobradora de ônibus. Refere ter sido assaltada mais de 20 vezes nos últimos três meses. Ameaçada </a:t>
            </a:r>
            <a:r>
              <a:rPr lang="pt-BR" dirty="0" err="1"/>
              <a:t>freqüentemente</a:t>
            </a:r>
            <a:r>
              <a:rPr lang="pt-BR" dirty="0"/>
              <a:t> por marginais. Relata longa jornada de trabalho, devido horas extras. Marido desempregado. Ultimamente, há dois meses, passou a sentir medo, recorda os episódios que foi assaltada persistentemente, sonha que está no trabalho sendo assaltada. Atualmente com receio de retornar ao trabalho. Queixa ainda: insônia, irritabilidade e falta de atenção. O diagnóstico é:</a:t>
            </a:r>
          </a:p>
          <a:p>
            <a:r>
              <a:rPr lang="pt-BR" dirty="0" smtClean="0"/>
              <a:t>a</a:t>
            </a:r>
            <a:r>
              <a:rPr lang="pt-BR" dirty="0"/>
              <a:t>) transtorno afetivo bipolar.</a:t>
            </a:r>
          </a:p>
          <a:p>
            <a:r>
              <a:rPr lang="pt-BR" dirty="0"/>
              <a:t>b) esquizofrenia.</a:t>
            </a:r>
          </a:p>
          <a:p>
            <a:r>
              <a:rPr lang="pt-BR" dirty="0"/>
              <a:t>c) transtorno de estresse pós-traumático.</a:t>
            </a:r>
          </a:p>
          <a:p>
            <a:r>
              <a:rPr lang="pt-BR" dirty="0"/>
              <a:t>d) psicose reativa.</a:t>
            </a:r>
          </a:p>
          <a:p>
            <a:r>
              <a:rPr lang="pt-BR" dirty="0"/>
              <a:t>e) </a:t>
            </a:r>
            <a:r>
              <a:rPr lang="pt-BR" dirty="0" err="1"/>
              <a:t>burnout</a:t>
            </a:r>
            <a:r>
              <a:rPr lang="pt-BR" dirty="0"/>
              <a:t>.</a:t>
            </a:r>
            <a:endParaRPr lang="pt-BR" dirty="0"/>
          </a:p>
        </p:txBody>
      </p:sp>
    </p:spTree>
    <p:extLst>
      <p:ext uri="{BB962C8B-B14F-4D97-AF65-F5344CB8AC3E}">
        <p14:creationId xmlns:p14="http://schemas.microsoft.com/office/powerpoint/2010/main" val="4802254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XXIX Prova de Título de Especialista em Medicina do Trabalho da ANAMT - 3 de outubro de 2009</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a:t>46. M, sexo feminino, 35 anos de idade, casada, 3 filhos, profissão cobradora de </a:t>
            </a:r>
            <a:r>
              <a:rPr lang="pt-BR" dirty="0" smtClean="0"/>
              <a:t>ônibus. Refere </a:t>
            </a:r>
            <a:r>
              <a:rPr lang="pt-BR" dirty="0"/>
              <a:t>ter sido assaltada mais de 20 vezes nos últimos três meses. </a:t>
            </a:r>
            <a:r>
              <a:rPr lang="pt-BR" dirty="0" smtClean="0"/>
              <a:t>Ameaçada </a:t>
            </a:r>
            <a:r>
              <a:rPr lang="pt-BR" dirty="0" err="1" smtClean="0"/>
              <a:t>freqüentemente</a:t>
            </a:r>
            <a:r>
              <a:rPr lang="pt-BR" dirty="0" smtClean="0"/>
              <a:t> </a:t>
            </a:r>
            <a:r>
              <a:rPr lang="pt-BR" dirty="0"/>
              <a:t>por marginais. Relata longa jornada de trabalho, devido horas </a:t>
            </a:r>
            <a:r>
              <a:rPr lang="pt-BR" dirty="0" smtClean="0"/>
              <a:t>extras. Marido </a:t>
            </a:r>
            <a:r>
              <a:rPr lang="pt-BR" dirty="0"/>
              <a:t>desempregado. Ultimamente, há dois meses, passou a sentir medo, </a:t>
            </a:r>
            <a:r>
              <a:rPr lang="pt-BR" dirty="0" smtClean="0"/>
              <a:t>recorda os </a:t>
            </a:r>
            <a:r>
              <a:rPr lang="pt-BR" dirty="0"/>
              <a:t>episódios que foi assaltada persistentemente, sonha que está no trabalho </a:t>
            </a:r>
            <a:r>
              <a:rPr lang="pt-BR" dirty="0" smtClean="0"/>
              <a:t>sendo assaltada</a:t>
            </a:r>
            <a:r>
              <a:rPr lang="pt-BR" dirty="0"/>
              <a:t>. Atualmente com receio de retornar ao trabalho. Queixa ainda: </a:t>
            </a:r>
            <a:r>
              <a:rPr lang="pt-BR" dirty="0" smtClean="0"/>
              <a:t>insônia, irritabilidade </a:t>
            </a:r>
            <a:r>
              <a:rPr lang="pt-BR" dirty="0"/>
              <a:t>e falta de atenção. O diagnóstico é:</a:t>
            </a:r>
          </a:p>
          <a:p>
            <a:r>
              <a:rPr lang="pt-BR" dirty="0" smtClean="0"/>
              <a:t>c</a:t>
            </a:r>
            <a:r>
              <a:rPr lang="pt-BR" dirty="0"/>
              <a:t>) transtorno de estresse pós-traumático</a:t>
            </a:r>
            <a:r>
              <a:rPr lang="pt-BR" dirty="0" smtClean="0"/>
              <a:t>.</a:t>
            </a:r>
            <a:endParaRPr lang="pt-BR" dirty="0"/>
          </a:p>
        </p:txBody>
      </p:sp>
    </p:spTree>
    <p:extLst>
      <p:ext uri="{BB962C8B-B14F-4D97-AF65-F5344CB8AC3E}">
        <p14:creationId xmlns:p14="http://schemas.microsoft.com/office/powerpoint/2010/main" val="270765046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a:t>
            </a:r>
            <a:r>
              <a:rPr lang="pt-BR" dirty="0" err="1" smtClean="0"/>
              <a:t>ba</a:t>
            </a:r>
            <a:r>
              <a:rPr lang="pt-BR" dirty="0" smtClean="0"/>
              <a:t> - 2014</a:t>
            </a:r>
            <a:endParaRPr lang="pt-BR" dirty="0"/>
          </a:p>
        </p:txBody>
      </p:sp>
      <p:sp>
        <p:nvSpPr>
          <p:cNvPr id="3" name="Espaço Reservado para Conteúdo 2"/>
          <p:cNvSpPr>
            <a:spLocks noGrp="1"/>
          </p:cNvSpPr>
          <p:nvPr>
            <p:ph sz="quarter" idx="1"/>
          </p:nvPr>
        </p:nvSpPr>
        <p:spPr/>
        <p:txBody>
          <a:bodyPr/>
          <a:lstStyle/>
          <a:p>
            <a:r>
              <a:rPr lang="pt-BR" dirty="0"/>
              <a:t>No que se refere à intoxicação aguda por benzeno, é </a:t>
            </a:r>
            <a:r>
              <a:rPr lang="pt-BR" dirty="0" smtClean="0"/>
              <a:t>correto afirmar </a:t>
            </a:r>
            <a:r>
              <a:rPr lang="pt-BR" dirty="0"/>
              <a:t>que ela pode causar</a:t>
            </a:r>
          </a:p>
          <a:p>
            <a:r>
              <a:rPr lang="pt-BR" b="1" dirty="0"/>
              <a:t>(A) </a:t>
            </a:r>
            <a:r>
              <a:rPr lang="pt-BR" dirty="0"/>
              <a:t>leucemia e aplasia medular.</a:t>
            </a:r>
          </a:p>
          <a:p>
            <a:r>
              <a:rPr lang="pt-BR" b="1" dirty="0"/>
              <a:t>(B) </a:t>
            </a:r>
            <a:r>
              <a:rPr lang="pt-BR" dirty="0"/>
              <a:t>gengivites e estomatites.</a:t>
            </a:r>
          </a:p>
          <a:p>
            <a:r>
              <a:rPr lang="pt-BR" b="1" dirty="0"/>
              <a:t>(C) </a:t>
            </a:r>
            <a:r>
              <a:rPr lang="pt-BR" dirty="0"/>
              <a:t>púrpuras e cistite.</a:t>
            </a:r>
          </a:p>
          <a:p>
            <a:r>
              <a:rPr lang="pt-BR" b="1" dirty="0"/>
              <a:t>(D) </a:t>
            </a:r>
            <a:r>
              <a:rPr lang="pt-BR" dirty="0"/>
              <a:t>anemia e </a:t>
            </a:r>
            <a:r>
              <a:rPr lang="pt-BR" dirty="0" err="1"/>
              <a:t>leiomioma</a:t>
            </a:r>
            <a:r>
              <a:rPr lang="pt-BR" dirty="0"/>
              <a:t>.</a:t>
            </a:r>
          </a:p>
          <a:p>
            <a:r>
              <a:rPr lang="pt-BR" b="1" dirty="0"/>
              <a:t>(E) </a:t>
            </a:r>
            <a:r>
              <a:rPr lang="pt-BR" dirty="0"/>
              <a:t>convulsões e morte.</a:t>
            </a:r>
            <a:endParaRPr lang="pt-BR" dirty="0"/>
          </a:p>
        </p:txBody>
      </p:sp>
    </p:spTree>
    <p:extLst>
      <p:ext uri="{BB962C8B-B14F-4D97-AF65-F5344CB8AC3E}">
        <p14:creationId xmlns:p14="http://schemas.microsoft.com/office/powerpoint/2010/main" val="576933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normAutofit fontScale="92500" lnSpcReduction="10000"/>
          </a:bodyPr>
          <a:lstStyle/>
          <a:p>
            <a:endParaRPr lang="pt-BR" dirty="0" smtClean="0"/>
          </a:p>
          <a:p>
            <a:pPr>
              <a:buNone/>
            </a:pPr>
            <a:r>
              <a:rPr lang="pt-BR" dirty="0" smtClean="0"/>
              <a:t>20. Empregado em uma metalúrgica, apresentando quadro agudo de tosse, escarro hemoptoico, dor retroesternal, fadiga e dispneia progressiva acompanhada de cianose. Apresenta ainda rinite e faringite e dermatite de contato alérgica. Após a solicitação de RX de tórax observa-se infiltração </a:t>
            </a:r>
            <a:r>
              <a:rPr lang="pt-BR" dirty="0" err="1" smtClean="0"/>
              <a:t>miliar</a:t>
            </a:r>
            <a:r>
              <a:rPr lang="pt-BR" dirty="0" smtClean="0"/>
              <a:t> difusa. Pode-se pensar no diagnóstico de:</a:t>
            </a:r>
          </a:p>
          <a:p>
            <a:endParaRPr lang="pt-BR" dirty="0" smtClean="0"/>
          </a:p>
          <a:p>
            <a:pPr>
              <a:buNone/>
            </a:pPr>
            <a:r>
              <a:rPr lang="pt-BR" dirty="0" smtClean="0"/>
              <a:t>a)Intoxicação por manganês</a:t>
            </a:r>
          </a:p>
          <a:p>
            <a:pPr>
              <a:buNone/>
            </a:pPr>
            <a:r>
              <a:rPr lang="pt-BR" dirty="0" smtClean="0"/>
              <a:t>b)Intoxicação por cromo</a:t>
            </a:r>
          </a:p>
          <a:p>
            <a:pPr>
              <a:buNone/>
            </a:pPr>
            <a:r>
              <a:rPr lang="pt-BR" dirty="0" smtClean="0"/>
              <a:t>c)Intoxicação por berílio </a:t>
            </a:r>
          </a:p>
          <a:p>
            <a:pPr>
              <a:buNone/>
            </a:pPr>
            <a:r>
              <a:rPr lang="pt-BR" dirty="0" smtClean="0"/>
              <a:t>d)Intoxicação por cádmio</a:t>
            </a:r>
          </a:p>
          <a:p>
            <a:pPr>
              <a:buNone/>
            </a:pPr>
            <a:r>
              <a:rPr lang="pt-BR" dirty="0" smtClean="0"/>
              <a:t>e)Intoxicação por chumbo</a:t>
            </a:r>
          </a:p>
          <a:p>
            <a:endParaRPr lang="pt-BR"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a:t>
            </a:r>
            <a:r>
              <a:rPr lang="pt-BR" dirty="0" err="1" smtClean="0"/>
              <a:t>ba</a:t>
            </a:r>
            <a:r>
              <a:rPr lang="pt-BR" dirty="0" smtClean="0"/>
              <a:t> - 2014</a:t>
            </a:r>
            <a:endParaRPr lang="pt-BR" dirty="0"/>
          </a:p>
        </p:txBody>
      </p:sp>
      <p:sp>
        <p:nvSpPr>
          <p:cNvPr id="3" name="Espaço Reservado para Conteúdo 2"/>
          <p:cNvSpPr>
            <a:spLocks noGrp="1"/>
          </p:cNvSpPr>
          <p:nvPr>
            <p:ph sz="quarter" idx="1"/>
          </p:nvPr>
        </p:nvSpPr>
        <p:spPr/>
        <p:txBody>
          <a:bodyPr/>
          <a:lstStyle/>
          <a:p>
            <a:r>
              <a:rPr lang="pt-BR" dirty="0"/>
              <a:t>No que se refere à intoxicação aguda por benzeno, é </a:t>
            </a:r>
            <a:r>
              <a:rPr lang="pt-BR" dirty="0" smtClean="0"/>
              <a:t>correto afirmar </a:t>
            </a:r>
            <a:r>
              <a:rPr lang="pt-BR" dirty="0"/>
              <a:t>que ela pode causar</a:t>
            </a:r>
          </a:p>
          <a:p>
            <a:r>
              <a:rPr lang="pt-BR" b="1" dirty="0" smtClean="0"/>
              <a:t>(</a:t>
            </a:r>
            <a:r>
              <a:rPr lang="pt-BR" b="1" dirty="0"/>
              <a:t>E) </a:t>
            </a:r>
            <a:r>
              <a:rPr lang="pt-BR" dirty="0"/>
              <a:t>convulsões e morte.</a:t>
            </a:r>
            <a:endParaRPr lang="pt-BR" dirty="0"/>
          </a:p>
        </p:txBody>
      </p:sp>
    </p:spTree>
    <p:extLst>
      <p:ext uri="{BB962C8B-B14F-4D97-AF65-F5344CB8AC3E}">
        <p14:creationId xmlns:p14="http://schemas.microsoft.com/office/powerpoint/2010/main" val="320015440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se 2014</a:t>
            </a:r>
            <a:endParaRPr lang="pt-BR" dirty="0"/>
          </a:p>
        </p:txBody>
      </p:sp>
      <p:sp>
        <p:nvSpPr>
          <p:cNvPr id="3" name="Espaço Reservado para Conteúdo 2"/>
          <p:cNvSpPr>
            <a:spLocks noGrp="1"/>
          </p:cNvSpPr>
          <p:nvPr>
            <p:ph sz="quarter" idx="1"/>
          </p:nvPr>
        </p:nvSpPr>
        <p:spPr/>
        <p:txBody>
          <a:bodyPr/>
          <a:lstStyle/>
          <a:p>
            <a:r>
              <a:rPr lang="pt-BR" b="1" dirty="0"/>
              <a:t>É comum ocorrer a intoxicação pelo mercúrio na fabricação de </a:t>
            </a:r>
            <a:endParaRPr lang="pt-BR" dirty="0"/>
          </a:p>
          <a:p>
            <a:r>
              <a:rPr lang="pt-BR" dirty="0"/>
              <a:t>(A) borracha sintética. </a:t>
            </a:r>
          </a:p>
          <a:p>
            <a:r>
              <a:rPr lang="pt-BR" dirty="0"/>
              <a:t>(B) cimento. </a:t>
            </a:r>
          </a:p>
          <a:p>
            <a:r>
              <a:rPr lang="pt-BR" dirty="0"/>
              <a:t>(C) garrafas PET. </a:t>
            </a:r>
          </a:p>
          <a:p>
            <a:r>
              <a:rPr lang="pt-BR" dirty="0"/>
              <a:t>(D) tecido sintético. </a:t>
            </a:r>
          </a:p>
          <a:p>
            <a:r>
              <a:rPr lang="pt-BR" dirty="0"/>
              <a:t>(E) lâmpadas fluorescentes </a:t>
            </a:r>
            <a:endParaRPr lang="pt-BR" dirty="0"/>
          </a:p>
        </p:txBody>
      </p:sp>
    </p:spTree>
    <p:extLst>
      <p:ext uri="{BB962C8B-B14F-4D97-AF65-F5344CB8AC3E}">
        <p14:creationId xmlns:p14="http://schemas.microsoft.com/office/powerpoint/2010/main" val="27450352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se 2014</a:t>
            </a:r>
            <a:endParaRPr lang="pt-BR" dirty="0"/>
          </a:p>
        </p:txBody>
      </p:sp>
      <p:sp>
        <p:nvSpPr>
          <p:cNvPr id="3" name="Espaço Reservado para Conteúdo 2"/>
          <p:cNvSpPr>
            <a:spLocks noGrp="1"/>
          </p:cNvSpPr>
          <p:nvPr>
            <p:ph sz="quarter" idx="1"/>
          </p:nvPr>
        </p:nvSpPr>
        <p:spPr/>
        <p:txBody>
          <a:bodyPr/>
          <a:lstStyle/>
          <a:p>
            <a:r>
              <a:rPr lang="pt-BR" b="1" dirty="0"/>
              <a:t>É comum ocorrer a intoxicação pelo mercúrio na fabricação de </a:t>
            </a:r>
            <a:endParaRPr lang="pt-BR" dirty="0"/>
          </a:p>
          <a:p>
            <a:r>
              <a:rPr lang="pt-BR" dirty="0" smtClean="0"/>
              <a:t>(</a:t>
            </a:r>
            <a:r>
              <a:rPr lang="pt-BR" dirty="0"/>
              <a:t>E) lâmpadas fluorescentes </a:t>
            </a:r>
            <a:endParaRPr lang="pt-BR" dirty="0"/>
          </a:p>
        </p:txBody>
      </p:sp>
    </p:spTree>
    <p:extLst>
      <p:ext uri="{BB962C8B-B14F-4D97-AF65-F5344CB8AC3E}">
        <p14:creationId xmlns:p14="http://schemas.microsoft.com/office/powerpoint/2010/main" val="416327324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Fundação </a:t>
            </a:r>
            <a:r>
              <a:rPr lang="pt-BR" dirty="0" err="1" smtClean="0"/>
              <a:t>getulio</a:t>
            </a:r>
            <a:r>
              <a:rPr lang="pt-BR" dirty="0" smtClean="0"/>
              <a:t> </a:t>
            </a:r>
            <a:r>
              <a:rPr lang="pt-BR" dirty="0" err="1" smtClean="0"/>
              <a:t>vargas</a:t>
            </a:r>
            <a:r>
              <a:rPr lang="pt-BR" dirty="0" smtClean="0"/>
              <a:t> - 2014</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b="1" dirty="0"/>
              <a:t>QUESTÃO 28 – </a:t>
            </a:r>
            <a:r>
              <a:rPr lang="pt-BR" dirty="0" err="1"/>
              <a:t>Acrocianose</a:t>
            </a:r>
            <a:r>
              <a:rPr lang="pt-BR" dirty="0"/>
              <a:t> e </a:t>
            </a:r>
            <a:r>
              <a:rPr lang="pt-BR" dirty="0" err="1"/>
              <a:t>acroparestesias</a:t>
            </a:r>
            <a:r>
              <a:rPr lang="pt-BR" dirty="0"/>
              <a:t> </a:t>
            </a:r>
            <a:r>
              <a:rPr lang="pt-BR" dirty="0" smtClean="0"/>
              <a:t>são doenças </a:t>
            </a:r>
            <a:r>
              <a:rPr lang="pt-BR" dirty="0"/>
              <a:t>do sistema circulatório relacionadas </a:t>
            </a:r>
            <a:r>
              <a:rPr lang="pt-BR" dirty="0" smtClean="0"/>
              <a:t>ao trabalho</a:t>
            </a:r>
            <a:r>
              <a:rPr lang="pt-BR" dirty="0"/>
              <a:t>, relacionadas causalmente com os </a:t>
            </a:r>
            <a:r>
              <a:rPr lang="pt-BR" dirty="0" smtClean="0"/>
              <a:t>seguintes agentes </a:t>
            </a:r>
            <a:r>
              <a:rPr lang="pt-BR" dirty="0"/>
              <a:t>etiológicos ou fatores de risco de </a:t>
            </a:r>
            <a:r>
              <a:rPr lang="pt-BR" dirty="0" smtClean="0"/>
              <a:t>natureza ocupacional</a:t>
            </a:r>
            <a:r>
              <a:rPr lang="pt-BR" dirty="0"/>
              <a:t>:</a:t>
            </a:r>
          </a:p>
          <a:p>
            <a:r>
              <a:rPr lang="pt-BR" dirty="0"/>
              <a:t>A) Trabalho sob ar comprimido, sulfeto de carbono e</a:t>
            </a:r>
          </a:p>
          <a:p>
            <a:pPr marL="0" indent="0">
              <a:buNone/>
            </a:pPr>
            <a:r>
              <a:rPr lang="pt-BR" dirty="0"/>
              <a:t>cloreto de metileno.</a:t>
            </a:r>
          </a:p>
          <a:p>
            <a:r>
              <a:rPr lang="pt-BR" dirty="0"/>
              <a:t>B) Vibrações localizadas, cloreto de </a:t>
            </a:r>
            <a:r>
              <a:rPr lang="pt-BR" dirty="0" err="1"/>
              <a:t>vinila</a:t>
            </a:r>
            <a:r>
              <a:rPr lang="pt-BR" dirty="0"/>
              <a:t> e </a:t>
            </a:r>
            <a:r>
              <a:rPr lang="pt-BR" dirty="0" smtClean="0"/>
              <a:t>trabalho em </a:t>
            </a:r>
            <a:r>
              <a:rPr lang="pt-BR" dirty="0"/>
              <a:t>baixas temperaturas.</a:t>
            </a:r>
          </a:p>
          <a:p>
            <a:r>
              <a:rPr lang="pt-BR" dirty="0"/>
              <a:t>C) Vibrações localizadas e de corpo inteiro, </a:t>
            </a:r>
            <a:r>
              <a:rPr lang="pt-BR" dirty="0" err="1"/>
              <a:t>acrilatos</a:t>
            </a:r>
            <a:endParaRPr lang="pt-BR" dirty="0"/>
          </a:p>
          <a:p>
            <a:pPr marL="0" indent="0">
              <a:buNone/>
            </a:pPr>
            <a:r>
              <a:rPr lang="pt-BR" dirty="0"/>
              <a:t>e trabalho em baixas temperaturas.</a:t>
            </a:r>
          </a:p>
          <a:p>
            <a:r>
              <a:rPr lang="pt-BR" dirty="0"/>
              <a:t>D) Trabalho sob ar comprimido, </a:t>
            </a:r>
            <a:r>
              <a:rPr lang="pt-BR" dirty="0" err="1"/>
              <a:t>acrilatos</a:t>
            </a:r>
            <a:r>
              <a:rPr lang="pt-BR" dirty="0"/>
              <a:t> e brometo</a:t>
            </a:r>
          </a:p>
          <a:p>
            <a:pPr marL="0" indent="0">
              <a:buNone/>
            </a:pPr>
            <a:r>
              <a:rPr lang="pt-BR" dirty="0"/>
              <a:t>de metila.</a:t>
            </a:r>
          </a:p>
          <a:p>
            <a:r>
              <a:rPr lang="pt-BR" dirty="0"/>
              <a:t>E) Vibrações localizadas e de corpo inteiro, </a:t>
            </a:r>
            <a:r>
              <a:rPr lang="pt-BR" dirty="0" err="1"/>
              <a:t>acrilatos</a:t>
            </a:r>
            <a:endParaRPr lang="pt-BR" dirty="0"/>
          </a:p>
          <a:p>
            <a:pPr marL="0" indent="0">
              <a:buNone/>
            </a:pPr>
            <a:r>
              <a:rPr lang="pt-BR" dirty="0"/>
              <a:t>e sulfeto de carbono.</a:t>
            </a:r>
            <a:endParaRPr lang="pt-BR" dirty="0"/>
          </a:p>
        </p:txBody>
      </p:sp>
    </p:spTree>
    <p:extLst>
      <p:ext uri="{BB962C8B-B14F-4D97-AF65-F5344CB8AC3E}">
        <p14:creationId xmlns:p14="http://schemas.microsoft.com/office/powerpoint/2010/main" val="318168775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Fundação </a:t>
            </a:r>
            <a:r>
              <a:rPr lang="pt-BR" dirty="0" err="1" smtClean="0"/>
              <a:t>getulio</a:t>
            </a:r>
            <a:r>
              <a:rPr lang="pt-BR" dirty="0" smtClean="0"/>
              <a:t> </a:t>
            </a:r>
            <a:r>
              <a:rPr lang="pt-BR" dirty="0" err="1" smtClean="0"/>
              <a:t>vargas</a:t>
            </a:r>
            <a:r>
              <a:rPr lang="pt-BR" dirty="0" smtClean="0"/>
              <a:t> - 2014</a:t>
            </a:r>
            <a:endParaRPr lang="pt-BR" dirty="0"/>
          </a:p>
        </p:txBody>
      </p:sp>
      <p:sp>
        <p:nvSpPr>
          <p:cNvPr id="3" name="Espaço Reservado para Conteúdo 2"/>
          <p:cNvSpPr>
            <a:spLocks noGrp="1"/>
          </p:cNvSpPr>
          <p:nvPr>
            <p:ph sz="quarter" idx="1"/>
          </p:nvPr>
        </p:nvSpPr>
        <p:spPr/>
        <p:txBody>
          <a:bodyPr>
            <a:normAutofit/>
          </a:bodyPr>
          <a:lstStyle/>
          <a:p>
            <a:r>
              <a:rPr lang="pt-BR" b="1" dirty="0"/>
              <a:t>QUESTÃO 28 – </a:t>
            </a:r>
            <a:r>
              <a:rPr lang="pt-BR" dirty="0" err="1"/>
              <a:t>Acrocianose</a:t>
            </a:r>
            <a:r>
              <a:rPr lang="pt-BR" dirty="0"/>
              <a:t> e </a:t>
            </a:r>
            <a:r>
              <a:rPr lang="pt-BR" dirty="0" err="1"/>
              <a:t>acroparestesias</a:t>
            </a:r>
            <a:r>
              <a:rPr lang="pt-BR" dirty="0"/>
              <a:t> </a:t>
            </a:r>
            <a:r>
              <a:rPr lang="pt-BR" dirty="0" smtClean="0"/>
              <a:t>são doenças </a:t>
            </a:r>
            <a:r>
              <a:rPr lang="pt-BR" dirty="0"/>
              <a:t>do sistema circulatório relacionadas </a:t>
            </a:r>
            <a:r>
              <a:rPr lang="pt-BR" dirty="0" smtClean="0"/>
              <a:t>ao trabalho</a:t>
            </a:r>
            <a:r>
              <a:rPr lang="pt-BR" dirty="0"/>
              <a:t>, relacionadas causalmente com os </a:t>
            </a:r>
            <a:r>
              <a:rPr lang="pt-BR" dirty="0" smtClean="0"/>
              <a:t>seguintes agentes </a:t>
            </a:r>
            <a:r>
              <a:rPr lang="pt-BR" dirty="0"/>
              <a:t>etiológicos ou fatores de risco de </a:t>
            </a:r>
            <a:r>
              <a:rPr lang="pt-BR" dirty="0" smtClean="0"/>
              <a:t>natureza ocupacional</a:t>
            </a:r>
            <a:r>
              <a:rPr lang="pt-BR" dirty="0"/>
              <a:t>:</a:t>
            </a:r>
          </a:p>
          <a:p>
            <a:r>
              <a:rPr lang="pt-BR" dirty="0" smtClean="0"/>
              <a:t>B</a:t>
            </a:r>
            <a:r>
              <a:rPr lang="pt-BR" dirty="0"/>
              <a:t>) Vibrações localizadas, cloreto de </a:t>
            </a:r>
            <a:r>
              <a:rPr lang="pt-BR" dirty="0" err="1"/>
              <a:t>vinila</a:t>
            </a:r>
            <a:r>
              <a:rPr lang="pt-BR" dirty="0"/>
              <a:t> e </a:t>
            </a:r>
            <a:r>
              <a:rPr lang="pt-BR" dirty="0" smtClean="0"/>
              <a:t>trabalho em </a:t>
            </a:r>
            <a:r>
              <a:rPr lang="pt-BR" dirty="0"/>
              <a:t>baixas temperaturas</a:t>
            </a:r>
            <a:r>
              <a:rPr lang="pt-BR" dirty="0" smtClean="0"/>
              <a:t>.</a:t>
            </a:r>
            <a:endParaRPr lang="pt-BR" dirty="0"/>
          </a:p>
        </p:txBody>
      </p:sp>
    </p:spTree>
    <p:extLst>
      <p:ext uri="{BB962C8B-B14F-4D97-AF65-F5344CB8AC3E}">
        <p14:creationId xmlns:p14="http://schemas.microsoft.com/office/powerpoint/2010/main" val="299292366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Fundação </a:t>
            </a:r>
            <a:r>
              <a:rPr lang="pt-BR" dirty="0" err="1" smtClean="0"/>
              <a:t>getulio</a:t>
            </a:r>
            <a:r>
              <a:rPr lang="pt-BR" dirty="0" smtClean="0"/>
              <a:t> </a:t>
            </a:r>
            <a:r>
              <a:rPr lang="pt-BR" dirty="0" err="1" smtClean="0"/>
              <a:t>vargas</a:t>
            </a:r>
            <a:r>
              <a:rPr lang="pt-BR" dirty="0" smtClean="0"/>
              <a:t> - 2014</a:t>
            </a:r>
            <a:endParaRPr lang="pt-BR" dirty="0"/>
          </a:p>
        </p:txBody>
      </p:sp>
      <p:sp>
        <p:nvSpPr>
          <p:cNvPr id="3" name="Espaço Reservado para Conteúdo 2"/>
          <p:cNvSpPr>
            <a:spLocks noGrp="1"/>
          </p:cNvSpPr>
          <p:nvPr>
            <p:ph sz="quarter" idx="1"/>
          </p:nvPr>
        </p:nvSpPr>
        <p:spPr/>
        <p:txBody>
          <a:bodyPr>
            <a:normAutofit/>
          </a:bodyPr>
          <a:lstStyle/>
          <a:p>
            <a:r>
              <a:rPr lang="pt-BR" b="1" dirty="0"/>
              <a:t>QUESTÃO 30 – </a:t>
            </a:r>
            <a:r>
              <a:rPr lang="pt-BR" dirty="0"/>
              <a:t>No campo da </a:t>
            </a:r>
            <a:r>
              <a:rPr lang="pt-BR" dirty="0" smtClean="0"/>
              <a:t>toxicologia ocupacional</a:t>
            </a:r>
            <a:r>
              <a:rPr lang="pt-BR" dirty="0"/>
              <a:t>, os trabalhadores que utilizam o </a:t>
            </a:r>
            <a:r>
              <a:rPr lang="pt-BR" dirty="0" smtClean="0"/>
              <a:t>solvente cloreto de </a:t>
            </a:r>
            <a:r>
              <a:rPr lang="pt-BR" dirty="0"/>
              <a:t>metileno, de uso comum, encontrado </a:t>
            </a:r>
            <a:r>
              <a:rPr lang="pt-BR" dirty="0" smtClean="0"/>
              <a:t>na composição </a:t>
            </a:r>
            <a:r>
              <a:rPr lang="pt-BR" dirty="0"/>
              <a:t>de tintas, podem ser intoxicados </a:t>
            </a:r>
            <a:r>
              <a:rPr lang="pt-BR" dirty="0" smtClean="0"/>
              <a:t>em decorrência </a:t>
            </a:r>
            <a:r>
              <a:rPr lang="pt-BR" dirty="0"/>
              <a:t>de sua metabolização no organismo em:</a:t>
            </a:r>
          </a:p>
          <a:p>
            <a:r>
              <a:rPr lang="pt-BR" dirty="0"/>
              <a:t>A) Ácido clorídrico.</a:t>
            </a:r>
          </a:p>
          <a:p>
            <a:r>
              <a:rPr lang="pt-BR" dirty="0"/>
              <a:t>B) Ácido fórmico.</a:t>
            </a:r>
          </a:p>
          <a:p>
            <a:r>
              <a:rPr lang="pt-BR" dirty="0"/>
              <a:t>C) Monóxido de carbono.</a:t>
            </a:r>
          </a:p>
          <a:p>
            <a:r>
              <a:rPr lang="pt-BR" dirty="0"/>
              <a:t>D) Nitrobenzeno.</a:t>
            </a:r>
          </a:p>
          <a:p>
            <a:r>
              <a:rPr lang="pt-BR" dirty="0"/>
              <a:t>E) Ácido </a:t>
            </a:r>
            <a:r>
              <a:rPr lang="pt-BR" dirty="0" err="1"/>
              <a:t>trans-trans-mucônico</a:t>
            </a:r>
            <a:r>
              <a:rPr lang="pt-BR" dirty="0"/>
              <a:t>.</a:t>
            </a:r>
          </a:p>
        </p:txBody>
      </p:sp>
    </p:spTree>
    <p:extLst>
      <p:ext uri="{BB962C8B-B14F-4D97-AF65-F5344CB8AC3E}">
        <p14:creationId xmlns:p14="http://schemas.microsoft.com/office/powerpoint/2010/main" val="56558986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Fundação </a:t>
            </a:r>
            <a:r>
              <a:rPr lang="pt-BR" dirty="0" err="1" smtClean="0"/>
              <a:t>getulio</a:t>
            </a:r>
            <a:r>
              <a:rPr lang="pt-BR" dirty="0" smtClean="0"/>
              <a:t> </a:t>
            </a:r>
            <a:r>
              <a:rPr lang="pt-BR" dirty="0" err="1" smtClean="0"/>
              <a:t>vargas</a:t>
            </a:r>
            <a:r>
              <a:rPr lang="pt-BR" dirty="0" smtClean="0"/>
              <a:t> - 2014</a:t>
            </a:r>
            <a:endParaRPr lang="pt-BR" dirty="0"/>
          </a:p>
        </p:txBody>
      </p:sp>
      <p:sp>
        <p:nvSpPr>
          <p:cNvPr id="3" name="Espaço Reservado para Conteúdo 2"/>
          <p:cNvSpPr>
            <a:spLocks noGrp="1"/>
          </p:cNvSpPr>
          <p:nvPr>
            <p:ph sz="quarter" idx="1"/>
          </p:nvPr>
        </p:nvSpPr>
        <p:spPr/>
        <p:txBody>
          <a:bodyPr>
            <a:normAutofit/>
          </a:bodyPr>
          <a:lstStyle/>
          <a:p>
            <a:r>
              <a:rPr lang="pt-BR" b="1" dirty="0"/>
              <a:t>QUESTÃO 30 – </a:t>
            </a:r>
            <a:r>
              <a:rPr lang="pt-BR" dirty="0"/>
              <a:t>No campo da </a:t>
            </a:r>
            <a:r>
              <a:rPr lang="pt-BR" dirty="0" smtClean="0"/>
              <a:t>toxicologia ocupacional</a:t>
            </a:r>
            <a:r>
              <a:rPr lang="pt-BR" dirty="0"/>
              <a:t>, os trabalhadores que utilizam o </a:t>
            </a:r>
            <a:r>
              <a:rPr lang="pt-BR" dirty="0" smtClean="0"/>
              <a:t>solvente cloreto de </a:t>
            </a:r>
            <a:r>
              <a:rPr lang="pt-BR" dirty="0"/>
              <a:t>metileno, de uso comum, encontrado </a:t>
            </a:r>
            <a:r>
              <a:rPr lang="pt-BR" dirty="0" smtClean="0"/>
              <a:t>na composição </a:t>
            </a:r>
            <a:r>
              <a:rPr lang="pt-BR" dirty="0"/>
              <a:t>de tintas, podem ser intoxicados </a:t>
            </a:r>
            <a:r>
              <a:rPr lang="pt-BR" dirty="0" smtClean="0"/>
              <a:t>em decorrência </a:t>
            </a:r>
            <a:r>
              <a:rPr lang="pt-BR" dirty="0"/>
              <a:t>de sua metabolização no organismo em:</a:t>
            </a:r>
          </a:p>
          <a:p>
            <a:r>
              <a:rPr lang="pt-BR" dirty="0" smtClean="0"/>
              <a:t>C</a:t>
            </a:r>
            <a:r>
              <a:rPr lang="pt-BR" dirty="0"/>
              <a:t>) Monóxido de carbono</a:t>
            </a:r>
            <a:r>
              <a:rPr lang="pt-BR" dirty="0" smtClean="0"/>
              <a:t>.</a:t>
            </a:r>
            <a:endParaRPr lang="pt-BR" dirty="0"/>
          </a:p>
        </p:txBody>
      </p:sp>
    </p:spTree>
    <p:extLst>
      <p:ext uri="{BB962C8B-B14F-4D97-AF65-F5344CB8AC3E}">
        <p14:creationId xmlns:p14="http://schemas.microsoft.com/office/powerpoint/2010/main" val="111388633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Fundação </a:t>
            </a:r>
            <a:r>
              <a:rPr lang="pt-BR" dirty="0" err="1" smtClean="0"/>
              <a:t>getulio</a:t>
            </a:r>
            <a:r>
              <a:rPr lang="pt-BR" dirty="0" smtClean="0"/>
              <a:t> </a:t>
            </a:r>
            <a:r>
              <a:rPr lang="pt-BR" dirty="0" err="1" smtClean="0"/>
              <a:t>vargas</a:t>
            </a:r>
            <a:r>
              <a:rPr lang="pt-BR" dirty="0" smtClean="0"/>
              <a:t> - 2014</a:t>
            </a:r>
            <a:endParaRPr lang="pt-BR" dirty="0"/>
          </a:p>
        </p:txBody>
      </p:sp>
      <p:sp>
        <p:nvSpPr>
          <p:cNvPr id="3" name="Espaço Reservado para Conteúdo 2"/>
          <p:cNvSpPr>
            <a:spLocks noGrp="1"/>
          </p:cNvSpPr>
          <p:nvPr>
            <p:ph sz="quarter" idx="1"/>
          </p:nvPr>
        </p:nvSpPr>
        <p:spPr/>
        <p:txBody>
          <a:bodyPr>
            <a:normAutofit/>
          </a:bodyPr>
          <a:lstStyle/>
          <a:p>
            <a:r>
              <a:rPr lang="pt-BR" b="1" dirty="0"/>
              <a:t>QUESTÃO 36 – </a:t>
            </a:r>
            <a:r>
              <a:rPr lang="pt-BR" dirty="0"/>
              <a:t>Assinale a alternativa em que os</a:t>
            </a:r>
          </a:p>
          <a:p>
            <a:pPr marL="0" indent="0">
              <a:buNone/>
            </a:pPr>
            <a:r>
              <a:rPr lang="pt-BR" dirty="0"/>
              <a:t>agentes ou as atividades são classificados </a:t>
            </a:r>
            <a:r>
              <a:rPr lang="pt-BR" dirty="0" smtClean="0"/>
              <a:t>como insalubres</a:t>
            </a:r>
            <a:r>
              <a:rPr lang="pt-BR" dirty="0"/>
              <a:t>, exclusivamente em grau máximo:</a:t>
            </a:r>
          </a:p>
          <a:p>
            <a:r>
              <a:rPr lang="pt-BR" dirty="0"/>
              <a:t>A) Poeiras vegetais.</a:t>
            </a:r>
          </a:p>
          <a:p>
            <a:r>
              <a:rPr lang="pt-BR" dirty="0"/>
              <a:t>B) Agentes químicos.</a:t>
            </a:r>
          </a:p>
          <a:p>
            <a:r>
              <a:rPr lang="pt-BR" dirty="0"/>
              <a:t>C) Trabalhos sob condições hiperbáricas.</a:t>
            </a:r>
          </a:p>
          <a:p>
            <a:r>
              <a:rPr lang="pt-BR" dirty="0"/>
              <a:t>D) Agentes biológicos.</a:t>
            </a:r>
          </a:p>
          <a:p>
            <a:r>
              <a:rPr lang="pt-BR" dirty="0"/>
              <a:t>E) Vibrações.</a:t>
            </a:r>
          </a:p>
        </p:txBody>
      </p:sp>
    </p:spTree>
    <p:extLst>
      <p:ext uri="{BB962C8B-B14F-4D97-AF65-F5344CB8AC3E}">
        <p14:creationId xmlns:p14="http://schemas.microsoft.com/office/powerpoint/2010/main" val="127092716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Fundação </a:t>
            </a:r>
            <a:r>
              <a:rPr lang="pt-BR" dirty="0" err="1" smtClean="0"/>
              <a:t>getulio</a:t>
            </a:r>
            <a:r>
              <a:rPr lang="pt-BR" dirty="0" smtClean="0"/>
              <a:t> </a:t>
            </a:r>
            <a:r>
              <a:rPr lang="pt-BR" dirty="0" err="1" smtClean="0"/>
              <a:t>vargas</a:t>
            </a:r>
            <a:r>
              <a:rPr lang="pt-BR" dirty="0" smtClean="0"/>
              <a:t> - 2014</a:t>
            </a:r>
            <a:endParaRPr lang="pt-BR" dirty="0"/>
          </a:p>
        </p:txBody>
      </p:sp>
      <p:sp>
        <p:nvSpPr>
          <p:cNvPr id="3" name="Espaço Reservado para Conteúdo 2"/>
          <p:cNvSpPr>
            <a:spLocks noGrp="1"/>
          </p:cNvSpPr>
          <p:nvPr>
            <p:ph sz="quarter" idx="1"/>
          </p:nvPr>
        </p:nvSpPr>
        <p:spPr/>
        <p:txBody>
          <a:bodyPr>
            <a:normAutofit/>
          </a:bodyPr>
          <a:lstStyle/>
          <a:p>
            <a:r>
              <a:rPr lang="pt-BR" b="1" dirty="0"/>
              <a:t>QUESTÃO 36 – </a:t>
            </a:r>
            <a:r>
              <a:rPr lang="pt-BR" dirty="0"/>
              <a:t>Assinale a alternativa em que os</a:t>
            </a:r>
          </a:p>
          <a:p>
            <a:pPr marL="0" indent="0">
              <a:buNone/>
            </a:pPr>
            <a:r>
              <a:rPr lang="pt-BR" dirty="0"/>
              <a:t>agentes ou as atividades são classificados </a:t>
            </a:r>
            <a:r>
              <a:rPr lang="pt-BR" dirty="0" smtClean="0"/>
              <a:t>como insalubres</a:t>
            </a:r>
            <a:r>
              <a:rPr lang="pt-BR" dirty="0"/>
              <a:t>, exclusivamente em grau máximo:</a:t>
            </a:r>
          </a:p>
          <a:p>
            <a:r>
              <a:rPr lang="pt-BR" dirty="0" smtClean="0"/>
              <a:t>C</a:t>
            </a:r>
            <a:r>
              <a:rPr lang="pt-BR" dirty="0"/>
              <a:t>) Trabalhos sob condições hiperbáricas.</a:t>
            </a:r>
          </a:p>
          <a:p>
            <a:pPr marL="0" indent="0">
              <a:buNone/>
            </a:pPr>
            <a:endParaRPr lang="pt-BR" dirty="0"/>
          </a:p>
        </p:txBody>
      </p:sp>
    </p:spTree>
    <p:extLst>
      <p:ext uri="{BB962C8B-B14F-4D97-AF65-F5344CB8AC3E}">
        <p14:creationId xmlns:p14="http://schemas.microsoft.com/office/powerpoint/2010/main" val="352539142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Fundação </a:t>
            </a:r>
            <a:r>
              <a:rPr lang="pt-BR" dirty="0" err="1" smtClean="0"/>
              <a:t>getulio</a:t>
            </a:r>
            <a:r>
              <a:rPr lang="pt-BR" dirty="0" smtClean="0"/>
              <a:t> </a:t>
            </a:r>
            <a:r>
              <a:rPr lang="pt-BR" dirty="0" err="1" smtClean="0"/>
              <a:t>vargas</a:t>
            </a:r>
            <a:r>
              <a:rPr lang="pt-BR" dirty="0" smtClean="0"/>
              <a:t> - 2014</a:t>
            </a:r>
            <a:endParaRPr lang="pt-BR" dirty="0"/>
          </a:p>
        </p:txBody>
      </p:sp>
      <p:sp>
        <p:nvSpPr>
          <p:cNvPr id="3" name="Espaço Reservado para Conteúdo 2"/>
          <p:cNvSpPr>
            <a:spLocks noGrp="1"/>
          </p:cNvSpPr>
          <p:nvPr>
            <p:ph sz="quarter" idx="1"/>
          </p:nvPr>
        </p:nvSpPr>
        <p:spPr/>
        <p:txBody>
          <a:bodyPr>
            <a:normAutofit fontScale="70000" lnSpcReduction="20000"/>
          </a:bodyPr>
          <a:lstStyle/>
          <a:p>
            <a:r>
              <a:rPr lang="pt-BR" b="1" dirty="0"/>
              <a:t>QUESTÃO 39 – </a:t>
            </a:r>
            <a:r>
              <a:rPr lang="pt-BR" dirty="0"/>
              <a:t>De acordo com a </a:t>
            </a:r>
            <a:r>
              <a:rPr lang="pt-BR" dirty="0" smtClean="0"/>
              <a:t>Norma Regulamentadora </a:t>
            </a:r>
            <a:r>
              <a:rPr lang="pt-BR" dirty="0"/>
              <a:t>nº 32 do Ministério do Trabalho </a:t>
            </a:r>
            <a:r>
              <a:rPr lang="pt-BR" dirty="0" smtClean="0"/>
              <a:t>e Emprego</a:t>
            </a:r>
            <a:r>
              <a:rPr lang="pt-BR" dirty="0"/>
              <a:t>, é INCORRETO afirmar que:</a:t>
            </a:r>
          </a:p>
          <a:p>
            <a:r>
              <a:rPr lang="pt-BR" dirty="0"/>
              <a:t>A) A monitorização individual externa, de </a:t>
            </a:r>
            <a:r>
              <a:rPr lang="pt-BR" dirty="0" smtClean="0"/>
              <a:t>corpo inteiro </a:t>
            </a:r>
            <a:r>
              <a:rPr lang="pt-BR" dirty="0"/>
              <a:t>ou de extremidade, deve ser feita </a:t>
            </a:r>
            <a:r>
              <a:rPr lang="pt-BR" dirty="0" smtClean="0"/>
              <a:t>através de </a:t>
            </a:r>
            <a:r>
              <a:rPr lang="pt-BR" dirty="0"/>
              <a:t>dosimetria com periodicidade mensal.</a:t>
            </a:r>
          </a:p>
          <a:p>
            <a:r>
              <a:rPr lang="pt-BR" dirty="0"/>
              <a:t>B) O Plano de Proteção Radiológica que embasa </a:t>
            </a:r>
            <a:r>
              <a:rPr lang="pt-BR" dirty="0" smtClean="0"/>
              <a:t>a elaboração </a:t>
            </a:r>
            <a:r>
              <a:rPr lang="pt-BR" dirty="0"/>
              <a:t>e a implementação do PCMSO </a:t>
            </a:r>
            <a:r>
              <a:rPr lang="pt-BR" dirty="0" smtClean="0"/>
              <a:t>deve dispor </a:t>
            </a:r>
            <a:r>
              <a:rPr lang="pt-BR" dirty="0"/>
              <a:t>que os </a:t>
            </a:r>
            <a:r>
              <a:rPr lang="pt-BR" dirty="0" err="1"/>
              <a:t>dosímetros</a:t>
            </a:r>
            <a:r>
              <a:rPr lang="pt-BR" dirty="0"/>
              <a:t> individuais devem </a:t>
            </a:r>
            <a:r>
              <a:rPr lang="pt-BR" dirty="0" smtClean="0"/>
              <a:t>ser obtidos</a:t>
            </a:r>
            <a:r>
              <a:rPr lang="pt-BR" dirty="0"/>
              <a:t>, calibrados e avaliados exclusivamente </a:t>
            </a:r>
            <a:r>
              <a:rPr lang="pt-BR" dirty="0" smtClean="0"/>
              <a:t>em laboratórios </a:t>
            </a:r>
            <a:r>
              <a:rPr lang="pt-BR" dirty="0"/>
              <a:t>de monitorização </a:t>
            </a:r>
            <a:r>
              <a:rPr lang="pt-BR" dirty="0" smtClean="0"/>
              <a:t>individual acreditados </a:t>
            </a:r>
            <a:r>
              <a:rPr lang="pt-BR" dirty="0"/>
              <a:t>pela CNEN.</a:t>
            </a:r>
          </a:p>
          <a:p>
            <a:r>
              <a:rPr lang="pt-BR" dirty="0"/>
              <a:t>C) Na ocorrência ou suspeita de exposição </a:t>
            </a:r>
            <a:r>
              <a:rPr lang="pt-BR" dirty="0" smtClean="0"/>
              <a:t>acidental a </a:t>
            </a:r>
            <a:r>
              <a:rPr lang="pt-BR" dirty="0"/>
              <a:t>radiações ionizantes, os </a:t>
            </a:r>
            <a:r>
              <a:rPr lang="pt-BR" dirty="0" err="1"/>
              <a:t>dosímetros</a:t>
            </a:r>
            <a:r>
              <a:rPr lang="pt-BR" dirty="0"/>
              <a:t> devem </a:t>
            </a:r>
            <a:r>
              <a:rPr lang="pt-BR" dirty="0" smtClean="0"/>
              <a:t>ser encaminhados </a:t>
            </a:r>
            <a:r>
              <a:rPr lang="pt-BR" dirty="0"/>
              <a:t>para leitura no prazo máximo </a:t>
            </a:r>
            <a:r>
              <a:rPr lang="pt-BR" dirty="0" smtClean="0"/>
              <a:t>de vinte </a:t>
            </a:r>
            <a:r>
              <a:rPr lang="pt-BR" dirty="0"/>
              <a:t>e quatro horas</a:t>
            </a:r>
            <a:r>
              <a:rPr lang="pt-BR" dirty="0" smtClean="0"/>
              <a:t>.</a:t>
            </a:r>
          </a:p>
          <a:p>
            <a:r>
              <a:rPr lang="pt-BR" dirty="0"/>
              <a:t>D) Cabe ao empregador dar ciência dos </a:t>
            </a:r>
            <a:r>
              <a:rPr lang="pt-BR" dirty="0" smtClean="0"/>
              <a:t>resultados das </a:t>
            </a:r>
            <a:r>
              <a:rPr lang="pt-BR" dirty="0"/>
              <a:t>doses referentes às exposições de </a:t>
            </a:r>
            <a:r>
              <a:rPr lang="pt-BR" dirty="0" smtClean="0"/>
              <a:t>rotina, acidentais </a:t>
            </a:r>
            <a:r>
              <a:rPr lang="pt-BR" dirty="0"/>
              <a:t>e de emergências, por escrito </a:t>
            </a:r>
            <a:r>
              <a:rPr lang="pt-BR" dirty="0" smtClean="0"/>
              <a:t>e mediante </a:t>
            </a:r>
            <a:r>
              <a:rPr lang="pt-BR" dirty="0"/>
              <a:t>recibo, a cada trabalhador e ao </a:t>
            </a:r>
            <a:r>
              <a:rPr lang="pt-BR" dirty="0" smtClean="0"/>
              <a:t>médico coordenador </a:t>
            </a:r>
            <a:r>
              <a:rPr lang="pt-BR" dirty="0"/>
              <a:t>do PCMSO ou médico </a:t>
            </a:r>
            <a:r>
              <a:rPr lang="pt-BR" dirty="0" smtClean="0"/>
              <a:t>encarregado dos </a:t>
            </a:r>
            <a:r>
              <a:rPr lang="pt-BR" dirty="0"/>
              <a:t>exames médicos previstos na NR 7.</a:t>
            </a:r>
          </a:p>
          <a:p>
            <a:r>
              <a:rPr lang="pt-BR" dirty="0"/>
              <a:t>E) Cada trabalhador da instalação radiativa deve </a:t>
            </a:r>
            <a:r>
              <a:rPr lang="pt-BR" dirty="0" smtClean="0"/>
              <a:t>ter registro </a:t>
            </a:r>
            <a:r>
              <a:rPr lang="pt-BR" dirty="0"/>
              <a:t>individual atualizado, devendo </a:t>
            </a:r>
            <a:r>
              <a:rPr lang="pt-BR" dirty="0" smtClean="0"/>
              <a:t>ser conservado </a:t>
            </a:r>
            <a:r>
              <a:rPr lang="pt-BR" dirty="0"/>
              <a:t>por vinte anos após o término de </a:t>
            </a:r>
            <a:r>
              <a:rPr lang="pt-BR" dirty="0" err="1" smtClean="0"/>
              <a:t>suaocupação</a:t>
            </a:r>
            <a:r>
              <a:rPr lang="pt-BR" dirty="0"/>
              <a:t>.</a:t>
            </a:r>
          </a:p>
        </p:txBody>
      </p:sp>
    </p:spTree>
    <p:extLst>
      <p:ext uri="{BB962C8B-B14F-4D97-AF65-F5344CB8AC3E}">
        <p14:creationId xmlns:p14="http://schemas.microsoft.com/office/powerpoint/2010/main" val="2657221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normAutofit/>
          </a:bodyPr>
          <a:lstStyle/>
          <a:p>
            <a:endParaRPr lang="pt-BR" dirty="0" smtClean="0"/>
          </a:p>
          <a:p>
            <a:pPr>
              <a:buNone/>
            </a:pPr>
            <a:r>
              <a:rPr lang="pt-BR" dirty="0" smtClean="0"/>
              <a:t>20. Empregado em uma metalúrgica, apresentando quadro agudo de tosse, escarro hemoptoico, dor retroesternal, fadiga e dispneia progressiva acompanhada de cianose. Apresenta ainda rinite e faringite e dermatite de contato alérgica. Após a solicitação de RX de tórax observa-se infiltração </a:t>
            </a:r>
            <a:r>
              <a:rPr lang="pt-BR" dirty="0" err="1" smtClean="0"/>
              <a:t>miliar</a:t>
            </a:r>
            <a:r>
              <a:rPr lang="pt-BR" dirty="0" smtClean="0"/>
              <a:t> difusa. Pode-se pensar no diagnóstico de:</a:t>
            </a:r>
          </a:p>
          <a:p>
            <a:endParaRPr lang="pt-BR" dirty="0" smtClean="0"/>
          </a:p>
          <a:p>
            <a:pPr>
              <a:buNone/>
            </a:pPr>
            <a:r>
              <a:rPr lang="pt-BR" dirty="0" smtClean="0"/>
              <a:t>b)Intoxicação por cromo</a:t>
            </a:r>
          </a:p>
          <a:p>
            <a:endParaRPr lang="pt-BR" dirty="0"/>
          </a:p>
        </p:txBody>
      </p:sp>
    </p:spTree>
    <p:extLst>
      <p:ext uri="{BB962C8B-B14F-4D97-AF65-F5344CB8AC3E}">
        <p14:creationId xmlns:p14="http://schemas.microsoft.com/office/powerpoint/2010/main" val="337112497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Fundação </a:t>
            </a:r>
            <a:r>
              <a:rPr lang="pt-BR" dirty="0" err="1" smtClean="0"/>
              <a:t>getulio</a:t>
            </a:r>
            <a:r>
              <a:rPr lang="pt-BR" dirty="0" smtClean="0"/>
              <a:t> </a:t>
            </a:r>
            <a:r>
              <a:rPr lang="pt-BR" dirty="0" err="1" smtClean="0"/>
              <a:t>vargas</a:t>
            </a:r>
            <a:r>
              <a:rPr lang="pt-BR" dirty="0" smtClean="0"/>
              <a:t> - 2014</a:t>
            </a:r>
            <a:endParaRPr lang="pt-BR" dirty="0"/>
          </a:p>
        </p:txBody>
      </p:sp>
      <p:sp>
        <p:nvSpPr>
          <p:cNvPr id="3" name="Espaço Reservado para Conteúdo 2"/>
          <p:cNvSpPr>
            <a:spLocks noGrp="1"/>
          </p:cNvSpPr>
          <p:nvPr>
            <p:ph sz="quarter" idx="1"/>
          </p:nvPr>
        </p:nvSpPr>
        <p:spPr/>
        <p:txBody>
          <a:bodyPr>
            <a:normAutofit fontScale="70000" lnSpcReduction="20000"/>
          </a:bodyPr>
          <a:lstStyle/>
          <a:p>
            <a:r>
              <a:rPr lang="pt-BR" b="1" dirty="0"/>
              <a:t>QUESTÃO 39 – </a:t>
            </a:r>
            <a:r>
              <a:rPr lang="pt-BR" dirty="0"/>
              <a:t>De acordo com a </a:t>
            </a:r>
            <a:r>
              <a:rPr lang="pt-BR" dirty="0" smtClean="0"/>
              <a:t>Norma Regulamentadora </a:t>
            </a:r>
            <a:r>
              <a:rPr lang="pt-BR" dirty="0"/>
              <a:t>nº 32 do Ministério do Trabalho </a:t>
            </a:r>
            <a:r>
              <a:rPr lang="pt-BR" dirty="0" smtClean="0"/>
              <a:t>e Emprego</a:t>
            </a:r>
            <a:r>
              <a:rPr lang="pt-BR" dirty="0"/>
              <a:t>, é INCORRETO afirmar que:</a:t>
            </a:r>
          </a:p>
          <a:p>
            <a:r>
              <a:rPr lang="pt-BR" dirty="0"/>
              <a:t>A) A monitorização individual externa, de </a:t>
            </a:r>
            <a:r>
              <a:rPr lang="pt-BR" dirty="0" smtClean="0"/>
              <a:t>corpo inteiro </a:t>
            </a:r>
            <a:r>
              <a:rPr lang="pt-BR" dirty="0"/>
              <a:t>ou de extremidade, deve ser feita </a:t>
            </a:r>
            <a:r>
              <a:rPr lang="pt-BR" dirty="0" smtClean="0"/>
              <a:t>através de </a:t>
            </a:r>
            <a:r>
              <a:rPr lang="pt-BR" dirty="0"/>
              <a:t>dosimetria com periodicidade mensal.</a:t>
            </a:r>
          </a:p>
          <a:p>
            <a:r>
              <a:rPr lang="pt-BR" dirty="0"/>
              <a:t>B) O Plano de Proteção Radiológica que embasa </a:t>
            </a:r>
            <a:r>
              <a:rPr lang="pt-BR" dirty="0" smtClean="0"/>
              <a:t>a elaboração </a:t>
            </a:r>
            <a:r>
              <a:rPr lang="pt-BR" dirty="0"/>
              <a:t>e a implementação do PCMSO </a:t>
            </a:r>
            <a:r>
              <a:rPr lang="pt-BR" dirty="0" smtClean="0"/>
              <a:t>deve dispor </a:t>
            </a:r>
            <a:r>
              <a:rPr lang="pt-BR" dirty="0"/>
              <a:t>que os </a:t>
            </a:r>
            <a:r>
              <a:rPr lang="pt-BR" dirty="0" err="1"/>
              <a:t>dosímetros</a:t>
            </a:r>
            <a:r>
              <a:rPr lang="pt-BR" dirty="0"/>
              <a:t> individuais devem </a:t>
            </a:r>
            <a:r>
              <a:rPr lang="pt-BR" dirty="0" smtClean="0"/>
              <a:t>ser obtidos</a:t>
            </a:r>
            <a:r>
              <a:rPr lang="pt-BR" dirty="0"/>
              <a:t>, calibrados e avaliados exclusivamente </a:t>
            </a:r>
            <a:r>
              <a:rPr lang="pt-BR" dirty="0" smtClean="0"/>
              <a:t>em laboratórios </a:t>
            </a:r>
            <a:r>
              <a:rPr lang="pt-BR" dirty="0"/>
              <a:t>de monitorização </a:t>
            </a:r>
            <a:r>
              <a:rPr lang="pt-BR" dirty="0" smtClean="0"/>
              <a:t>individual acreditados </a:t>
            </a:r>
            <a:r>
              <a:rPr lang="pt-BR" dirty="0"/>
              <a:t>pela CNEN.</a:t>
            </a:r>
          </a:p>
          <a:p>
            <a:r>
              <a:rPr lang="pt-BR" dirty="0"/>
              <a:t>C) Na ocorrência ou suspeita de exposição </a:t>
            </a:r>
            <a:r>
              <a:rPr lang="pt-BR" dirty="0" smtClean="0"/>
              <a:t>acidental a </a:t>
            </a:r>
            <a:r>
              <a:rPr lang="pt-BR" dirty="0"/>
              <a:t>radiações ionizantes, os </a:t>
            </a:r>
            <a:r>
              <a:rPr lang="pt-BR" dirty="0" err="1"/>
              <a:t>dosímetros</a:t>
            </a:r>
            <a:r>
              <a:rPr lang="pt-BR" dirty="0"/>
              <a:t> devem </a:t>
            </a:r>
            <a:r>
              <a:rPr lang="pt-BR" dirty="0" smtClean="0"/>
              <a:t>ser encaminhados </a:t>
            </a:r>
            <a:r>
              <a:rPr lang="pt-BR" dirty="0"/>
              <a:t>para leitura no prazo máximo </a:t>
            </a:r>
            <a:r>
              <a:rPr lang="pt-BR" dirty="0" smtClean="0"/>
              <a:t>de vinte </a:t>
            </a:r>
            <a:r>
              <a:rPr lang="pt-BR" dirty="0"/>
              <a:t>e quatro horas</a:t>
            </a:r>
            <a:r>
              <a:rPr lang="pt-BR" dirty="0" smtClean="0"/>
              <a:t>.</a:t>
            </a:r>
          </a:p>
          <a:p>
            <a:r>
              <a:rPr lang="pt-BR" dirty="0"/>
              <a:t>D) Cabe ao empregador dar ciência dos </a:t>
            </a:r>
            <a:r>
              <a:rPr lang="pt-BR" dirty="0" smtClean="0"/>
              <a:t>resultados das </a:t>
            </a:r>
            <a:r>
              <a:rPr lang="pt-BR" dirty="0"/>
              <a:t>doses referentes às exposições de </a:t>
            </a:r>
            <a:r>
              <a:rPr lang="pt-BR" dirty="0" smtClean="0"/>
              <a:t>rotina, acidentais </a:t>
            </a:r>
            <a:r>
              <a:rPr lang="pt-BR" dirty="0"/>
              <a:t>e de emergências, por escrito </a:t>
            </a:r>
            <a:r>
              <a:rPr lang="pt-BR" dirty="0" smtClean="0"/>
              <a:t>e mediante </a:t>
            </a:r>
            <a:r>
              <a:rPr lang="pt-BR" dirty="0"/>
              <a:t>recibo, a cada trabalhador e ao </a:t>
            </a:r>
            <a:r>
              <a:rPr lang="pt-BR" dirty="0" smtClean="0"/>
              <a:t>médico coordenador </a:t>
            </a:r>
            <a:r>
              <a:rPr lang="pt-BR" dirty="0"/>
              <a:t>do PCMSO ou médico </a:t>
            </a:r>
            <a:r>
              <a:rPr lang="pt-BR" dirty="0" smtClean="0"/>
              <a:t>encarregado dos </a:t>
            </a:r>
            <a:r>
              <a:rPr lang="pt-BR" dirty="0"/>
              <a:t>exames médicos previstos na NR 7.</a:t>
            </a:r>
          </a:p>
          <a:p>
            <a:r>
              <a:rPr lang="pt-BR" dirty="0"/>
              <a:t>E) Cada trabalhador da instalação radiativa deve </a:t>
            </a:r>
            <a:r>
              <a:rPr lang="pt-BR" dirty="0" smtClean="0"/>
              <a:t>ter registro </a:t>
            </a:r>
            <a:r>
              <a:rPr lang="pt-BR" dirty="0"/>
              <a:t>individual atualizado, devendo </a:t>
            </a:r>
            <a:r>
              <a:rPr lang="pt-BR" dirty="0" smtClean="0"/>
              <a:t>ser conservado </a:t>
            </a:r>
            <a:r>
              <a:rPr lang="pt-BR" dirty="0"/>
              <a:t>por vinte anos após o término de </a:t>
            </a:r>
            <a:r>
              <a:rPr lang="pt-BR" dirty="0" smtClean="0"/>
              <a:t>sua ocupação</a:t>
            </a:r>
            <a:r>
              <a:rPr lang="pt-BR" dirty="0"/>
              <a:t>.</a:t>
            </a:r>
          </a:p>
        </p:txBody>
      </p:sp>
    </p:spTree>
    <p:extLst>
      <p:ext uri="{BB962C8B-B14F-4D97-AF65-F5344CB8AC3E}">
        <p14:creationId xmlns:p14="http://schemas.microsoft.com/office/powerpoint/2010/main" val="249096810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Fundação </a:t>
            </a:r>
            <a:r>
              <a:rPr lang="pt-BR" dirty="0" err="1" smtClean="0"/>
              <a:t>getulio</a:t>
            </a:r>
            <a:r>
              <a:rPr lang="pt-BR" dirty="0" smtClean="0"/>
              <a:t> </a:t>
            </a:r>
            <a:r>
              <a:rPr lang="pt-BR" dirty="0" err="1" smtClean="0"/>
              <a:t>vargas</a:t>
            </a:r>
            <a:r>
              <a:rPr lang="pt-BR" dirty="0" smtClean="0"/>
              <a:t> - 2014</a:t>
            </a:r>
            <a:endParaRPr lang="pt-BR" dirty="0"/>
          </a:p>
        </p:txBody>
      </p:sp>
      <p:sp>
        <p:nvSpPr>
          <p:cNvPr id="3" name="Espaço Reservado para Conteúdo 2"/>
          <p:cNvSpPr>
            <a:spLocks noGrp="1"/>
          </p:cNvSpPr>
          <p:nvPr>
            <p:ph sz="quarter" idx="1"/>
          </p:nvPr>
        </p:nvSpPr>
        <p:spPr/>
        <p:txBody>
          <a:bodyPr>
            <a:normAutofit/>
          </a:bodyPr>
          <a:lstStyle/>
          <a:p>
            <a:r>
              <a:rPr lang="pt-BR" b="1" dirty="0"/>
              <a:t>QUESTÃO 39 – </a:t>
            </a:r>
            <a:r>
              <a:rPr lang="pt-BR" dirty="0"/>
              <a:t>De acordo com a </a:t>
            </a:r>
            <a:r>
              <a:rPr lang="pt-BR" dirty="0" smtClean="0"/>
              <a:t>Norma Regulamentadora </a:t>
            </a:r>
            <a:r>
              <a:rPr lang="pt-BR" dirty="0"/>
              <a:t>nº 32 do Ministério do Trabalho </a:t>
            </a:r>
            <a:r>
              <a:rPr lang="pt-BR" dirty="0" smtClean="0"/>
              <a:t>e Emprego</a:t>
            </a:r>
            <a:r>
              <a:rPr lang="pt-BR" dirty="0"/>
              <a:t>, é INCORRETO afirmar que:</a:t>
            </a:r>
          </a:p>
          <a:p>
            <a:r>
              <a:rPr lang="pt-BR" smtClean="0"/>
              <a:t>E</a:t>
            </a:r>
            <a:r>
              <a:rPr lang="pt-BR" dirty="0"/>
              <a:t>) Cada trabalhador da instalação radiativa deve </a:t>
            </a:r>
            <a:r>
              <a:rPr lang="pt-BR" dirty="0" smtClean="0"/>
              <a:t>ter registro </a:t>
            </a:r>
            <a:r>
              <a:rPr lang="pt-BR" dirty="0"/>
              <a:t>individual atualizado, devendo </a:t>
            </a:r>
            <a:r>
              <a:rPr lang="pt-BR" dirty="0" smtClean="0"/>
              <a:t>ser conservado </a:t>
            </a:r>
            <a:r>
              <a:rPr lang="pt-BR" dirty="0"/>
              <a:t>por vinte anos após o término de </a:t>
            </a:r>
            <a:r>
              <a:rPr lang="pt-BR" dirty="0" smtClean="0"/>
              <a:t>sua ocupação</a:t>
            </a:r>
            <a:r>
              <a:rPr lang="pt-BR" dirty="0"/>
              <a:t>.</a:t>
            </a:r>
          </a:p>
        </p:txBody>
      </p:sp>
    </p:spTree>
    <p:extLst>
      <p:ext uri="{BB962C8B-B14F-4D97-AF65-F5344CB8AC3E}">
        <p14:creationId xmlns:p14="http://schemas.microsoft.com/office/powerpoint/2010/main" val="2370588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Pref. São </a:t>
            </a:r>
            <a:r>
              <a:rPr lang="pt-BR" dirty="0" err="1" smtClean="0"/>
              <a:t>paulo</a:t>
            </a:r>
            <a:r>
              <a:rPr lang="pt-BR" dirty="0" smtClean="0"/>
              <a:t> – 2014 (</a:t>
            </a:r>
            <a:r>
              <a:rPr lang="pt-BR" dirty="0" err="1" smtClean="0"/>
              <a:t>vunesp</a:t>
            </a:r>
            <a:r>
              <a:rPr lang="pt-BR" dirty="0" smtClean="0"/>
              <a:t>)</a:t>
            </a:r>
            <a:endParaRPr lang="pt-BR" dirty="0"/>
          </a:p>
        </p:txBody>
      </p:sp>
      <p:sp>
        <p:nvSpPr>
          <p:cNvPr id="3" name="Espaço Reservado para Conteúdo 2"/>
          <p:cNvSpPr>
            <a:spLocks noGrp="1"/>
          </p:cNvSpPr>
          <p:nvPr>
            <p:ph sz="quarter" idx="1"/>
          </p:nvPr>
        </p:nvSpPr>
        <p:spPr/>
        <p:txBody>
          <a:bodyPr>
            <a:normAutofit fontScale="70000" lnSpcReduction="20000"/>
          </a:bodyPr>
          <a:lstStyle/>
          <a:p>
            <a:r>
              <a:rPr lang="pt-BR" b="1" dirty="0" smtClean="0"/>
              <a:t>21. Trabalhador informa que passou a apresentar broncoespasmo depois que começou a trabalhar exposto a inalantes gasosos. Relata, ainda, que o quadro melhora nos finais de semana.Após ter levantado a hipótese diagnóstica de asma ocupacional,o médico deve, dentre outras eventuais medidas,</a:t>
            </a:r>
          </a:p>
          <a:p>
            <a:r>
              <a:rPr lang="pt-BR" b="1" dirty="0" smtClean="0"/>
              <a:t>(A) obter informações sobre as características dos inalantes, antes de recomendar ou não a necessidade de seu afastamento do trabalho.</a:t>
            </a:r>
          </a:p>
          <a:p>
            <a:r>
              <a:rPr lang="pt-BR" b="1" dirty="0" smtClean="0"/>
              <a:t>(B) solicitar seu afastamento do trabalho e a realização de medidas seriadas de pico de fluxo expiratório (curva de </a:t>
            </a:r>
            <a:r>
              <a:rPr lang="pt-BR" b="1" i="1" dirty="0" err="1" smtClean="0"/>
              <a:t>peakflow</a:t>
            </a:r>
            <a:r>
              <a:rPr lang="pt-BR" b="1" i="1" dirty="0" smtClean="0"/>
              <a:t>).</a:t>
            </a:r>
          </a:p>
          <a:p>
            <a:r>
              <a:rPr lang="pt-BR" b="1" dirty="0" smtClean="0"/>
              <a:t>(C) considerar o nexo etiológico com o trabalho somente se ele não tiver antecedentes de asma brônquica.</a:t>
            </a:r>
          </a:p>
          <a:p>
            <a:r>
              <a:rPr lang="pt-BR" b="1" dirty="0" smtClean="0"/>
              <a:t>(D) informar-se sobre a existência de outros trabalhadores expostos às mesmas condições de trabalho antes de recomendar o seu afastamento do trabalho.</a:t>
            </a:r>
          </a:p>
          <a:p>
            <a:r>
              <a:rPr lang="pt-BR" b="1" dirty="0" smtClean="0"/>
              <a:t>(E) solicitar a realização de tomografia de tórax para confirmação diagnóstica.</a:t>
            </a:r>
            <a:endParaRPr lang="pt-BR"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Pref. São </a:t>
            </a:r>
            <a:r>
              <a:rPr lang="pt-BR" dirty="0" err="1" smtClean="0"/>
              <a:t>paulo</a:t>
            </a:r>
            <a:r>
              <a:rPr lang="pt-BR" dirty="0" smtClean="0"/>
              <a:t> – 2014 (</a:t>
            </a:r>
            <a:r>
              <a:rPr lang="pt-BR" dirty="0" err="1" smtClean="0"/>
              <a:t>vunesp</a:t>
            </a:r>
            <a:r>
              <a:rPr lang="pt-BR" dirty="0" smtClean="0"/>
              <a:t>)</a:t>
            </a:r>
            <a:endParaRPr lang="pt-BR" dirty="0"/>
          </a:p>
        </p:txBody>
      </p:sp>
      <p:sp>
        <p:nvSpPr>
          <p:cNvPr id="3" name="Espaço Reservado para Conteúdo 2"/>
          <p:cNvSpPr>
            <a:spLocks noGrp="1"/>
          </p:cNvSpPr>
          <p:nvPr>
            <p:ph sz="quarter" idx="1"/>
          </p:nvPr>
        </p:nvSpPr>
        <p:spPr/>
        <p:txBody>
          <a:bodyPr>
            <a:normAutofit/>
          </a:bodyPr>
          <a:lstStyle/>
          <a:p>
            <a:r>
              <a:rPr lang="pt-BR" b="1" dirty="0" smtClean="0"/>
              <a:t>21. Trabalhador informa que passou a apresentar broncoespasmo depois que começou a trabalhar exposto a inalantes gasosos. Relata, ainda, que o quadro melhora nos finais de semana.Após ter levantado a hipótese diagnóstica de asma ocupacional,o médico deve, dentre outras eventuais medidas,</a:t>
            </a:r>
          </a:p>
          <a:p>
            <a:r>
              <a:rPr lang="pt-BR" b="1" dirty="0" smtClean="0"/>
              <a:t>(B) solicitar seu afastamento do trabalho e a realização de medidas seriadas de pico de fluxo expiratório (curva de </a:t>
            </a:r>
            <a:r>
              <a:rPr lang="pt-BR" b="1" i="1" dirty="0" err="1" smtClean="0"/>
              <a:t>peakflow</a:t>
            </a:r>
            <a:r>
              <a:rPr lang="pt-BR" b="1" i="1" dirty="0" smtClean="0"/>
              <a:t>).</a:t>
            </a:r>
          </a:p>
        </p:txBody>
      </p:sp>
    </p:spTree>
    <p:extLst>
      <p:ext uri="{BB962C8B-B14F-4D97-AF65-F5344CB8AC3E}">
        <p14:creationId xmlns:p14="http://schemas.microsoft.com/office/powerpoint/2010/main" val="2197929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a:t>
            </a:r>
            <a:r>
              <a:rPr lang="pt-BR" dirty="0" err="1" smtClean="0"/>
              <a:t>meac-huwc</a:t>
            </a:r>
            <a:r>
              <a:rPr lang="pt-BR" dirty="0" smtClean="0"/>
              <a:t>) -2014</a:t>
            </a:r>
            <a:endParaRPr lang="pt-BR" dirty="0"/>
          </a:p>
        </p:txBody>
      </p:sp>
      <p:sp>
        <p:nvSpPr>
          <p:cNvPr id="3" name="Espaço Reservado para Conteúdo 2"/>
          <p:cNvSpPr>
            <a:spLocks noGrp="1"/>
          </p:cNvSpPr>
          <p:nvPr>
            <p:ph sz="quarter" idx="1"/>
          </p:nvPr>
        </p:nvSpPr>
        <p:spPr/>
        <p:txBody>
          <a:bodyPr/>
          <a:lstStyle/>
          <a:p>
            <a:r>
              <a:rPr lang="pt-BR" b="1" dirty="0" smtClean="0"/>
              <a:t>42.Trabalhadores de uma indústria química utilizam no processo industrial anilina e </a:t>
            </a:r>
            <a:r>
              <a:rPr lang="pt-BR" b="1" dirty="0" err="1" smtClean="0"/>
              <a:t>etil</a:t>
            </a:r>
            <a:r>
              <a:rPr lang="pt-BR" b="1" dirty="0" smtClean="0"/>
              <a:t> benzeno. O Quadro I da NR-7 do MTE determina que o controle biológico de exposição para os agentes químicos mencionados deverá ser, respectivamente, através de </a:t>
            </a:r>
          </a:p>
          <a:p>
            <a:r>
              <a:rPr lang="pt-BR" dirty="0" smtClean="0"/>
              <a:t>(A) </a:t>
            </a:r>
            <a:r>
              <a:rPr lang="pt-BR" dirty="0" err="1" smtClean="0"/>
              <a:t>P-aminofenol</a:t>
            </a:r>
            <a:r>
              <a:rPr lang="pt-BR" dirty="0" smtClean="0"/>
              <a:t> e ácido mandélico. </a:t>
            </a:r>
          </a:p>
          <a:p>
            <a:r>
              <a:rPr lang="pt-BR" dirty="0" smtClean="0"/>
              <a:t>(B) ácido mandélico e ácido </a:t>
            </a:r>
            <a:r>
              <a:rPr lang="pt-BR" dirty="0" err="1" smtClean="0"/>
              <a:t>metil-hipúrico</a:t>
            </a:r>
            <a:r>
              <a:rPr lang="pt-BR" dirty="0" smtClean="0"/>
              <a:t>. </a:t>
            </a:r>
          </a:p>
          <a:p>
            <a:r>
              <a:rPr lang="pt-BR" dirty="0" smtClean="0"/>
              <a:t>(C) ácido </a:t>
            </a:r>
            <a:r>
              <a:rPr lang="pt-BR" dirty="0" err="1" smtClean="0"/>
              <a:t>hipúrico</a:t>
            </a:r>
            <a:r>
              <a:rPr lang="pt-BR" dirty="0" smtClean="0"/>
              <a:t> e ácido </a:t>
            </a:r>
            <a:r>
              <a:rPr lang="pt-BR" dirty="0" err="1" smtClean="0"/>
              <a:t>metil</a:t>
            </a:r>
            <a:r>
              <a:rPr lang="pt-BR" dirty="0" smtClean="0"/>
              <a:t> </a:t>
            </a:r>
            <a:r>
              <a:rPr lang="pt-BR" dirty="0" err="1" smtClean="0"/>
              <a:t>hipúrico</a:t>
            </a:r>
            <a:r>
              <a:rPr lang="pt-BR" dirty="0" smtClean="0"/>
              <a:t>. </a:t>
            </a:r>
          </a:p>
          <a:p>
            <a:r>
              <a:rPr lang="pt-BR" dirty="0" smtClean="0"/>
              <a:t>(D) ácido </a:t>
            </a:r>
            <a:r>
              <a:rPr lang="pt-BR" dirty="0" err="1" smtClean="0"/>
              <a:t>vanil</a:t>
            </a:r>
            <a:r>
              <a:rPr lang="pt-BR" dirty="0" smtClean="0"/>
              <a:t> mandélico e oxálico. </a:t>
            </a:r>
          </a:p>
          <a:p>
            <a:r>
              <a:rPr lang="pt-BR" dirty="0" smtClean="0"/>
              <a:t>(E) ácido carboxílico e </a:t>
            </a:r>
            <a:r>
              <a:rPr lang="pt-BR" dirty="0" err="1" smtClean="0"/>
              <a:t>exálico</a:t>
            </a:r>
            <a:r>
              <a:rPr lang="pt-BR" dirty="0" smtClean="0"/>
              <a:t>. </a:t>
            </a:r>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b="1" dirty="0" smtClean="0"/>
              <a:t>XXXIII Prova de Título de Especialista em Medicina do Trabalho da ANAMT - 17 de novembro de 2012</a:t>
            </a:r>
            <a:endParaRPr lang="pt-BR" dirty="0"/>
          </a:p>
        </p:txBody>
      </p:sp>
      <p:sp>
        <p:nvSpPr>
          <p:cNvPr id="6" name="Espaço Reservado para Conteúdo 5"/>
          <p:cNvSpPr>
            <a:spLocks noGrp="1"/>
          </p:cNvSpPr>
          <p:nvPr>
            <p:ph sz="quarter" idx="1"/>
          </p:nvPr>
        </p:nvSpPr>
        <p:spPr/>
        <p:txBody>
          <a:bodyPr/>
          <a:lstStyle/>
          <a:p>
            <a:pPr>
              <a:buNone/>
            </a:pPr>
            <a:endParaRPr lang="pt-BR" dirty="0" smtClean="0"/>
          </a:p>
          <a:p>
            <a:r>
              <a:rPr lang="pt-BR" dirty="0" smtClean="0"/>
              <a:t>1. O quadro clínico ocupacional do saturnismo é caracterizado por:</a:t>
            </a:r>
          </a:p>
          <a:p>
            <a:r>
              <a:rPr lang="pt-BR" dirty="0" smtClean="0"/>
              <a:t>A) </a:t>
            </a:r>
            <a:r>
              <a:rPr lang="pt-BR" dirty="0" err="1" smtClean="0"/>
              <a:t>Hiperglobulia</a:t>
            </a:r>
            <a:r>
              <a:rPr lang="pt-BR" dirty="0" smtClean="0"/>
              <a:t>, </a:t>
            </a:r>
            <a:r>
              <a:rPr lang="pt-BR" dirty="0" err="1" smtClean="0"/>
              <a:t>Dispnéia</a:t>
            </a:r>
            <a:r>
              <a:rPr lang="pt-BR" dirty="0" smtClean="0"/>
              <a:t> e </a:t>
            </a:r>
            <a:r>
              <a:rPr lang="pt-BR" dirty="0" err="1" smtClean="0"/>
              <a:t>Hipoacusia</a:t>
            </a:r>
            <a:endParaRPr lang="pt-BR" dirty="0" smtClean="0"/>
          </a:p>
          <a:p>
            <a:r>
              <a:rPr lang="pt-BR" dirty="0" smtClean="0"/>
              <a:t>B) Anemia, Neuropatia e Cólicas Abdominais</a:t>
            </a:r>
          </a:p>
          <a:p>
            <a:r>
              <a:rPr lang="pt-BR" dirty="0" smtClean="0"/>
              <a:t>C) Neuropatia, </a:t>
            </a:r>
            <a:r>
              <a:rPr lang="pt-BR" dirty="0" err="1" smtClean="0"/>
              <a:t>Arterioesclerose</a:t>
            </a:r>
            <a:r>
              <a:rPr lang="pt-BR" dirty="0" smtClean="0"/>
              <a:t> e Anemia</a:t>
            </a:r>
          </a:p>
          <a:p>
            <a:r>
              <a:rPr lang="pt-BR" dirty="0" smtClean="0"/>
              <a:t>D) </a:t>
            </a:r>
            <a:r>
              <a:rPr lang="pt-BR" dirty="0" err="1" smtClean="0"/>
              <a:t>Ataxia</a:t>
            </a:r>
            <a:r>
              <a:rPr lang="pt-BR" dirty="0" smtClean="0"/>
              <a:t>, Irritação </a:t>
            </a:r>
            <a:r>
              <a:rPr lang="pt-BR" dirty="0" err="1" smtClean="0"/>
              <a:t>Conjuntival</a:t>
            </a:r>
            <a:r>
              <a:rPr lang="pt-BR" dirty="0" smtClean="0"/>
              <a:t> e </a:t>
            </a:r>
            <a:r>
              <a:rPr lang="pt-BR" dirty="0" err="1" smtClean="0"/>
              <a:t>Dispnéia</a:t>
            </a:r>
            <a:endParaRPr lang="pt-BR" dirty="0" smtClean="0"/>
          </a:p>
          <a:p>
            <a:r>
              <a:rPr lang="pt-BR" dirty="0" smtClean="0"/>
              <a:t>E) Encefalopatia, Anemia e </a:t>
            </a:r>
            <a:r>
              <a:rPr lang="pt-BR" dirty="0" err="1" smtClean="0"/>
              <a:t>Dispnéia</a:t>
            </a:r>
            <a:endParaRPr lang="pt-BR" dirty="0" smtClean="0"/>
          </a:p>
          <a:p>
            <a:endParaRPr lang="pt-BR" dirty="0" smtClean="0"/>
          </a:p>
          <a:p>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a:t>
            </a:r>
            <a:r>
              <a:rPr lang="pt-BR" dirty="0" err="1" smtClean="0"/>
              <a:t>meac-huwc</a:t>
            </a:r>
            <a:r>
              <a:rPr lang="pt-BR" dirty="0" smtClean="0"/>
              <a:t>) -2014</a:t>
            </a:r>
            <a:endParaRPr lang="pt-BR" dirty="0"/>
          </a:p>
        </p:txBody>
      </p:sp>
      <p:sp>
        <p:nvSpPr>
          <p:cNvPr id="3" name="Espaço Reservado para Conteúdo 2"/>
          <p:cNvSpPr>
            <a:spLocks noGrp="1"/>
          </p:cNvSpPr>
          <p:nvPr>
            <p:ph sz="quarter" idx="1"/>
          </p:nvPr>
        </p:nvSpPr>
        <p:spPr/>
        <p:txBody>
          <a:bodyPr/>
          <a:lstStyle/>
          <a:p>
            <a:r>
              <a:rPr lang="pt-BR" b="1" dirty="0" smtClean="0"/>
              <a:t>42.Trabalhadores de uma indústria química utilizam no processo industrial anilina e </a:t>
            </a:r>
            <a:r>
              <a:rPr lang="pt-BR" b="1" dirty="0" err="1" smtClean="0"/>
              <a:t>etil</a:t>
            </a:r>
            <a:r>
              <a:rPr lang="pt-BR" b="1" dirty="0" smtClean="0"/>
              <a:t> benzeno. O Quadro I da NR-7 do MTE determina que o controle biológico de exposição para os agentes químicos mencionados deverá ser, respectivamente, através de </a:t>
            </a:r>
          </a:p>
          <a:p>
            <a:r>
              <a:rPr lang="pt-BR" dirty="0" smtClean="0"/>
              <a:t>(A) P-</a:t>
            </a:r>
            <a:r>
              <a:rPr lang="pt-BR" dirty="0" err="1" smtClean="0"/>
              <a:t>aminofenol</a:t>
            </a:r>
            <a:r>
              <a:rPr lang="pt-BR" dirty="0" smtClean="0"/>
              <a:t> e ácido mandélico. </a:t>
            </a:r>
          </a:p>
        </p:txBody>
      </p:sp>
    </p:spTree>
    <p:extLst>
      <p:ext uri="{BB962C8B-B14F-4D97-AF65-F5344CB8AC3E}">
        <p14:creationId xmlns:p14="http://schemas.microsoft.com/office/powerpoint/2010/main" val="436238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 </a:t>
            </a:r>
            <a:r>
              <a:rPr lang="pt-BR" dirty="0" err="1" smtClean="0"/>
              <a:t>rs</a:t>
            </a:r>
            <a:r>
              <a:rPr lang="pt-BR" dirty="0" smtClean="0"/>
              <a:t> (2014)</a:t>
            </a:r>
            <a:endParaRPr lang="pt-BR" dirty="0"/>
          </a:p>
        </p:txBody>
      </p:sp>
      <p:sp>
        <p:nvSpPr>
          <p:cNvPr id="3" name="Espaço Reservado para Conteúdo 2"/>
          <p:cNvSpPr>
            <a:spLocks noGrp="1"/>
          </p:cNvSpPr>
          <p:nvPr>
            <p:ph sz="quarter" idx="1"/>
          </p:nvPr>
        </p:nvSpPr>
        <p:spPr/>
        <p:txBody>
          <a:bodyPr/>
          <a:lstStyle/>
          <a:p>
            <a:r>
              <a:rPr lang="pt-BR" b="1" dirty="0" smtClean="0"/>
              <a:t>O trabalhador que opera martelete pneumático é mais provável que desenvolva </a:t>
            </a:r>
          </a:p>
          <a:p>
            <a:r>
              <a:rPr lang="pt-BR" dirty="0" smtClean="0"/>
              <a:t>(A) síndrome do túnel do carpo. </a:t>
            </a:r>
          </a:p>
          <a:p>
            <a:r>
              <a:rPr lang="pt-BR" dirty="0" smtClean="0"/>
              <a:t>(B) hérnia de disco lombar. </a:t>
            </a:r>
          </a:p>
          <a:p>
            <a:r>
              <a:rPr lang="pt-BR" dirty="0" smtClean="0"/>
              <a:t>(C) doença de </a:t>
            </a:r>
            <a:r>
              <a:rPr lang="pt-BR" dirty="0" err="1" smtClean="0"/>
              <a:t>De</a:t>
            </a:r>
            <a:r>
              <a:rPr lang="pt-BR" dirty="0" smtClean="0"/>
              <a:t> </a:t>
            </a:r>
            <a:r>
              <a:rPr lang="pt-BR" dirty="0" err="1" smtClean="0"/>
              <a:t>Quervain</a:t>
            </a:r>
            <a:r>
              <a:rPr lang="pt-BR" dirty="0" smtClean="0"/>
              <a:t>. </a:t>
            </a:r>
          </a:p>
          <a:p>
            <a:r>
              <a:rPr lang="pt-BR" dirty="0" smtClean="0"/>
              <a:t>(D) necrose do semilunar. </a:t>
            </a:r>
          </a:p>
          <a:p>
            <a:r>
              <a:rPr lang="pt-BR" smtClean="0"/>
              <a:t>(E) dedo em gatilho. </a:t>
            </a:r>
            <a:endParaRPr lang="pt-B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Ebserh</a:t>
            </a:r>
            <a:r>
              <a:rPr lang="pt-BR" dirty="0" smtClean="0"/>
              <a:t> – </a:t>
            </a:r>
            <a:r>
              <a:rPr lang="pt-BR" dirty="0" err="1" smtClean="0"/>
              <a:t>rs</a:t>
            </a:r>
            <a:r>
              <a:rPr lang="pt-BR" dirty="0" smtClean="0"/>
              <a:t> (2014)</a:t>
            </a:r>
            <a:endParaRPr lang="pt-BR" dirty="0"/>
          </a:p>
        </p:txBody>
      </p:sp>
      <p:sp>
        <p:nvSpPr>
          <p:cNvPr id="3" name="Espaço Reservado para Conteúdo 2"/>
          <p:cNvSpPr>
            <a:spLocks noGrp="1"/>
          </p:cNvSpPr>
          <p:nvPr>
            <p:ph sz="quarter" idx="1"/>
          </p:nvPr>
        </p:nvSpPr>
        <p:spPr/>
        <p:txBody>
          <a:bodyPr/>
          <a:lstStyle/>
          <a:p>
            <a:r>
              <a:rPr lang="pt-BR" b="1" dirty="0" smtClean="0"/>
              <a:t>O trabalhador que opera martelete pneumático é mais provável que desenvolva </a:t>
            </a:r>
          </a:p>
          <a:p>
            <a:r>
              <a:rPr lang="pt-BR" dirty="0" smtClean="0"/>
              <a:t>(D) necrose do semilunar. </a:t>
            </a:r>
          </a:p>
        </p:txBody>
      </p:sp>
    </p:spTree>
    <p:extLst>
      <p:ext uri="{BB962C8B-B14F-4D97-AF65-F5344CB8AC3E}">
        <p14:creationId xmlns:p14="http://schemas.microsoft.com/office/powerpoint/2010/main" val="5074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lstStyle/>
          <a:p>
            <a:endParaRPr lang="pt-BR" dirty="0" smtClean="0"/>
          </a:p>
          <a:p>
            <a:r>
              <a:rPr lang="pt-BR" dirty="0" smtClean="0"/>
              <a:t>São considerados respectivamente fatores causais biomecânicos e organizacionais das LER/DORT:</a:t>
            </a:r>
          </a:p>
          <a:p>
            <a:r>
              <a:rPr lang="pt-BR" dirty="0" smtClean="0"/>
              <a:t>A) Stress e compressão mecânica</a:t>
            </a:r>
          </a:p>
          <a:p>
            <a:r>
              <a:rPr lang="pt-BR" dirty="0" smtClean="0"/>
              <a:t>B) </a:t>
            </a:r>
            <a:r>
              <a:rPr lang="pt-BR" dirty="0" err="1" smtClean="0"/>
              <a:t>Iluminância</a:t>
            </a:r>
            <a:r>
              <a:rPr lang="pt-BR" dirty="0" smtClean="0"/>
              <a:t> e vibrações</a:t>
            </a:r>
          </a:p>
          <a:p>
            <a:r>
              <a:rPr lang="pt-BR" dirty="0" smtClean="0"/>
              <a:t>C) Força excessiva e ritmo de trabalho</a:t>
            </a:r>
          </a:p>
          <a:p>
            <a:r>
              <a:rPr lang="pt-BR" dirty="0" smtClean="0"/>
              <a:t>D) Conteúdo do trabalho e postura</a:t>
            </a:r>
          </a:p>
          <a:p>
            <a:r>
              <a:rPr lang="pt-BR" dirty="0" smtClean="0"/>
              <a:t>E) Sedentarismo e metas</a:t>
            </a:r>
          </a:p>
          <a:p>
            <a:endParaRPr lang="pt-BR" dirty="0" smtClean="0"/>
          </a:p>
          <a:p>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lstStyle/>
          <a:p>
            <a:endParaRPr lang="pt-BR" dirty="0" smtClean="0"/>
          </a:p>
          <a:p>
            <a:r>
              <a:rPr lang="pt-BR" dirty="0" smtClean="0"/>
              <a:t>São considerados respectivamente fatores causais biomecânicos e organizacionais das LER/DORT:</a:t>
            </a:r>
          </a:p>
          <a:p>
            <a:r>
              <a:rPr lang="pt-BR" dirty="0" smtClean="0"/>
              <a:t>C) Força excessiva e ritmo de trabalho</a:t>
            </a:r>
          </a:p>
          <a:p>
            <a:endParaRPr lang="pt-BR" dirty="0" smtClean="0"/>
          </a:p>
          <a:p>
            <a:endParaRPr lang="pt-BR" dirty="0"/>
          </a:p>
        </p:txBody>
      </p:sp>
    </p:spTree>
    <p:extLst>
      <p:ext uri="{BB962C8B-B14F-4D97-AF65-F5344CB8AC3E}">
        <p14:creationId xmlns:p14="http://schemas.microsoft.com/office/powerpoint/2010/main" val="2865088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4. O cloreto de </a:t>
            </a:r>
            <a:r>
              <a:rPr lang="pt-BR" dirty="0" err="1" smtClean="0"/>
              <a:t>vinila</a:t>
            </a:r>
            <a:r>
              <a:rPr lang="pt-BR" dirty="0" smtClean="0"/>
              <a:t> é considerado, de acordo com a classificação de </a:t>
            </a:r>
            <a:r>
              <a:rPr lang="pt-BR" dirty="0" err="1" smtClean="0"/>
              <a:t>carcinogenicidade</a:t>
            </a:r>
            <a:r>
              <a:rPr lang="pt-BR" dirty="0" smtClean="0"/>
              <a:t>:</a:t>
            </a:r>
          </a:p>
          <a:p>
            <a:r>
              <a:rPr lang="pt-BR" dirty="0" smtClean="0"/>
              <a:t>a) A1 - Carcinogênico Humano Confirmado</a:t>
            </a:r>
          </a:p>
          <a:p>
            <a:r>
              <a:rPr lang="pt-BR" dirty="0" smtClean="0"/>
              <a:t>b) A2 - </a:t>
            </a:r>
            <a:r>
              <a:rPr lang="pt-BR" dirty="0" err="1" smtClean="0"/>
              <a:t>Carcinognico</a:t>
            </a:r>
            <a:r>
              <a:rPr lang="pt-BR" dirty="0" smtClean="0"/>
              <a:t> Humano Suspeito</a:t>
            </a:r>
          </a:p>
          <a:p>
            <a:r>
              <a:rPr lang="pt-BR" dirty="0" smtClean="0"/>
              <a:t>c) A3 - Carcinogênico Humano Confirmado com Relevância Desconhecida para Seres</a:t>
            </a:r>
          </a:p>
          <a:p>
            <a:r>
              <a:rPr lang="pt-BR" dirty="0" smtClean="0"/>
              <a:t>Humanos</a:t>
            </a:r>
          </a:p>
          <a:p>
            <a:r>
              <a:rPr lang="pt-BR" dirty="0" smtClean="0"/>
              <a:t>d) A4 - Não classificável como Carcinogênico Humano</a:t>
            </a:r>
          </a:p>
          <a:p>
            <a:r>
              <a:rPr lang="pt-BR" dirty="0" smtClean="0"/>
              <a:t>e) A5 - Não suspeito como Carcinogênico Humano</a:t>
            </a:r>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4. O cloreto de </a:t>
            </a:r>
            <a:r>
              <a:rPr lang="pt-BR" dirty="0" err="1" smtClean="0"/>
              <a:t>vinila</a:t>
            </a:r>
            <a:r>
              <a:rPr lang="pt-BR" dirty="0" smtClean="0"/>
              <a:t> é considerado, de acordo com a classificação de </a:t>
            </a:r>
            <a:r>
              <a:rPr lang="pt-BR" dirty="0" err="1" smtClean="0"/>
              <a:t>carcinogenicidade</a:t>
            </a:r>
            <a:r>
              <a:rPr lang="pt-BR" dirty="0" smtClean="0"/>
              <a:t>:</a:t>
            </a:r>
          </a:p>
          <a:p>
            <a:r>
              <a:rPr lang="pt-BR" dirty="0" smtClean="0"/>
              <a:t>a) A1 - Carcinogênico Humano Confirmado</a:t>
            </a:r>
          </a:p>
        </p:txBody>
      </p:sp>
    </p:spTree>
    <p:extLst>
      <p:ext uri="{BB962C8B-B14F-4D97-AF65-F5344CB8AC3E}">
        <p14:creationId xmlns:p14="http://schemas.microsoft.com/office/powerpoint/2010/main" val="2401560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EBSERH/ HC-UFPE - 2014</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pt-BR" dirty="0" smtClean="0"/>
              <a:t>45. O reconhecimento do papel do trabalho na determinação e evolução do processo saúde-doença dos trabalhadores tem implicações éticas, técnicas e legais, que se refletem sobre a organização e o provimento de ações de saúde para esse segmento da população, na rede de serviços de saúde. Nessa perspectiva, o estabelecimento da relação causal ou do nexo entre um determinado evento de saúde – dano ou doença – individual ou coletivo, potencial ou instalado, e uma dada condição de trabalho constitui a condição básica para a implementação das ações de Saúde do Trabalhador nos serviços de saúde. Considerando a classificação das doenças, segundo a relação com o trabalho, proposta por </a:t>
            </a:r>
            <a:r>
              <a:rPr lang="pt-BR" dirty="0" err="1" smtClean="0"/>
              <a:t>Schilling</a:t>
            </a:r>
            <a:r>
              <a:rPr lang="pt-BR" dirty="0" smtClean="0"/>
              <a:t>(1984), assinale a alternativa que apresenta um exemplo de doença classificada como </a:t>
            </a:r>
            <a:r>
              <a:rPr lang="pt-BR" dirty="0" err="1" smtClean="0"/>
              <a:t>Schilling</a:t>
            </a:r>
            <a:r>
              <a:rPr lang="pt-BR" dirty="0" smtClean="0"/>
              <a:t> III.</a:t>
            </a:r>
          </a:p>
          <a:p>
            <a:r>
              <a:rPr lang="pt-BR" dirty="0" smtClean="0"/>
              <a:t>A) Asma.                      D) Intoxicação por chumbo.</a:t>
            </a:r>
          </a:p>
          <a:p>
            <a:r>
              <a:rPr lang="pt-BR" dirty="0" smtClean="0"/>
              <a:t>B) Câncer.                   E) Varizes de membro inferior.</a:t>
            </a:r>
          </a:p>
          <a:p>
            <a:r>
              <a:rPr lang="pt-BR" dirty="0" smtClean="0"/>
              <a:t>C) </a:t>
            </a:r>
            <a:r>
              <a:rPr lang="pt-BR" dirty="0" err="1" smtClean="0"/>
              <a:t>Silicose</a:t>
            </a:r>
            <a:r>
              <a:rPr lang="pt-BR" dirty="0" smtClean="0"/>
              <a:t>.</a:t>
            </a:r>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EBSERH/ HC-UFPE - 2014</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smtClean="0"/>
              <a:t>45. O reconhecimento do papel do trabalho na determinação e evolução do processo saúde-doença dos trabalhadores tem implicações éticas, técnicas e legais, que se refletem sobre a organização e o provimento de ações de saúde para esse segmento da população, na rede de serviços de saúde. Nessa perspectiva, o estabelecimento da relação causal ou do nexo entre um determinado evento de saúde – dano ou doença – individual ou coletivo, potencial ou instalado, e uma dada condição de trabalho constitui a condição básica para a implementação das ações de Saúde do Trabalhador nos serviços de saúde. Considerando a classificação das doenças, segundo a relação com o trabalho, proposta por </a:t>
            </a:r>
            <a:r>
              <a:rPr lang="pt-BR" dirty="0" err="1" smtClean="0"/>
              <a:t>Schilling</a:t>
            </a:r>
            <a:r>
              <a:rPr lang="pt-BR" dirty="0" smtClean="0"/>
              <a:t>(1984), assinale a alternativa que apresenta um exemplo de doença classificada como </a:t>
            </a:r>
            <a:r>
              <a:rPr lang="pt-BR" dirty="0" err="1" smtClean="0"/>
              <a:t>Schilling</a:t>
            </a:r>
            <a:r>
              <a:rPr lang="pt-BR" dirty="0" smtClean="0"/>
              <a:t> III.</a:t>
            </a:r>
          </a:p>
          <a:p>
            <a:r>
              <a:rPr lang="pt-BR" dirty="0" smtClean="0"/>
              <a:t>A) Asma.                      </a:t>
            </a:r>
            <a:endParaRPr lang="pt-BR" dirty="0"/>
          </a:p>
        </p:txBody>
      </p:sp>
    </p:spTree>
    <p:extLst>
      <p:ext uri="{BB962C8B-B14F-4D97-AF65-F5344CB8AC3E}">
        <p14:creationId xmlns:p14="http://schemas.microsoft.com/office/powerpoint/2010/main" val="147418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Sabesp – 2014 (FCC)</a:t>
            </a:r>
            <a:endParaRPr lang="pt-BR" dirty="0"/>
          </a:p>
        </p:txBody>
      </p:sp>
      <p:sp>
        <p:nvSpPr>
          <p:cNvPr id="3" name="Espaço Reservado para Conteúdo 2"/>
          <p:cNvSpPr>
            <a:spLocks noGrp="1"/>
          </p:cNvSpPr>
          <p:nvPr>
            <p:ph sz="quarter" idx="1"/>
          </p:nvPr>
        </p:nvSpPr>
        <p:spPr/>
        <p:txBody>
          <a:bodyPr>
            <a:normAutofit/>
          </a:bodyPr>
          <a:lstStyle/>
          <a:p>
            <a:r>
              <a:rPr lang="pt-BR" dirty="0" smtClean="0"/>
              <a:t>38. Nos locais de trabalho onde são executadas atividades que exijam solicitação intelectual e atenção constantes,tais como: salas de controle, laboratórios, escritórios, salas de desenvolvimento ou análise de projetos, dentre outros, é aceitável o seguinte nível de ruído:</a:t>
            </a:r>
          </a:p>
          <a:p>
            <a:r>
              <a:rPr lang="pt-BR" dirty="0" smtClean="0"/>
              <a:t>(A) 65dB(A).</a:t>
            </a:r>
          </a:p>
          <a:p>
            <a:r>
              <a:rPr lang="pt-BR" dirty="0" smtClean="0"/>
              <a:t>(B) 55dB(A).</a:t>
            </a:r>
          </a:p>
          <a:p>
            <a:r>
              <a:rPr lang="pt-BR" dirty="0" smtClean="0"/>
              <a:t>(C) 75dB(A).</a:t>
            </a:r>
          </a:p>
          <a:p>
            <a:r>
              <a:rPr lang="pt-BR" dirty="0" smtClean="0"/>
              <a:t>(D) 80dB(A).</a:t>
            </a:r>
          </a:p>
          <a:p>
            <a:r>
              <a:rPr lang="pt-BR" dirty="0" smtClean="0"/>
              <a:t>(E) 85dB(A).</a:t>
            </a:r>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pt-BR" b="1" dirty="0" smtClean="0"/>
              <a:t>XXXIII Prova de Título de Especialista em Medicina do Trabalho da ANAMT - 17 de novembro de 2012</a:t>
            </a:r>
            <a:endParaRPr lang="pt-BR" dirty="0"/>
          </a:p>
        </p:txBody>
      </p:sp>
      <p:sp>
        <p:nvSpPr>
          <p:cNvPr id="6" name="Espaço Reservado para Conteúdo 5"/>
          <p:cNvSpPr>
            <a:spLocks noGrp="1"/>
          </p:cNvSpPr>
          <p:nvPr>
            <p:ph sz="quarter" idx="1"/>
          </p:nvPr>
        </p:nvSpPr>
        <p:spPr/>
        <p:txBody>
          <a:bodyPr/>
          <a:lstStyle/>
          <a:p>
            <a:pPr>
              <a:buNone/>
            </a:pPr>
            <a:endParaRPr lang="pt-BR" dirty="0" smtClean="0"/>
          </a:p>
          <a:p>
            <a:r>
              <a:rPr lang="pt-BR" dirty="0" smtClean="0"/>
              <a:t>1. O quadro clínico ocupacional do saturnismo é caracterizado por:</a:t>
            </a:r>
          </a:p>
          <a:p>
            <a:r>
              <a:rPr lang="pt-BR" dirty="0" smtClean="0"/>
              <a:t>B) Anemia, Neuropatia e Cólicas Abdominais</a:t>
            </a:r>
          </a:p>
          <a:p>
            <a:endParaRPr lang="pt-BR" dirty="0" smtClean="0"/>
          </a:p>
          <a:p>
            <a:endParaRPr lang="pt-BR" dirty="0"/>
          </a:p>
        </p:txBody>
      </p:sp>
    </p:spTree>
    <p:extLst>
      <p:ext uri="{BB962C8B-B14F-4D97-AF65-F5344CB8AC3E}">
        <p14:creationId xmlns:p14="http://schemas.microsoft.com/office/powerpoint/2010/main" val="1660077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Sabesp – 2014 (FCC)</a:t>
            </a:r>
            <a:endParaRPr lang="pt-BR" dirty="0"/>
          </a:p>
        </p:txBody>
      </p:sp>
      <p:sp>
        <p:nvSpPr>
          <p:cNvPr id="3" name="Espaço Reservado para Conteúdo 2"/>
          <p:cNvSpPr>
            <a:spLocks noGrp="1"/>
          </p:cNvSpPr>
          <p:nvPr>
            <p:ph sz="quarter" idx="1"/>
          </p:nvPr>
        </p:nvSpPr>
        <p:spPr/>
        <p:txBody>
          <a:bodyPr>
            <a:normAutofit/>
          </a:bodyPr>
          <a:lstStyle/>
          <a:p>
            <a:r>
              <a:rPr lang="pt-BR" dirty="0" smtClean="0"/>
              <a:t>38. Nos locais de trabalho onde são executadas atividades que exijam solicitação intelectual e atenção constantes,tais como: salas de controle, laboratórios, escritórios, salas de desenvolvimento ou análise de projetos, dentre outros, é aceitável o seguinte nível de ruído:</a:t>
            </a:r>
          </a:p>
          <a:p>
            <a:r>
              <a:rPr lang="pt-BR" dirty="0" smtClean="0"/>
              <a:t>(A) 65dB(A).</a:t>
            </a:r>
          </a:p>
        </p:txBody>
      </p:sp>
    </p:spTree>
    <p:extLst>
      <p:ext uri="{BB962C8B-B14F-4D97-AF65-F5344CB8AC3E}">
        <p14:creationId xmlns:p14="http://schemas.microsoft.com/office/powerpoint/2010/main" val="1008789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smtClean="0"/>
              <a:t>19. Uma empresa com 300 trabalhadores apresentou durante o ano de 1995, 15 casos novos de intoxicação por Chumbo, com valores de </a:t>
            </a:r>
            <a:r>
              <a:rPr lang="pt-BR" dirty="0" err="1" smtClean="0"/>
              <a:t>PbS</a:t>
            </a:r>
            <a:r>
              <a:rPr lang="pt-BR" dirty="0" smtClean="0"/>
              <a:t> (concentração de chumbo no sangue) de: 62, 63,64, 70, 68, 66, 63, 65, 64, 69, 66, 67, 63, 68, 72 </a:t>
            </a:r>
            <a:r>
              <a:rPr lang="pt-BR" dirty="0" err="1" smtClean="0"/>
              <a:t>mg</a:t>
            </a:r>
            <a:r>
              <a:rPr lang="pt-BR" dirty="0" smtClean="0"/>
              <a:t> por dl de sangue respectivamente, na data de seu afastamento da exposição. Baseado nos dados fornecidos podemos afirmar que a MÉDIA, a MEDIANA e a MODA, da amostra foram respectivamente:</a:t>
            </a:r>
          </a:p>
          <a:p>
            <a:r>
              <a:rPr lang="pt-BR" dirty="0" smtClean="0"/>
              <a:t>a) 64, 65, 62;</a:t>
            </a:r>
          </a:p>
          <a:p>
            <a:r>
              <a:rPr lang="pt-BR" dirty="0" smtClean="0"/>
              <a:t>b) 66, 66, 63.</a:t>
            </a:r>
          </a:p>
          <a:p>
            <a:r>
              <a:rPr lang="pt-BR" dirty="0" smtClean="0"/>
              <a:t>c) 65, 66, 63;</a:t>
            </a:r>
          </a:p>
          <a:p>
            <a:r>
              <a:rPr lang="pt-BR" dirty="0" smtClean="0"/>
              <a:t>d) 66, 65, 63;</a:t>
            </a:r>
          </a:p>
          <a:p>
            <a:r>
              <a:rPr lang="pt-BR" dirty="0" smtClean="0"/>
              <a:t>e) 66, 65, 64.</a:t>
            </a:r>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normAutofit/>
          </a:bodyPr>
          <a:lstStyle/>
          <a:p>
            <a:r>
              <a:rPr lang="pt-BR" dirty="0" smtClean="0"/>
              <a:t>19. Uma empresa com 300 trabalhadores apresentou durante o ano de 1995, 15 casos novos de intoxicação por Chumbo, com valores de </a:t>
            </a:r>
            <a:r>
              <a:rPr lang="pt-BR" dirty="0" err="1" smtClean="0"/>
              <a:t>PbS</a:t>
            </a:r>
            <a:r>
              <a:rPr lang="pt-BR" dirty="0" smtClean="0"/>
              <a:t> (concentração de chumbo no sangue) de: 62, 63,64, 70, 68, 66, 63, 65, 64, 69, 66, 67, 63, 68, 72 </a:t>
            </a:r>
            <a:r>
              <a:rPr lang="pt-BR" dirty="0" err="1" smtClean="0"/>
              <a:t>mg</a:t>
            </a:r>
            <a:r>
              <a:rPr lang="pt-BR" dirty="0" smtClean="0"/>
              <a:t> por dl de sangue respectivamente, na data de seu afastamento da exposição. Baseado nos dados fornecidos podemos afirmar que a MÉDIA, a MEDIANA e a MODA, da amostra foram respectivamente:</a:t>
            </a:r>
          </a:p>
          <a:p>
            <a:r>
              <a:rPr lang="pt-BR" dirty="0" smtClean="0"/>
              <a:t>b) 66, 66, 63.</a:t>
            </a:r>
          </a:p>
        </p:txBody>
      </p:sp>
    </p:spTree>
    <p:extLst>
      <p:ext uri="{BB962C8B-B14F-4D97-AF65-F5344CB8AC3E}">
        <p14:creationId xmlns:p14="http://schemas.microsoft.com/office/powerpoint/2010/main" val="2871688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Sabesp – 2014 (FCC)</a:t>
            </a:r>
            <a:endParaRPr lang="pt-BR" dirty="0"/>
          </a:p>
        </p:txBody>
      </p:sp>
      <p:sp>
        <p:nvSpPr>
          <p:cNvPr id="3" name="Espaço Reservado para Conteúdo 2"/>
          <p:cNvSpPr>
            <a:spLocks noGrp="1"/>
          </p:cNvSpPr>
          <p:nvPr>
            <p:ph sz="quarter" idx="1"/>
          </p:nvPr>
        </p:nvSpPr>
        <p:spPr/>
        <p:txBody>
          <a:bodyPr/>
          <a:lstStyle/>
          <a:p>
            <a:r>
              <a:rPr lang="pt-BR" dirty="0" smtClean="0"/>
              <a:t>46. Trabalhadores com exposição a material em putrefação,curtumes, resíduos de refinaria de petróleo, fossas e minas correm o maior risco de se intoxicarem pelo gás</a:t>
            </a:r>
          </a:p>
          <a:p>
            <a:r>
              <a:rPr lang="pt-BR" dirty="0" smtClean="0"/>
              <a:t>(A) cianeto.</a:t>
            </a:r>
          </a:p>
          <a:p>
            <a:r>
              <a:rPr lang="pt-BR" dirty="0" smtClean="0"/>
              <a:t>(B) </a:t>
            </a:r>
            <a:r>
              <a:rPr lang="pt-BR" dirty="0" err="1" smtClean="0"/>
              <a:t>arsina</a:t>
            </a:r>
            <a:r>
              <a:rPr lang="pt-BR" dirty="0" smtClean="0"/>
              <a:t>.</a:t>
            </a:r>
          </a:p>
          <a:p>
            <a:r>
              <a:rPr lang="pt-BR" dirty="0" smtClean="0"/>
              <a:t>(C) monóxido de carbono.</a:t>
            </a:r>
          </a:p>
          <a:p>
            <a:r>
              <a:rPr lang="pt-BR" dirty="0" smtClean="0"/>
              <a:t>(D) sulfídrico.</a:t>
            </a:r>
          </a:p>
          <a:p>
            <a:r>
              <a:rPr lang="pt-BR" dirty="0" smtClean="0"/>
              <a:t>(E) dióxido de carbono.</a:t>
            </a:r>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Sabesp – 2014 (FCC)</a:t>
            </a:r>
            <a:endParaRPr lang="pt-BR" dirty="0"/>
          </a:p>
        </p:txBody>
      </p:sp>
      <p:sp>
        <p:nvSpPr>
          <p:cNvPr id="3" name="Espaço Reservado para Conteúdo 2"/>
          <p:cNvSpPr>
            <a:spLocks noGrp="1"/>
          </p:cNvSpPr>
          <p:nvPr>
            <p:ph sz="quarter" idx="1"/>
          </p:nvPr>
        </p:nvSpPr>
        <p:spPr/>
        <p:txBody>
          <a:bodyPr/>
          <a:lstStyle/>
          <a:p>
            <a:r>
              <a:rPr lang="pt-BR" dirty="0" smtClean="0"/>
              <a:t>46. Trabalhadores com exposição a material em putrefação,curtumes, resíduos de refinaria de petróleo, fossas e minas correm o maior risco de se intoxicarem pelo gás</a:t>
            </a:r>
          </a:p>
          <a:p>
            <a:r>
              <a:rPr lang="pt-BR" dirty="0" smtClean="0"/>
              <a:t>(D) sulfídrico.</a:t>
            </a:r>
          </a:p>
        </p:txBody>
      </p:sp>
    </p:spTree>
    <p:extLst>
      <p:ext uri="{BB962C8B-B14F-4D97-AF65-F5344CB8AC3E}">
        <p14:creationId xmlns:p14="http://schemas.microsoft.com/office/powerpoint/2010/main" val="3080266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Sabesp – 2014 (FCC)</a:t>
            </a:r>
            <a:endParaRPr lang="pt-BR" dirty="0"/>
          </a:p>
        </p:txBody>
      </p:sp>
      <p:sp>
        <p:nvSpPr>
          <p:cNvPr id="3" name="Espaço Reservado para Conteúdo 2"/>
          <p:cNvSpPr>
            <a:spLocks noGrp="1"/>
          </p:cNvSpPr>
          <p:nvPr>
            <p:ph sz="quarter" idx="1"/>
          </p:nvPr>
        </p:nvSpPr>
        <p:spPr/>
        <p:txBody>
          <a:bodyPr>
            <a:normAutofit/>
          </a:bodyPr>
          <a:lstStyle/>
          <a:p>
            <a:r>
              <a:rPr lang="pt-BR" dirty="0" smtClean="0"/>
              <a:t>50. O indicador biológico que, além de mostrar uma exposição excessiva, tem também significado clínico e toxicológico próprio, ou seja, pode indicar doença ou estar associado a um efeito ou uma disfunção do sistema biológico avaliado é o</a:t>
            </a:r>
          </a:p>
          <a:p>
            <a:r>
              <a:rPr lang="pt-BR" dirty="0" smtClean="0"/>
              <a:t>(A) mercúrio urinário (</a:t>
            </a:r>
            <a:r>
              <a:rPr lang="pt-BR" dirty="0" err="1" smtClean="0"/>
              <a:t>Hg-U</a:t>
            </a:r>
            <a:r>
              <a:rPr lang="pt-BR" dirty="0" smtClean="0"/>
              <a:t>).</a:t>
            </a:r>
          </a:p>
          <a:p>
            <a:r>
              <a:rPr lang="pt-BR" dirty="0" smtClean="0"/>
              <a:t>(B) chumbo no sangue (</a:t>
            </a:r>
            <a:r>
              <a:rPr lang="pt-BR" dirty="0" err="1" smtClean="0"/>
              <a:t>Pb</a:t>
            </a:r>
            <a:r>
              <a:rPr lang="pt-BR" dirty="0" smtClean="0"/>
              <a:t>-S).</a:t>
            </a:r>
          </a:p>
          <a:p>
            <a:r>
              <a:rPr lang="pt-BR" dirty="0" smtClean="0"/>
              <a:t>(C) manganês sanguíneo (</a:t>
            </a:r>
            <a:r>
              <a:rPr lang="pt-BR" dirty="0" err="1" smtClean="0"/>
              <a:t>Mg</a:t>
            </a:r>
            <a:r>
              <a:rPr lang="pt-BR" dirty="0" smtClean="0"/>
              <a:t>-S).</a:t>
            </a:r>
          </a:p>
          <a:p>
            <a:r>
              <a:rPr lang="pt-BR" dirty="0" smtClean="0"/>
              <a:t>(D) ácido </a:t>
            </a:r>
            <a:r>
              <a:rPr lang="pt-BR" dirty="0" err="1" smtClean="0"/>
              <a:t>hipúrico</a:t>
            </a:r>
            <a:r>
              <a:rPr lang="pt-BR" dirty="0" smtClean="0"/>
              <a:t> na urina.</a:t>
            </a:r>
          </a:p>
          <a:p>
            <a:r>
              <a:rPr lang="pt-BR" dirty="0" smtClean="0"/>
              <a:t>(E) fenol urinário.</a:t>
            </a:r>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Sabesp – 2014 (FCC)</a:t>
            </a:r>
            <a:endParaRPr lang="pt-BR" dirty="0"/>
          </a:p>
        </p:txBody>
      </p:sp>
      <p:sp>
        <p:nvSpPr>
          <p:cNvPr id="3" name="Espaço Reservado para Conteúdo 2"/>
          <p:cNvSpPr>
            <a:spLocks noGrp="1"/>
          </p:cNvSpPr>
          <p:nvPr>
            <p:ph sz="quarter" idx="1"/>
          </p:nvPr>
        </p:nvSpPr>
        <p:spPr/>
        <p:txBody>
          <a:bodyPr>
            <a:normAutofit/>
          </a:bodyPr>
          <a:lstStyle/>
          <a:p>
            <a:r>
              <a:rPr lang="pt-BR" dirty="0" smtClean="0"/>
              <a:t>50. O indicador biológico que, além de mostrar uma exposição excessiva, tem também significado clínico e toxicológico próprio, ou seja, pode indicar doença ou estar associado a um efeito ou uma disfunção do sistema biológico avaliado é o</a:t>
            </a:r>
          </a:p>
          <a:p>
            <a:r>
              <a:rPr lang="pt-BR" dirty="0" smtClean="0"/>
              <a:t>(B) chumbo no sangue (</a:t>
            </a:r>
            <a:r>
              <a:rPr lang="pt-BR" dirty="0" err="1" smtClean="0"/>
              <a:t>Pb</a:t>
            </a:r>
            <a:r>
              <a:rPr lang="pt-BR" dirty="0" smtClean="0"/>
              <a:t>-S).</a:t>
            </a:r>
          </a:p>
        </p:txBody>
      </p:sp>
    </p:spTree>
    <p:extLst>
      <p:ext uri="{BB962C8B-B14F-4D97-AF65-F5344CB8AC3E}">
        <p14:creationId xmlns:p14="http://schemas.microsoft.com/office/powerpoint/2010/main" val="2821406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Sabesp – 2014 (FCC)</a:t>
            </a:r>
            <a:endParaRPr lang="pt-BR" dirty="0"/>
          </a:p>
        </p:txBody>
      </p:sp>
      <p:sp>
        <p:nvSpPr>
          <p:cNvPr id="3" name="Espaço Reservado para Conteúdo 2"/>
          <p:cNvSpPr>
            <a:spLocks noGrp="1"/>
          </p:cNvSpPr>
          <p:nvPr>
            <p:ph sz="quarter" idx="1"/>
          </p:nvPr>
        </p:nvSpPr>
        <p:spPr>
          <a:xfrm>
            <a:off x="457200" y="1600200"/>
            <a:ext cx="8003232" cy="4873752"/>
          </a:xfrm>
        </p:spPr>
        <p:txBody>
          <a:bodyPr>
            <a:normAutofit fontScale="62500" lnSpcReduction="20000"/>
          </a:bodyPr>
          <a:lstStyle/>
          <a:p>
            <a:r>
              <a:rPr lang="pt-BR" b="1" dirty="0" smtClean="0"/>
              <a:t>49. Considere as afirmações abaixo, em relação a toxicologia:</a:t>
            </a:r>
          </a:p>
          <a:p>
            <a:r>
              <a:rPr lang="pt-BR" b="1" dirty="0" smtClean="0"/>
              <a:t>I. Toxicidade é a capacidade intrínseca que possui um agente químico de produzir efeitos adversos sobre um órgão.</a:t>
            </a:r>
          </a:p>
          <a:p>
            <a:r>
              <a:rPr lang="pt-BR" b="1" dirty="0" smtClean="0"/>
              <a:t>II. </a:t>
            </a:r>
            <a:r>
              <a:rPr lang="pt-BR" b="1" dirty="0" err="1" smtClean="0"/>
              <a:t>Xenobióticos</a:t>
            </a:r>
            <a:r>
              <a:rPr lang="pt-BR" b="1" dirty="0" smtClean="0"/>
              <a:t> são substâncias estranhas ao organismo e entre eles figuram os fármacos, as substâncias químicas industriais, os venenos presentes na natureza e os contaminantes do meio ambiente.</a:t>
            </a:r>
          </a:p>
          <a:p>
            <a:r>
              <a:rPr lang="pt-BR" b="1" dirty="0" smtClean="0"/>
              <a:t>III. Risco é a possibilidade de que a toxicidade seja efetiva em um contexto ou situação determinada e perigo é a probabilidade de que se produza um efeito adverso específico.</a:t>
            </a:r>
          </a:p>
          <a:p>
            <a:r>
              <a:rPr lang="pt-BR" b="1" dirty="0" smtClean="0"/>
              <a:t>IV. A biotransformação é um processo que leva a uma conversão metabólica dos compostos estranhos presentes no organismo, convertendo-os de hidrossolúveis em grandes metabólitos lipossolúveis que podem ser excretados mais facilmente.</a:t>
            </a:r>
          </a:p>
          <a:p>
            <a:r>
              <a:rPr lang="pt-BR" b="1" dirty="0" smtClean="0"/>
              <a:t>Está correto o que se afirma APENAS em</a:t>
            </a:r>
          </a:p>
          <a:p>
            <a:r>
              <a:rPr lang="pt-BR" b="1" dirty="0" smtClean="0"/>
              <a:t>(A) I e II.</a:t>
            </a:r>
          </a:p>
          <a:p>
            <a:r>
              <a:rPr lang="pt-BR" b="1" dirty="0" smtClean="0"/>
              <a:t>(B) II, III e IV.</a:t>
            </a:r>
          </a:p>
          <a:p>
            <a:r>
              <a:rPr lang="pt-BR" b="1" dirty="0" smtClean="0"/>
              <a:t>(C) I e IV.</a:t>
            </a:r>
          </a:p>
          <a:p>
            <a:r>
              <a:rPr lang="pt-BR" b="1" dirty="0" smtClean="0"/>
              <a:t>(D) I.</a:t>
            </a:r>
          </a:p>
          <a:p>
            <a:r>
              <a:rPr lang="pt-BR" b="1" dirty="0" smtClean="0"/>
              <a:t>(E) IV.</a:t>
            </a:r>
            <a:endParaRPr lang="pt-BR"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Sabesp – 2014 (FCC)</a:t>
            </a:r>
            <a:endParaRPr lang="pt-BR" dirty="0"/>
          </a:p>
        </p:txBody>
      </p:sp>
      <p:sp>
        <p:nvSpPr>
          <p:cNvPr id="3" name="Espaço Reservado para Conteúdo 2"/>
          <p:cNvSpPr>
            <a:spLocks noGrp="1"/>
          </p:cNvSpPr>
          <p:nvPr>
            <p:ph sz="quarter" idx="1"/>
          </p:nvPr>
        </p:nvSpPr>
        <p:spPr>
          <a:xfrm>
            <a:off x="457200" y="1600200"/>
            <a:ext cx="8003232" cy="4873752"/>
          </a:xfrm>
        </p:spPr>
        <p:txBody>
          <a:bodyPr>
            <a:normAutofit fontScale="70000" lnSpcReduction="20000"/>
          </a:bodyPr>
          <a:lstStyle/>
          <a:p>
            <a:r>
              <a:rPr lang="pt-BR" b="1" dirty="0" smtClean="0"/>
              <a:t>49. Considere as afirmações abaixo, em relação a toxicologia:</a:t>
            </a:r>
          </a:p>
          <a:p>
            <a:r>
              <a:rPr lang="pt-BR" b="1" dirty="0" smtClean="0"/>
              <a:t>I. Toxicidade é a capacidade intrínseca que possui um agente químico de produzir efeitos adversos sobre um órgão.</a:t>
            </a:r>
          </a:p>
          <a:p>
            <a:r>
              <a:rPr lang="pt-BR" b="1" dirty="0" smtClean="0"/>
              <a:t>II. </a:t>
            </a:r>
            <a:r>
              <a:rPr lang="pt-BR" b="1" dirty="0" err="1" smtClean="0"/>
              <a:t>Xenobióticos</a:t>
            </a:r>
            <a:r>
              <a:rPr lang="pt-BR" b="1" dirty="0" smtClean="0"/>
              <a:t> são substâncias estranhas ao organismo e entre eles figuram os fármacos, as substâncias químicas industriais, os venenos presentes na natureza e os contaminantes do meio ambiente.</a:t>
            </a:r>
          </a:p>
          <a:p>
            <a:r>
              <a:rPr lang="pt-BR" b="1" dirty="0" smtClean="0"/>
              <a:t>III. Risco é a possibilidade de que a toxicidade seja efetiva em um contexto ou situação determinada e perigo é a probabilidade de que se produza um efeito adverso específico.</a:t>
            </a:r>
          </a:p>
          <a:p>
            <a:r>
              <a:rPr lang="pt-BR" b="1" dirty="0" smtClean="0"/>
              <a:t>IV. A biotransformação é um processo que leva a uma conversão metabólica dos compostos estranhos presentes no organismo, convertendo-os de hidrossolúveis em grandes metabólitos lipossolúveis que podem ser excretados mais facilmente.</a:t>
            </a:r>
          </a:p>
          <a:p>
            <a:r>
              <a:rPr lang="pt-BR" b="1" dirty="0" smtClean="0"/>
              <a:t>Está correto o que se afirma APENAS em</a:t>
            </a:r>
          </a:p>
          <a:p>
            <a:r>
              <a:rPr lang="pt-BR" b="1" dirty="0" smtClean="0"/>
              <a:t>(A) I e II.</a:t>
            </a:r>
          </a:p>
        </p:txBody>
      </p:sp>
    </p:spTree>
    <p:extLst>
      <p:ext uri="{BB962C8B-B14F-4D97-AF65-F5344CB8AC3E}">
        <p14:creationId xmlns:p14="http://schemas.microsoft.com/office/powerpoint/2010/main" val="2770962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normAutofit fontScale="77500" lnSpcReduction="20000"/>
          </a:bodyPr>
          <a:lstStyle/>
          <a:p>
            <a:r>
              <a:rPr lang="pt-BR" dirty="0" smtClean="0"/>
              <a:t>21. Assinale a alternativa que contém a melhor definição de auxílio-doença previdenciário:</a:t>
            </a:r>
          </a:p>
          <a:p>
            <a:r>
              <a:rPr lang="pt-BR" dirty="0" smtClean="0"/>
              <a:t>a) auxílio oferecido para segurados incapacitados, total e permanentemente para toda e qualquer atividade profissional, por motivo de doença ou por acidente de trabalho;</a:t>
            </a:r>
          </a:p>
          <a:p>
            <a:r>
              <a:rPr lang="pt-BR" dirty="0" smtClean="0"/>
              <a:t>b) benefício oferecido para o indivíduo com renda mensal, per capita na família, inferior a ¼ do salário mínimo e, simultaneamente, portador de deficiência física;</a:t>
            </a:r>
          </a:p>
          <a:p>
            <a:r>
              <a:rPr lang="pt-BR" dirty="0" smtClean="0"/>
              <a:t>c) auxílio oferecido ao segurado empregado e empresário que ficarem incapacitados, por motivo de doença, para o seu trabalho ou para sua vida habitual por mais de 15 dias consecutivos;</a:t>
            </a:r>
          </a:p>
          <a:p>
            <a:r>
              <a:rPr lang="pt-BR" dirty="0" smtClean="0"/>
              <a:t>d) benefício aos dependentes do segurado, concedida após a morte do mesmo;</a:t>
            </a:r>
          </a:p>
          <a:p>
            <a:r>
              <a:rPr lang="pt-BR" dirty="0" smtClean="0"/>
              <a:t>e) auxílio concedido aos segurados que após a consolidação das lesões decorrentes </a:t>
            </a:r>
            <a:r>
              <a:rPr lang="pt-BR" dirty="0" err="1" smtClean="0"/>
              <a:t>deacidente</a:t>
            </a:r>
            <a:r>
              <a:rPr lang="pt-BR" dirty="0" smtClean="0"/>
              <a:t> resultar em </a:t>
            </a:r>
            <a:r>
              <a:rPr lang="pt-BR" dirty="0" err="1" smtClean="0"/>
              <a:t>seqüelas</a:t>
            </a:r>
            <a:r>
              <a:rPr lang="pt-BR" dirty="0" smtClean="0"/>
              <a:t> que impliquem em redução da capacidade para o </a:t>
            </a:r>
            <a:r>
              <a:rPr lang="pt-BR" dirty="0" err="1" smtClean="0"/>
              <a:t>trabalhoque</a:t>
            </a:r>
            <a:r>
              <a:rPr lang="pt-BR" dirty="0" smtClean="0"/>
              <a:t> habitualmente exercia.</a:t>
            </a: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 </a:t>
            </a:r>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lstStyle/>
          <a:p>
            <a:r>
              <a:rPr lang="pt-BR" dirty="0" smtClean="0"/>
              <a:t>17. O quadro clínico do saturnismo caracteriza-se por:</a:t>
            </a:r>
          </a:p>
          <a:p>
            <a:r>
              <a:rPr lang="pt-BR" dirty="0" smtClean="0"/>
              <a:t>a) </a:t>
            </a:r>
            <a:r>
              <a:rPr lang="pt-BR" dirty="0" err="1" smtClean="0"/>
              <a:t>Hiperglobulia</a:t>
            </a:r>
            <a:r>
              <a:rPr lang="pt-BR" dirty="0" smtClean="0"/>
              <a:t>, </a:t>
            </a:r>
            <a:r>
              <a:rPr lang="pt-BR" dirty="0" err="1" smtClean="0"/>
              <a:t>dispnéia</a:t>
            </a:r>
            <a:r>
              <a:rPr lang="pt-BR" dirty="0" smtClean="0"/>
              <a:t> e </a:t>
            </a:r>
            <a:r>
              <a:rPr lang="pt-BR" dirty="0" err="1" smtClean="0"/>
              <a:t>hipoacusia</a:t>
            </a:r>
            <a:r>
              <a:rPr lang="pt-BR" dirty="0" smtClean="0"/>
              <a:t>;</a:t>
            </a:r>
          </a:p>
          <a:p>
            <a:r>
              <a:rPr lang="pt-BR" dirty="0" smtClean="0"/>
              <a:t>b) </a:t>
            </a:r>
            <a:r>
              <a:rPr lang="pt-BR" dirty="0" err="1" smtClean="0"/>
              <a:t>Ataxia</a:t>
            </a:r>
            <a:r>
              <a:rPr lang="pt-BR" dirty="0" smtClean="0"/>
              <a:t>, irritação </a:t>
            </a:r>
            <a:r>
              <a:rPr lang="pt-BR" dirty="0" err="1" smtClean="0"/>
              <a:t>conjuntival</a:t>
            </a:r>
            <a:r>
              <a:rPr lang="pt-BR" dirty="0" smtClean="0"/>
              <a:t>, </a:t>
            </a:r>
            <a:r>
              <a:rPr lang="pt-BR" dirty="0" err="1" smtClean="0"/>
              <a:t>dispnéia</a:t>
            </a:r>
            <a:r>
              <a:rPr lang="pt-BR" dirty="0" smtClean="0"/>
              <a:t>;</a:t>
            </a:r>
          </a:p>
          <a:p>
            <a:r>
              <a:rPr lang="pt-BR" dirty="0" smtClean="0"/>
              <a:t>c) Neuropatia, </a:t>
            </a:r>
            <a:r>
              <a:rPr lang="pt-BR" dirty="0" err="1" smtClean="0"/>
              <a:t>arterioesclerose</a:t>
            </a:r>
            <a:r>
              <a:rPr lang="pt-BR" dirty="0" smtClean="0"/>
              <a:t>, anemia;</a:t>
            </a:r>
          </a:p>
          <a:p>
            <a:r>
              <a:rPr lang="pt-BR" dirty="0" smtClean="0"/>
              <a:t>d) Encefalopatia, anemia, </a:t>
            </a:r>
            <a:r>
              <a:rPr lang="pt-BR" dirty="0" err="1" smtClean="0"/>
              <a:t>dispnéia</a:t>
            </a:r>
            <a:r>
              <a:rPr lang="pt-BR" dirty="0" smtClean="0"/>
              <a:t>;</a:t>
            </a:r>
          </a:p>
          <a:p>
            <a:r>
              <a:rPr lang="pt-BR" dirty="0" smtClean="0"/>
              <a:t>e) Anemia, neuropatia, cólicas abdominais.</a:t>
            </a:r>
            <a:endParaRPr lang="pt-B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normAutofit/>
          </a:bodyPr>
          <a:lstStyle/>
          <a:p>
            <a:r>
              <a:rPr lang="pt-BR" dirty="0" smtClean="0"/>
              <a:t>21. Assinale a alternativa que contém a melhor definição de auxílio-doença previdenciário:</a:t>
            </a:r>
          </a:p>
          <a:p>
            <a:r>
              <a:rPr lang="pt-BR" dirty="0" smtClean="0"/>
              <a:t>c) auxílio oferecido ao segurado empregado e empresário que ficarem incapacitados, por motivo de doença, para o seu trabalho ou para sua vida habitual por mais de 15 dias consecutivos;</a:t>
            </a:r>
          </a:p>
        </p:txBody>
      </p:sp>
    </p:spTree>
    <p:extLst>
      <p:ext uri="{BB962C8B-B14F-4D97-AF65-F5344CB8AC3E}">
        <p14:creationId xmlns:p14="http://schemas.microsoft.com/office/powerpoint/2010/main" val="1788661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Metro </a:t>
            </a:r>
            <a:r>
              <a:rPr lang="pt-BR" dirty="0" err="1" smtClean="0"/>
              <a:t>sp</a:t>
            </a:r>
            <a:r>
              <a:rPr lang="pt-BR" dirty="0" smtClean="0"/>
              <a:t> – 2014 (</a:t>
            </a:r>
            <a:r>
              <a:rPr lang="pt-BR" dirty="0" err="1" smtClean="0"/>
              <a:t>fcc</a:t>
            </a:r>
            <a:r>
              <a:rPr lang="pt-BR" dirty="0" smtClean="0"/>
              <a:t>)</a:t>
            </a:r>
            <a:endParaRPr lang="pt-BR" dirty="0"/>
          </a:p>
        </p:txBody>
      </p:sp>
      <p:sp>
        <p:nvSpPr>
          <p:cNvPr id="3" name="Espaço Reservado para Conteúdo 2"/>
          <p:cNvSpPr>
            <a:spLocks noGrp="1"/>
          </p:cNvSpPr>
          <p:nvPr>
            <p:ph sz="quarter" idx="1"/>
          </p:nvPr>
        </p:nvSpPr>
        <p:spPr/>
        <p:txBody>
          <a:bodyPr>
            <a:normAutofit fontScale="77500" lnSpcReduction="20000"/>
          </a:bodyPr>
          <a:lstStyle/>
          <a:p>
            <a:r>
              <a:rPr lang="pt-BR" dirty="0"/>
              <a:t>44. Em relação à toxicologia, é correto afirmar que</a:t>
            </a:r>
          </a:p>
          <a:p>
            <a:r>
              <a:rPr lang="pt-BR" dirty="0"/>
              <a:t>(A) a relação dose-efeito é a relação entre a dose e </a:t>
            </a:r>
            <a:r>
              <a:rPr lang="pt-BR" dirty="0" smtClean="0"/>
              <a:t>a percentagem </a:t>
            </a:r>
            <a:r>
              <a:rPr lang="pt-BR" dirty="0"/>
              <a:t>de indivíduos que apresentam </a:t>
            </a:r>
            <a:r>
              <a:rPr lang="pt-BR" dirty="0" smtClean="0"/>
              <a:t>determinado efeito</a:t>
            </a:r>
            <a:r>
              <a:rPr lang="pt-BR" dirty="0"/>
              <a:t>.</a:t>
            </a:r>
          </a:p>
          <a:p>
            <a:r>
              <a:rPr lang="pt-BR" dirty="0"/>
              <a:t>(B) risco é a possibilidade de que a toxicidade seja </a:t>
            </a:r>
            <a:r>
              <a:rPr lang="pt-BR" dirty="0" smtClean="0"/>
              <a:t>efetiva em </a:t>
            </a:r>
            <a:r>
              <a:rPr lang="pt-BR" dirty="0"/>
              <a:t>um contexto ou situação determinada, e </a:t>
            </a:r>
            <a:r>
              <a:rPr lang="pt-BR" dirty="0" smtClean="0"/>
              <a:t>perigo à </a:t>
            </a:r>
            <a:r>
              <a:rPr lang="pt-BR" dirty="0"/>
              <a:t>probabilidade de que se produza um </a:t>
            </a:r>
            <a:r>
              <a:rPr lang="pt-BR" dirty="0" smtClean="0"/>
              <a:t>efeito adverso </a:t>
            </a:r>
            <a:r>
              <a:rPr lang="pt-BR" dirty="0"/>
              <a:t>específico.</a:t>
            </a:r>
          </a:p>
          <a:p>
            <a:r>
              <a:rPr lang="pt-BR" dirty="0"/>
              <a:t>(C) a dose faz referência às concentrações ou </a:t>
            </a:r>
            <a:r>
              <a:rPr lang="pt-BR" dirty="0" smtClean="0"/>
              <a:t>quantidade de </a:t>
            </a:r>
            <a:r>
              <a:rPr lang="pt-BR" dirty="0"/>
              <a:t>uma substância com que estão em contato </a:t>
            </a:r>
            <a:r>
              <a:rPr lang="pt-BR" dirty="0" smtClean="0"/>
              <a:t>os indivíduos ou </a:t>
            </a:r>
            <a:r>
              <a:rPr lang="pt-BR" dirty="0"/>
              <a:t>as populações, e a exposição à </a:t>
            </a:r>
            <a:r>
              <a:rPr lang="pt-BR" dirty="0" smtClean="0"/>
              <a:t>concentração ou </a:t>
            </a:r>
            <a:r>
              <a:rPr lang="pt-BR" dirty="0"/>
              <a:t>quantidade de uma substância </a:t>
            </a:r>
            <a:r>
              <a:rPr lang="pt-BR" dirty="0" smtClean="0"/>
              <a:t>que existe no </a:t>
            </a:r>
            <a:r>
              <a:rPr lang="pt-BR" dirty="0"/>
              <a:t>interior de uma pessoa ou no </a:t>
            </a:r>
            <a:r>
              <a:rPr lang="pt-BR" dirty="0" smtClean="0"/>
              <a:t>  organismo exposto</a:t>
            </a:r>
            <a:r>
              <a:rPr lang="pt-BR" dirty="0"/>
              <a:t>.</a:t>
            </a:r>
          </a:p>
          <a:p>
            <a:r>
              <a:rPr lang="pt-BR" dirty="0"/>
              <a:t>(D) a relação dose-resposta é a relação entre a dose e </a:t>
            </a:r>
            <a:r>
              <a:rPr lang="pt-BR" dirty="0" smtClean="0"/>
              <a:t>a resposta </a:t>
            </a:r>
            <a:r>
              <a:rPr lang="pt-BR" dirty="0"/>
              <a:t>a nível individual. Um aumento da dose </a:t>
            </a:r>
            <a:r>
              <a:rPr lang="pt-BR" dirty="0" smtClean="0"/>
              <a:t>pode aumentar a </a:t>
            </a:r>
            <a:r>
              <a:rPr lang="pt-BR" dirty="0"/>
              <a:t>intensidade da resposta ou sua </a:t>
            </a:r>
            <a:r>
              <a:rPr lang="pt-BR" dirty="0" smtClean="0"/>
              <a:t>gravidade</a:t>
            </a:r>
            <a:r>
              <a:rPr lang="pt-BR" dirty="0"/>
              <a:t>.</a:t>
            </a:r>
          </a:p>
          <a:p>
            <a:r>
              <a:rPr lang="pt-BR" dirty="0"/>
              <a:t>(E) os fármacos, as substâncias químicas industriais, </a:t>
            </a:r>
            <a:r>
              <a:rPr lang="pt-BR" dirty="0" smtClean="0"/>
              <a:t>os venenos </a:t>
            </a:r>
            <a:r>
              <a:rPr lang="pt-BR" dirty="0"/>
              <a:t>presentes na natureza e os </a:t>
            </a:r>
            <a:r>
              <a:rPr lang="pt-BR" dirty="0" smtClean="0"/>
              <a:t>contaminantes do </a:t>
            </a:r>
            <a:r>
              <a:rPr lang="pt-BR" dirty="0"/>
              <a:t>meio ambiente são denominados de </a:t>
            </a:r>
            <a:r>
              <a:rPr lang="pt-BR" dirty="0" err="1"/>
              <a:t>xenobióticos</a:t>
            </a:r>
            <a:r>
              <a:rPr lang="pt-BR" dirty="0"/>
              <a:t>.</a:t>
            </a:r>
          </a:p>
        </p:txBody>
      </p:sp>
    </p:spTree>
    <p:extLst>
      <p:ext uri="{BB962C8B-B14F-4D97-AF65-F5344CB8AC3E}">
        <p14:creationId xmlns:p14="http://schemas.microsoft.com/office/powerpoint/2010/main" val="2845049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Metro </a:t>
            </a:r>
            <a:r>
              <a:rPr lang="pt-BR" dirty="0" err="1" smtClean="0"/>
              <a:t>sp</a:t>
            </a:r>
            <a:r>
              <a:rPr lang="pt-BR" dirty="0" smtClean="0"/>
              <a:t> – 2014 (</a:t>
            </a:r>
            <a:r>
              <a:rPr lang="pt-BR" dirty="0" err="1" smtClean="0"/>
              <a:t>fcc</a:t>
            </a:r>
            <a:r>
              <a:rPr lang="pt-BR" dirty="0" smtClean="0"/>
              <a:t>)</a:t>
            </a:r>
            <a:endParaRPr lang="pt-BR" dirty="0"/>
          </a:p>
        </p:txBody>
      </p:sp>
      <p:sp>
        <p:nvSpPr>
          <p:cNvPr id="3" name="Espaço Reservado para Conteúdo 2"/>
          <p:cNvSpPr>
            <a:spLocks noGrp="1"/>
          </p:cNvSpPr>
          <p:nvPr>
            <p:ph sz="quarter" idx="1"/>
          </p:nvPr>
        </p:nvSpPr>
        <p:spPr/>
        <p:txBody>
          <a:bodyPr>
            <a:normAutofit/>
          </a:bodyPr>
          <a:lstStyle/>
          <a:p>
            <a:r>
              <a:rPr lang="pt-BR" dirty="0"/>
              <a:t>44. Em relação à toxicologia, é correto afirmar que</a:t>
            </a:r>
          </a:p>
          <a:p>
            <a:r>
              <a:rPr lang="pt-BR" dirty="0" smtClean="0"/>
              <a:t>(</a:t>
            </a:r>
            <a:r>
              <a:rPr lang="pt-BR" dirty="0"/>
              <a:t>E) os fármacos, as substâncias químicas industriais, </a:t>
            </a:r>
            <a:r>
              <a:rPr lang="pt-BR" dirty="0" smtClean="0"/>
              <a:t>os venenos </a:t>
            </a:r>
            <a:r>
              <a:rPr lang="pt-BR" dirty="0"/>
              <a:t>presentes na natureza e os </a:t>
            </a:r>
            <a:r>
              <a:rPr lang="pt-BR" dirty="0" smtClean="0"/>
              <a:t>contaminantes do </a:t>
            </a:r>
            <a:r>
              <a:rPr lang="pt-BR" dirty="0"/>
              <a:t>meio ambiente são denominados de </a:t>
            </a:r>
            <a:r>
              <a:rPr lang="pt-BR" dirty="0" err="1"/>
              <a:t>xenobióticos</a:t>
            </a:r>
            <a:r>
              <a:rPr lang="pt-BR" dirty="0"/>
              <a:t>.</a:t>
            </a:r>
          </a:p>
        </p:txBody>
      </p:sp>
    </p:spTree>
    <p:extLst>
      <p:ext uri="{BB962C8B-B14F-4D97-AF65-F5344CB8AC3E}">
        <p14:creationId xmlns:p14="http://schemas.microsoft.com/office/powerpoint/2010/main" val="1964358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25. Os riscos de câncer de pele, </a:t>
            </a:r>
            <a:r>
              <a:rPr lang="pt-BR" dirty="0" err="1" smtClean="0"/>
              <a:t>mesotelioma</a:t>
            </a:r>
            <a:r>
              <a:rPr lang="pt-BR" dirty="0" smtClean="0"/>
              <a:t> de pleura, câncer de fígado, asfixia e narcose estão relacionados respectivamente com as exposições ocupacionais a:</a:t>
            </a:r>
          </a:p>
          <a:p>
            <a:r>
              <a:rPr lang="pt-BR" dirty="0" smtClean="0"/>
              <a:t>a) solda elétrica, amianto, tetracloreto de carbono, </a:t>
            </a:r>
            <a:r>
              <a:rPr lang="pt-BR" dirty="0" err="1" smtClean="0"/>
              <a:t>aerodispersóides</a:t>
            </a:r>
            <a:r>
              <a:rPr lang="pt-BR" dirty="0" smtClean="0"/>
              <a:t> e benzeno;</a:t>
            </a:r>
          </a:p>
          <a:p>
            <a:r>
              <a:rPr lang="pt-BR" dirty="0" smtClean="0"/>
              <a:t>b) radiação ultravioleta, amianto, cloreto de </a:t>
            </a:r>
            <a:r>
              <a:rPr lang="pt-BR" dirty="0" err="1" smtClean="0"/>
              <a:t>vinila</a:t>
            </a:r>
            <a:r>
              <a:rPr lang="pt-BR" dirty="0" smtClean="0"/>
              <a:t>, monóxido de carbono e </a:t>
            </a:r>
            <a:r>
              <a:rPr lang="pt-BR" dirty="0" err="1" smtClean="0"/>
              <a:t>hexano</a:t>
            </a:r>
            <a:r>
              <a:rPr lang="pt-BR" dirty="0" smtClean="0"/>
              <a:t>;</a:t>
            </a:r>
          </a:p>
          <a:p>
            <a:r>
              <a:rPr lang="pt-BR" dirty="0" smtClean="0"/>
              <a:t>c) radiação solar, asbesto, benzeno, cianeto e </a:t>
            </a:r>
            <a:r>
              <a:rPr lang="pt-BR" dirty="0" err="1" smtClean="0"/>
              <a:t>tricloretileno</a:t>
            </a:r>
            <a:r>
              <a:rPr lang="pt-BR" dirty="0" smtClean="0"/>
              <a:t>;</a:t>
            </a:r>
          </a:p>
          <a:p>
            <a:r>
              <a:rPr lang="pt-BR" dirty="0" smtClean="0"/>
              <a:t>d) forneiro de siderurgia, isolador, empacotador utilizando filme de PVC, tintureiro e soldador;</a:t>
            </a:r>
          </a:p>
          <a:p>
            <a:r>
              <a:rPr lang="pt-BR" dirty="0" smtClean="0"/>
              <a:t>e) soldador, isolador, mecânico, químico e jornalista.</a:t>
            </a:r>
            <a:endParaRPr lang="pt-B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normAutofit/>
          </a:bodyPr>
          <a:lstStyle/>
          <a:p>
            <a:r>
              <a:rPr lang="pt-BR" dirty="0" smtClean="0"/>
              <a:t>25. Os riscos de câncer de pele, </a:t>
            </a:r>
            <a:r>
              <a:rPr lang="pt-BR" dirty="0" err="1" smtClean="0"/>
              <a:t>mesotelioma</a:t>
            </a:r>
            <a:r>
              <a:rPr lang="pt-BR" dirty="0" smtClean="0"/>
              <a:t> de pleura, câncer de fígado, asfixia e narcose estão relacionados respectivamente com as exposições ocupacionais a:</a:t>
            </a:r>
          </a:p>
          <a:p>
            <a:r>
              <a:rPr lang="pt-BR" dirty="0" smtClean="0"/>
              <a:t>b) radiação ultravioleta, amianto, cloreto de </a:t>
            </a:r>
            <a:r>
              <a:rPr lang="pt-BR" dirty="0" err="1" smtClean="0"/>
              <a:t>vinila</a:t>
            </a:r>
            <a:r>
              <a:rPr lang="pt-BR" dirty="0" smtClean="0"/>
              <a:t>, monóxido de carbono e </a:t>
            </a:r>
            <a:r>
              <a:rPr lang="pt-BR" dirty="0" err="1" smtClean="0"/>
              <a:t>hexano</a:t>
            </a:r>
            <a:r>
              <a:rPr lang="pt-BR" dirty="0" smtClean="0"/>
              <a:t>;</a:t>
            </a:r>
          </a:p>
        </p:txBody>
      </p:sp>
    </p:spTree>
    <p:extLst>
      <p:ext uri="{BB962C8B-B14F-4D97-AF65-F5344CB8AC3E}">
        <p14:creationId xmlns:p14="http://schemas.microsoft.com/office/powerpoint/2010/main" val="2042042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EBSERH – HC PE - 2014</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38 Para a caracterização de um quadro clínico como Lesões por Esforços Repetitivos (LER), é necessário definir o nexo por meio de anamnese ocupacional, exame clínico, relatórios do médico responsável pela assistência ao paciente, </a:t>
            </a:r>
            <a:r>
              <a:rPr lang="pt-BR" dirty="0" err="1" smtClean="0"/>
              <a:t>docoordenador</a:t>
            </a:r>
            <a:r>
              <a:rPr lang="pt-BR" dirty="0" smtClean="0"/>
              <a:t> do PCMSO (Programa de Controle Médico de Saúde Ocupacional) e, eventualmente, vistoria no posto de trabalho. Qual dos seguintes exemplos de ações realizadas durante o trabalho é o que mais se relaciona com a Síndrome do Canal de </a:t>
            </a:r>
            <a:r>
              <a:rPr lang="pt-BR" dirty="0" err="1" smtClean="0"/>
              <a:t>Guyon</a:t>
            </a:r>
            <a:r>
              <a:rPr lang="pt-BR" dirty="0" smtClean="0"/>
              <a:t>?</a:t>
            </a:r>
          </a:p>
          <a:p>
            <a:r>
              <a:rPr lang="pt-BR" dirty="0" smtClean="0"/>
              <a:t>A) Digitar.     D) Desencapar fios.</a:t>
            </a:r>
          </a:p>
          <a:p>
            <a:r>
              <a:rPr lang="pt-BR" dirty="0" smtClean="0"/>
              <a:t>B) Carimbar. E) Apoiar cotovelo em mesa.</a:t>
            </a:r>
          </a:p>
          <a:p>
            <a:r>
              <a:rPr lang="pt-BR" dirty="0" smtClean="0"/>
              <a:t>C) Lavar vidraças.</a:t>
            </a:r>
            <a:endParaRPr lang="pt-B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EBSERH – HC PE - 2014</a:t>
            </a:r>
            <a:endParaRPr lang="pt-BR" dirty="0"/>
          </a:p>
        </p:txBody>
      </p:sp>
      <p:sp>
        <p:nvSpPr>
          <p:cNvPr id="3" name="Espaço Reservado para Conteúdo 2"/>
          <p:cNvSpPr>
            <a:spLocks noGrp="1"/>
          </p:cNvSpPr>
          <p:nvPr>
            <p:ph sz="quarter" idx="1"/>
          </p:nvPr>
        </p:nvSpPr>
        <p:spPr/>
        <p:txBody>
          <a:bodyPr>
            <a:normAutofit/>
          </a:bodyPr>
          <a:lstStyle/>
          <a:p>
            <a:r>
              <a:rPr lang="pt-BR" dirty="0" smtClean="0"/>
              <a:t>38 Para a caracterização de um quadro clínico como Lesões por Esforços Repetitivos (LER), é necessário definir o nexo por meio de anamnese ocupacional, exame clínico, relatórios do médico responsável pela assistência ao paciente, do coordenador do PCMSO (Programa de Controle Médico de Saúde Ocupacional) e, eventualmente, vistoria no posto de trabalho. Qual dos seguintes exemplos de ações realizadas durante o trabalho é o que mais se relaciona com a Síndrome do Canal de </a:t>
            </a:r>
            <a:r>
              <a:rPr lang="pt-BR" dirty="0" err="1" smtClean="0"/>
              <a:t>Guyon</a:t>
            </a:r>
            <a:r>
              <a:rPr lang="pt-BR" dirty="0" smtClean="0"/>
              <a:t>?</a:t>
            </a:r>
          </a:p>
          <a:p>
            <a:r>
              <a:rPr lang="pt-BR" dirty="0" smtClean="0"/>
              <a:t>B) Carimbar. </a:t>
            </a:r>
          </a:p>
        </p:txBody>
      </p:sp>
    </p:spTree>
    <p:extLst>
      <p:ext uri="{BB962C8B-B14F-4D97-AF65-F5344CB8AC3E}">
        <p14:creationId xmlns:p14="http://schemas.microsoft.com/office/powerpoint/2010/main" val="1971630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33. Em relação à aposentadoria especial (critérios do INSS), assinale a alternativa CORRETA:</a:t>
            </a:r>
          </a:p>
          <a:p>
            <a:r>
              <a:rPr lang="pt-BR" dirty="0" smtClean="0"/>
              <a:t>a) trabalho em turnos é aceito para enquadramento de condições especiais de trabalho pela previdência</a:t>
            </a:r>
          </a:p>
          <a:p>
            <a:r>
              <a:rPr lang="pt-BR" dirty="0" smtClean="0"/>
              <a:t>b) o pagamento de adicional de periculosidade implica em enquadramento para aposentadoria especial</a:t>
            </a:r>
          </a:p>
          <a:p>
            <a:r>
              <a:rPr lang="pt-BR" dirty="0" smtClean="0"/>
              <a:t>c) Horas extras em excesso pode ser aceito para enquadramento de condições especiais de trabalho pela previdência</a:t>
            </a:r>
          </a:p>
          <a:p>
            <a:r>
              <a:rPr lang="pt-BR" dirty="0" smtClean="0"/>
              <a:t>d) condições ergonômicas não ensejam aposentadoria especial</a:t>
            </a:r>
          </a:p>
          <a:p>
            <a:r>
              <a:rPr lang="pt-BR" dirty="0" smtClean="0"/>
              <a:t>e) o trabalho penoso é aceito para enquadramento para aposentadoria especial.</a:t>
            </a:r>
            <a:endParaRPr lang="pt-B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normAutofit/>
          </a:bodyPr>
          <a:lstStyle/>
          <a:p>
            <a:r>
              <a:rPr lang="pt-BR" dirty="0" smtClean="0"/>
              <a:t>33. Em relação à aposentadoria especial (critérios do INSS), assinale a alternativa CORRETA:</a:t>
            </a:r>
          </a:p>
          <a:p>
            <a:r>
              <a:rPr lang="pt-BR" dirty="0" smtClean="0"/>
              <a:t>d) condições ergonômicas não ensejam aposentadoria especial</a:t>
            </a:r>
          </a:p>
        </p:txBody>
      </p:sp>
    </p:spTree>
    <p:extLst>
      <p:ext uri="{BB962C8B-B14F-4D97-AF65-F5344CB8AC3E}">
        <p14:creationId xmlns:p14="http://schemas.microsoft.com/office/powerpoint/2010/main" val="2169115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EBSERH – HC PE - 2014</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smtClean="0"/>
              <a:t>36.O desenvolvimento dos distúrbios osteomusculares relacionados ao trabalho é multicausal, sendo importante analisar os fatores de risco envolvidos direta ou indiretamente. A expressão “fator de risco” designa, de maneira geral, os fatores do trabalho relacionados com estes distúrbios. Assinale a alternativa que NÃO é considerada um fator de risco para o desenvolvimento dos distúrbios </a:t>
            </a:r>
            <a:r>
              <a:rPr lang="pt-BR" dirty="0" err="1" smtClean="0"/>
              <a:t>osteomusculares</a:t>
            </a:r>
            <a:r>
              <a:rPr lang="pt-BR" dirty="0" smtClean="0"/>
              <a:t> relacionados ao trabalho.</a:t>
            </a:r>
          </a:p>
          <a:p>
            <a:r>
              <a:rPr lang="pt-BR" dirty="0" smtClean="0"/>
              <a:t>A) Carga estática.</a:t>
            </a:r>
          </a:p>
          <a:p>
            <a:r>
              <a:rPr lang="pt-BR" dirty="0" smtClean="0"/>
              <a:t>B) Exigências cognitivas.</a:t>
            </a:r>
          </a:p>
          <a:p>
            <a:r>
              <a:rPr lang="pt-BR" dirty="0" smtClean="0"/>
              <a:t>C) Variabilidade da tarefa.</a:t>
            </a:r>
          </a:p>
          <a:p>
            <a:r>
              <a:rPr lang="pt-BR" dirty="0" smtClean="0"/>
              <a:t>D) Frio, vibrações e pressões locais sobre os tecidos.</a:t>
            </a:r>
          </a:p>
          <a:p>
            <a:r>
              <a:rPr lang="pt-BR" dirty="0" smtClean="0"/>
              <a:t>E) Grau de adequação do posto de trabalho à zona de atenção e à visão.</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a:noFill/>
        </p:spPr>
        <p:txBody>
          <a:bodyPr>
            <a:normAutofit fontScale="92500" lnSpcReduction="10000"/>
          </a:bodyPr>
          <a:lstStyle/>
          <a:p>
            <a:r>
              <a:rPr lang="pt-BR" dirty="0" smtClean="0"/>
              <a:t>Assinale qual a única resposta correta em relação à dermatite por cimento:</a:t>
            </a:r>
          </a:p>
          <a:p>
            <a:r>
              <a:rPr lang="pt-BR" dirty="0" smtClean="0"/>
              <a:t>a) Os trabalhadores sensibilizados, após o tratamento, não podem produzir recidivas</a:t>
            </a:r>
          </a:p>
          <a:p>
            <a:r>
              <a:rPr lang="pt-BR" dirty="0" smtClean="0"/>
              <a:t>b) A alcalinidade do cimento não leva a lesões secas fissuradas, pois esta é uma característica das substâncias ácidas</a:t>
            </a:r>
          </a:p>
          <a:p>
            <a:r>
              <a:rPr lang="pt-BR" dirty="0" smtClean="0"/>
              <a:t>c) A dermatite irritativa por contato não ocorre pela exposição ao cimento</a:t>
            </a:r>
          </a:p>
          <a:p>
            <a:r>
              <a:rPr lang="pt-BR" dirty="0" smtClean="0"/>
              <a:t>d) Outros fatores como constitucionais e meio ambiente não interferem no aparecimento da doença</a:t>
            </a:r>
          </a:p>
          <a:p>
            <a:r>
              <a:rPr lang="pt-BR" dirty="0" smtClean="0"/>
              <a:t>e) O fato de muitos trabalhadores terem o hábito de introduzir a extremidade das calças dentro das botas facilita o contato com o cimento e a produção de lesões</a:t>
            </a:r>
            <a:endParaRPr lang="pt-B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EBSERH – HC PE - 2014</a:t>
            </a:r>
            <a:endParaRPr lang="pt-BR" dirty="0"/>
          </a:p>
        </p:txBody>
      </p:sp>
      <p:sp>
        <p:nvSpPr>
          <p:cNvPr id="3" name="Espaço Reservado para Conteúdo 2"/>
          <p:cNvSpPr>
            <a:spLocks noGrp="1"/>
          </p:cNvSpPr>
          <p:nvPr>
            <p:ph sz="quarter" idx="1"/>
          </p:nvPr>
        </p:nvSpPr>
        <p:spPr/>
        <p:txBody>
          <a:bodyPr>
            <a:normAutofit/>
          </a:bodyPr>
          <a:lstStyle/>
          <a:p>
            <a:r>
              <a:rPr lang="pt-BR" dirty="0" smtClean="0"/>
              <a:t>36.O desenvolvimento dos distúrbios osteomusculares relacionados ao trabalho é multicausal, sendo importante analisar os fatores de risco envolvidos direta ou indiretamente. A expressão “fator de risco” designa, de maneira geral, os fatores do trabalho relacionados com estes distúrbios. Assinale a alternativa que NÃO é considerada um fator de risco para o desenvolvimento dos distúrbios osteomusculares relacionados ao trabalho.</a:t>
            </a:r>
          </a:p>
          <a:p>
            <a:r>
              <a:rPr lang="pt-BR" dirty="0" smtClean="0"/>
              <a:t>C) Variabilidade da tarefa.</a:t>
            </a:r>
          </a:p>
        </p:txBody>
      </p:sp>
    </p:spTree>
    <p:extLst>
      <p:ext uri="{BB962C8B-B14F-4D97-AF65-F5344CB8AC3E}">
        <p14:creationId xmlns:p14="http://schemas.microsoft.com/office/powerpoint/2010/main" val="735632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normAutofit/>
          </a:bodyPr>
          <a:lstStyle/>
          <a:p>
            <a:r>
              <a:rPr lang="pt-BR" dirty="0"/>
              <a:t>34. Em </a:t>
            </a:r>
            <a:r>
              <a:rPr lang="pt-BR" dirty="0" smtClean="0"/>
              <a:t>avaliações periódicas de saúde, que exames complementares devem ser  solicitados pelo Médico do Trabalho, visando monitorização biológica de trabalhadores expostos a pressões anormais (condições hiperbáricas), de acordo com o que preceitua o Quadro II, da NR 7, </a:t>
            </a:r>
            <a:r>
              <a:rPr lang="pt-BR" dirty="0" err="1" smtClean="0"/>
              <a:t>doMTE</a:t>
            </a:r>
            <a:r>
              <a:rPr lang="pt-BR" dirty="0" smtClean="0"/>
              <a:t>?</a:t>
            </a:r>
          </a:p>
          <a:p>
            <a:r>
              <a:rPr lang="pt-BR" dirty="0" smtClean="0"/>
              <a:t>a) Espirometria e hemograma completo;</a:t>
            </a:r>
          </a:p>
          <a:p>
            <a:r>
              <a:rPr lang="pt-BR" dirty="0" smtClean="0"/>
              <a:t>b) Audiometria;</a:t>
            </a:r>
          </a:p>
          <a:p>
            <a:r>
              <a:rPr lang="pt-BR" dirty="0" smtClean="0"/>
              <a:t>c) Radiografia das articulações </a:t>
            </a:r>
            <a:r>
              <a:rPr lang="pt-BR" dirty="0" err="1" smtClean="0"/>
              <a:t>coxo-femurais</a:t>
            </a:r>
            <a:r>
              <a:rPr lang="pt-BR" dirty="0" smtClean="0"/>
              <a:t> e </a:t>
            </a:r>
            <a:r>
              <a:rPr lang="pt-BR" dirty="0" err="1" smtClean="0"/>
              <a:t>escápulo-umerais</a:t>
            </a:r>
            <a:r>
              <a:rPr lang="pt-BR" dirty="0" smtClean="0"/>
              <a:t>;</a:t>
            </a:r>
          </a:p>
          <a:p>
            <a:r>
              <a:rPr lang="pt-BR" dirty="0" smtClean="0"/>
              <a:t>d) Telerradiografia do tórax;</a:t>
            </a:r>
          </a:p>
          <a:p>
            <a:r>
              <a:rPr lang="pt-BR" dirty="0" smtClean="0"/>
              <a:t>e) Cálcio no sangue.</a:t>
            </a:r>
            <a:endParaRPr lang="pt-B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normAutofit/>
          </a:bodyPr>
          <a:lstStyle/>
          <a:p>
            <a:r>
              <a:rPr lang="pt-BR" dirty="0"/>
              <a:t>34. Em </a:t>
            </a:r>
            <a:r>
              <a:rPr lang="pt-BR" dirty="0" smtClean="0"/>
              <a:t>avaliações periódicas de saúde, que exames complementares devem ser  solicitados pelo Médico do Trabalho, visando monitorização biológica de trabalhadores expostos a pressões anormais (condições hiperbáricas), de acordo com o que preceitua o Quadro II, da NR 7, </a:t>
            </a:r>
            <a:r>
              <a:rPr lang="pt-BR" dirty="0" err="1" smtClean="0"/>
              <a:t>doMTE</a:t>
            </a:r>
            <a:r>
              <a:rPr lang="pt-BR" dirty="0" smtClean="0"/>
              <a:t>?</a:t>
            </a:r>
          </a:p>
          <a:p>
            <a:r>
              <a:rPr lang="pt-BR" dirty="0" smtClean="0"/>
              <a:t>c) Radiografia das articulações </a:t>
            </a:r>
            <a:r>
              <a:rPr lang="pt-BR" dirty="0" err="1" smtClean="0"/>
              <a:t>coxo-femurais</a:t>
            </a:r>
            <a:r>
              <a:rPr lang="pt-BR" dirty="0" smtClean="0"/>
              <a:t> e </a:t>
            </a:r>
            <a:r>
              <a:rPr lang="pt-BR" dirty="0" err="1" smtClean="0"/>
              <a:t>escápulo</a:t>
            </a:r>
            <a:r>
              <a:rPr lang="pt-BR" dirty="0" smtClean="0"/>
              <a:t>-umerais;</a:t>
            </a:r>
          </a:p>
        </p:txBody>
      </p:sp>
    </p:spTree>
    <p:extLst>
      <p:ext uri="{BB962C8B-B14F-4D97-AF65-F5344CB8AC3E}">
        <p14:creationId xmlns:p14="http://schemas.microsoft.com/office/powerpoint/2010/main" val="4240038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Pref. São </a:t>
            </a:r>
            <a:r>
              <a:rPr lang="pt-BR" dirty="0" err="1"/>
              <a:t>paulo</a:t>
            </a:r>
            <a:r>
              <a:rPr lang="pt-BR" dirty="0"/>
              <a:t> – 2014 (</a:t>
            </a:r>
            <a:r>
              <a:rPr lang="pt-BR" dirty="0" err="1"/>
              <a:t>vunesp</a:t>
            </a:r>
            <a:r>
              <a:rPr lang="pt-BR" dirty="0"/>
              <a:t>)</a:t>
            </a:r>
          </a:p>
        </p:txBody>
      </p:sp>
      <p:sp>
        <p:nvSpPr>
          <p:cNvPr id="3" name="Espaço Reservado para Conteúdo 2"/>
          <p:cNvSpPr>
            <a:spLocks noGrp="1"/>
          </p:cNvSpPr>
          <p:nvPr>
            <p:ph sz="quarter" idx="1"/>
          </p:nvPr>
        </p:nvSpPr>
        <p:spPr/>
        <p:txBody>
          <a:bodyPr>
            <a:normAutofit fontScale="70000" lnSpcReduction="20000"/>
          </a:bodyPr>
          <a:lstStyle/>
          <a:p>
            <a:r>
              <a:rPr lang="pt-BR" b="1" dirty="0"/>
              <a:t>42. </a:t>
            </a:r>
            <a:r>
              <a:rPr lang="pt-BR" dirty="0"/>
              <a:t>Considere as seguintes afirmações:</a:t>
            </a:r>
          </a:p>
          <a:p>
            <a:r>
              <a:rPr lang="pt-BR" dirty="0"/>
              <a:t>I. As condições de trabalho e a organização do trabalho</a:t>
            </a:r>
          </a:p>
          <a:p>
            <a:r>
              <a:rPr lang="pt-BR" dirty="0"/>
              <a:t>influenciam a tolerância aos trabalhos em turnos e noturno.</a:t>
            </a:r>
          </a:p>
          <a:p>
            <a:r>
              <a:rPr lang="pt-BR" dirty="0"/>
              <a:t>II. O trabalho em turno e noturno causa inversão do padrão</a:t>
            </a:r>
          </a:p>
          <a:p>
            <a:r>
              <a:rPr lang="pt-BR" dirty="0"/>
              <a:t>de sono e perturbação do relógio biológico.</a:t>
            </a:r>
          </a:p>
          <a:p>
            <a:r>
              <a:rPr lang="pt-BR" dirty="0"/>
              <a:t>III. O trabalho em turno e noturno aumenta o risco de alterações</a:t>
            </a:r>
          </a:p>
          <a:p>
            <a:r>
              <a:rPr lang="pt-BR" dirty="0"/>
              <a:t>nas funções endócrinas e respiratórias.</a:t>
            </a:r>
          </a:p>
          <a:p>
            <a:r>
              <a:rPr lang="pt-BR" dirty="0"/>
              <a:t>IV. A qualidade de sono está necessariamente ligada à duração</a:t>
            </a:r>
          </a:p>
          <a:p>
            <a:r>
              <a:rPr lang="pt-BR" dirty="0"/>
              <a:t>total de sono.</a:t>
            </a:r>
          </a:p>
          <a:p>
            <a:r>
              <a:rPr lang="pt-BR" dirty="0"/>
              <a:t>Estão corretas as contidas nos itens</a:t>
            </a:r>
          </a:p>
          <a:p>
            <a:r>
              <a:rPr lang="pt-BR" dirty="0"/>
              <a:t>(A) I, II e IV, apenas.</a:t>
            </a:r>
          </a:p>
          <a:p>
            <a:r>
              <a:rPr lang="it-IT" dirty="0"/>
              <a:t>(B) I, II, III e IV.</a:t>
            </a:r>
          </a:p>
          <a:p>
            <a:r>
              <a:rPr lang="pt-BR" dirty="0"/>
              <a:t>(C) I, II e III, apenas</a:t>
            </a:r>
            <a:r>
              <a:rPr lang="pt-BR" dirty="0">
                <a:solidFill>
                  <a:srgbClr val="FF0000"/>
                </a:solidFill>
              </a:rPr>
              <a:t>.</a:t>
            </a:r>
          </a:p>
          <a:p>
            <a:r>
              <a:rPr lang="pt-BR" dirty="0"/>
              <a:t>(D) I, III e IV, apenas.</a:t>
            </a:r>
          </a:p>
          <a:p>
            <a:r>
              <a:rPr lang="pt-BR" dirty="0"/>
              <a:t>(E) II, III e IV, apenas.</a:t>
            </a:r>
          </a:p>
        </p:txBody>
      </p:sp>
    </p:spTree>
    <p:extLst>
      <p:ext uri="{BB962C8B-B14F-4D97-AF65-F5344CB8AC3E}">
        <p14:creationId xmlns:p14="http://schemas.microsoft.com/office/powerpoint/2010/main" val="29530850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Pref. São </a:t>
            </a:r>
            <a:r>
              <a:rPr lang="pt-BR" dirty="0" err="1"/>
              <a:t>paulo</a:t>
            </a:r>
            <a:r>
              <a:rPr lang="pt-BR" dirty="0"/>
              <a:t> – 2014 (</a:t>
            </a:r>
            <a:r>
              <a:rPr lang="pt-BR" dirty="0" err="1"/>
              <a:t>vunesp</a:t>
            </a:r>
            <a:r>
              <a:rPr lang="pt-BR" dirty="0"/>
              <a:t>)</a:t>
            </a:r>
          </a:p>
        </p:txBody>
      </p:sp>
      <p:sp>
        <p:nvSpPr>
          <p:cNvPr id="3" name="Espaço Reservado para Conteúdo 2"/>
          <p:cNvSpPr>
            <a:spLocks noGrp="1"/>
          </p:cNvSpPr>
          <p:nvPr>
            <p:ph sz="quarter" idx="1"/>
          </p:nvPr>
        </p:nvSpPr>
        <p:spPr/>
        <p:txBody>
          <a:bodyPr>
            <a:normAutofit fontScale="92500" lnSpcReduction="10000"/>
          </a:bodyPr>
          <a:lstStyle/>
          <a:p>
            <a:r>
              <a:rPr lang="pt-BR" b="1" dirty="0"/>
              <a:t>42. </a:t>
            </a:r>
            <a:r>
              <a:rPr lang="pt-BR" dirty="0"/>
              <a:t>Considere as seguintes afirmações:</a:t>
            </a:r>
          </a:p>
          <a:p>
            <a:r>
              <a:rPr lang="pt-BR" dirty="0"/>
              <a:t>I. As condições de trabalho e a organização do trabalho</a:t>
            </a:r>
          </a:p>
          <a:p>
            <a:r>
              <a:rPr lang="pt-BR" dirty="0"/>
              <a:t>influenciam a tolerância aos trabalhos em turnos e noturno.</a:t>
            </a:r>
          </a:p>
          <a:p>
            <a:r>
              <a:rPr lang="pt-BR" dirty="0"/>
              <a:t>II. O trabalho em turno e noturno causa inversão do </a:t>
            </a:r>
            <a:r>
              <a:rPr lang="pt-BR" dirty="0" smtClean="0"/>
              <a:t>padrão de </a:t>
            </a:r>
            <a:r>
              <a:rPr lang="pt-BR" dirty="0"/>
              <a:t>sono e perturbação do relógio biológico.</a:t>
            </a:r>
          </a:p>
          <a:p>
            <a:r>
              <a:rPr lang="pt-BR" dirty="0"/>
              <a:t>III. O trabalho em turno e noturno aumenta o risco de </a:t>
            </a:r>
            <a:r>
              <a:rPr lang="pt-BR" dirty="0" smtClean="0"/>
              <a:t>alterações nas </a:t>
            </a:r>
            <a:r>
              <a:rPr lang="pt-BR" dirty="0"/>
              <a:t>funções endócrinas e respiratórias.</a:t>
            </a:r>
          </a:p>
          <a:p>
            <a:r>
              <a:rPr lang="pt-BR" dirty="0"/>
              <a:t>IV. A qualidade de sono está necessariamente ligada à </a:t>
            </a:r>
            <a:r>
              <a:rPr lang="pt-BR" dirty="0" smtClean="0"/>
              <a:t>duração total </a:t>
            </a:r>
            <a:r>
              <a:rPr lang="pt-BR" dirty="0"/>
              <a:t>de sono.</a:t>
            </a:r>
          </a:p>
          <a:p>
            <a:r>
              <a:rPr lang="pt-BR" dirty="0"/>
              <a:t>Estão corretas as contidas nos itens</a:t>
            </a:r>
          </a:p>
          <a:p>
            <a:r>
              <a:rPr lang="pt-BR" dirty="0" smtClean="0"/>
              <a:t>(C) I, II e III, apenas</a:t>
            </a:r>
            <a:r>
              <a:rPr lang="pt-BR" dirty="0" smtClean="0">
                <a:solidFill>
                  <a:srgbClr val="FF0000"/>
                </a:solidFill>
              </a:rPr>
              <a:t>.</a:t>
            </a:r>
          </a:p>
          <a:p>
            <a:endParaRPr lang="pt-BR" dirty="0"/>
          </a:p>
        </p:txBody>
      </p:sp>
    </p:spTree>
    <p:extLst>
      <p:ext uri="{BB962C8B-B14F-4D97-AF65-F5344CB8AC3E}">
        <p14:creationId xmlns:p14="http://schemas.microsoft.com/office/powerpoint/2010/main" val="23913329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lstStyle/>
          <a:p>
            <a:r>
              <a:rPr lang="pt-BR" dirty="0" smtClean="0"/>
              <a:t>44. As variáveis consideradas no cálculo do FAP - Fator Acidentário Previdenciário são:</a:t>
            </a:r>
          </a:p>
          <a:p>
            <a:r>
              <a:rPr lang="pt-BR" dirty="0" smtClean="0"/>
              <a:t>a) </a:t>
            </a:r>
            <a:r>
              <a:rPr lang="pt-BR" dirty="0" err="1" smtClean="0"/>
              <a:t>Freqüência</a:t>
            </a:r>
            <a:r>
              <a:rPr lang="pt-BR" dirty="0" smtClean="0"/>
              <a:t>, gravidade e prevalência;</a:t>
            </a:r>
          </a:p>
          <a:p>
            <a:r>
              <a:rPr lang="pt-BR" dirty="0" smtClean="0"/>
              <a:t>b) </a:t>
            </a:r>
            <a:r>
              <a:rPr lang="pt-BR" dirty="0" err="1" smtClean="0"/>
              <a:t>Freqüência</a:t>
            </a:r>
            <a:r>
              <a:rPr lang="pt-BR" dirty="0" smtClean="0"/>
              <a:t>, gravidade e custo;</a:t>
            </a:r>
          </a:p>
          <a:p>
            <a:r>
              <a:rPr lang="pt-BR" dirty="0" smtClean="0"/>
              <a:t>c) Prevalência, incidência e gravidade;</a:t>
            </a:r>
          </a:p>
          <a:p>
            <a:r>
              <a:rPr lang="pt-BR" dirty="0" smtClean="0"/>
              <a:t>d) Prevalência, gravidade e custo;</a:t>
            </a:r>
          </a:p>
          <a:p>
            <a:r>
              <a:rPr lang="pt-BR" dirty="0" smtClean="0"/>
              <a:t>e) Gravidade, incidência e custo.</a:t>
            </a:r>
            <a:endParaRPr lang="pt-B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lstStyle/>
          <a:p>
            <a:r>
              <a:rPr lang="pt-BR" dirty="0" smtClean="0"/>
              <a:t>44. As variáveis consideradas no cálculo do FAP - Fator Acidentário Previdenciário são:</a:t>
            </a:r>
          </a:p>
          <a:p>
            <a:r>
              <a:rPr lang="pt-BR" dirty="0" smtClean="0"/>
              <a:t>b) </a:t>
            </a:r>
            <a:r>
              <a:rPr lang="pt-BR" dirty="0" err="1" smtClean="0"/>
              <a:t>Freqüência</a:t>
            </a:r>
            <a:r>
              <a:rPr lang="pt-BR" dirty="0" smtClean="0"/>
              <a:t>, gravidade e custo;</a:t>
            </a:r>
          </a:p>
        </p:txBody>
      </p:sp>
    </p:spTree>
    <p:extLst>
      <p:ext uri="{BB962C8B-B14F-4D97-AF65-F5344CB8AC3E}">
        <p14:creationId xmlns:p14="http://schemas.microsoft.com/office/powerpoint/2010/main" val="575629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Pref. São </a:t>
            </a:r>
            <a:r>
              <a:rPr lang="pt-BR" dirty="0" err="1"/>
              <a:t>paulo</a:t>
            </a:r>
            <a:r>
              <a:rPr lang="pt-BR" dirty="0"/>
              <a:t> – 2014 (</a:t>
            </a:r>
            <a:r>
              <a:rPr lang="pt-BR" dirty="0" err="1"/>
              <a:t>vunesp</a:t>
            </a:r>
            <a:r>
              <a:rPr lang="pt-BR" dirty="0"/>
              <a:t>)</a:t>
            </a:r>
          </a:p>
        </p:txBody>
      </p:sp>
      <p:sp>
        <p:nvSpPr>
          <p:cNvPr id="3" name="Espaço Reservado para Conteúdo 2"/>
          <p:cNvSpPr>
            <a:spLocks noGrp="1"/>
          </p:cNvSpPr>
          <p:nvPr>
            <p:ph sz="quarter" idx="1"/>
          </p:nvPr>
        </p:nvSpPr>
        <p:spPr/>
        <p:txBody>
          <a:bodyPr>
            <a:normAutofit fontScale="70000" lnSpcReduction="20000"/>
          </a:bodyPr>
          <a:lstStyle/>
          <a:p>
            <a:pPr marL="0" indent="0">
              <a:buNone/>
            </a:pPr>
            <a:r>
              <a:rPr lang="pt-BR" dirty="0" smtClean="0"/>
              <a:t>25. Trabalhador </a:t>
            </a:r>
            <a:r>
              <a:rPr lang="pt-BR" dirty="0"/>
              <a:t>com 30 anos, sexo masculino, em </a:t>
            </a:r>
            <a:r>
              <a:rPr lang="pt-BR" dirty="0" smtClean="0"/>
              <a:t>função administrativa </a:t>
            </a:r>
            <a:r>
              <a:rPr lang="pt-BR" dirty="0"/>
              <a:t>com atividade de digitação intensa, </a:t>
            </a:r>
            <a:r>
              <a:rPr lang="pt-BR" dirty="0" smtClean="0"/>
              <a:t>apresenta queixa </a:t>
            </a:r>
            <a:r>
              <a:rPr lang="pt-BR" dirty="0"/>
              <a:t>de dor generalizada, desconforto, fadiga e </a:t>
            </a:r>
            <a:r>
              <a:rPr lang="pt-BR" dirty="0" smtClean="0"/>
              <a:t>sensação de </a:t>
            </a:r>
            <a:r>
              <a:rPr lang="pt-BR" dirty="0"/>
              <a:t>peso nos membros superiores, com evolução </a:t>
            </a:r>
            <a:r>
              <a:rPr lang="pt-BR" dirty="0" err="1" smtClean="0"/>
              <a:t>insidiosa.Informa</a:t>
            </a:r>
            <a:r>
              <a:rPr lang="pt-BR" dirty="0" smtClean="0"/>
              <a:t> </a:t>
            </a:r>
            <a:r>
              <a:rPr lang="pt-BR" dirty="0"/>
              <a:t>que, fora do trabalho, toca violão por lazer </a:t>
            </a:r>
            <a:r>
              <a:rPr lang="pt-BR" dirty="0" smtClean="0"/>
              <a:t>algumas vezes </a:t>
            </a:r>
            <a:r>
              <a:rPr lang="pt-BR" dirty="0"/>
              <a:t>por semana, por períodos que não ultrapassam 1 </a:t>
            </a:r>
            <a:r>
              <a:rPr lang="pt-BR" dirty="0" smtClean="0"/>
              <a:t>hora por </a:t>
            </a:r>
            <a:r>
              <a:rPr lang="pt-BR" dirty="0"/>
              <a:t>dia. É correto afirmar que o diagnóstico provável é de</a:t>
            </a:r>
          </a:p>
          <a:p>
            <a:r>
              <a:rPr lang="pt-BR" dirty="0"/>
              <a:t>(A) distúrbio osteomuscular inespecífico, sem </a:t>
            </a:r>
            <a:r>
              <a:rPr lang="pt-BR" dirty="0" smtClean="0"/>
              <a:t>reconhecimento da </a:t>
            </a:r>
            <a:r>
              <a:rPr lang="pt-BR" dirty="0"/>
              <a:t>relação com o trabalho até que se afastem </a:t>
            </a:r>
            <a:r>
              <a:rPr lang="pt-BR" dirty="0" smtClean="0"/>
              <a:t>fatores etiológicos </a:t>
            </a:r>
            <a:r>
              <a:rPr lang="pt-BR" dirty="0" err="1"/>
              <a:t>extralaborais</a:t>
            </a:r>
            <a:r>
              <a:rPr lang="pt-BR" dirty="0"/>
              <a:t>.</a:t>
            </a:r>
          </a:p>
          <a:p>
            <a:r>
              <a:rPr lang="pt-BR" dirty="0"/>
              <a:t>(B) tendinite não ocupacional, devendo ser recomendado </a:t>
            </a:r>
            <a:r>
              <a:rPr lang="pt-BR" dirty="0" smtClean="0"/>
              <a:t>o afastamento </a:t>
            </a:r>
            <a:r>
              <a:rPr lang="pt-BR" dirty="0"/>
              <a:t>do trabalho e prescrita terapêutica medicamentosa.</a:t>
            </a:r>
          </a:p>
          <a:p>
            <a:r>
              <a:rPr lang="pt-BR" dirty="0"/>
              <a:t>(C) LER/</a:t>
            </a:r>
            <a:r>
              <a:rPr lang="pt-BR" dirty="0" err="1"/>
              <a:t>Dort</a:t>
            </a:r>
            <a:r>
              <a:rPr lang="pt-BR" dirty="0"/>
              <a:t>, devendo ser providenciada a notificação </a:t>
            </a:r>
            <a:r>
              <a:rPr lang="pt-BR" dirty="0" smtClean="0"/>
              <a:t>do caso </a:t>
            </a:r>
            <a:r>
              <a:rPr lang="pt-BR" dirty="0"/>
              <a:t>como doença ocupacional aos sistemas de </a:t>
            </a:r>
            <a:r>
              <a:rPr lang="pt-BR" dirty="0" smtClean="0"/>
              <a:t>informação em </a:t>
            </a:r>
            <a:r>
              <a:rPr lang="pt-BR" dirty="0"/>
              <a:t>saúde.</a:t>
            </a:r>
          </a:p>
          <a:p>
            <a:r>
              <a:rPr lang="pt-BR" dirty="0"/>
              <a:t>(D) LER/</a:t>
            </a:r>
            <a:r>
              <a:rPr lang="pt-BR" dirty="0" err="1"/>
              <a:t>Dort</a:t>
            </a:r>
            <a:r>
              <a:rPr lang="pt-BR" dirty="0"/>
              <a:t>, não devendo ser considerada como </a:t>
            </a:r>
            <a:r>
              <a:rPr lang="pt-BR" dirty="0" smtClean="0"/>
              <a:t>doença ocupacional</a:t>
            </a:r>
            <a:r>
              <a:rPr lang="pt-BR" dirty="0"/>
              <a:t>, pois há fatores etiológicos </a:t>
            </a:r>
            <a:r>
              <a:rPr lang="pt-BR" dirty="0" err="1"/>
              <a:t>extralaborais</a:t>
            </a:r>
            <a:r>
              <a:rPr lang="pt-BR" dirty="0"/>
              <a:t>.</a:t>
            </a:r>
          </a:p>
          <a:p>
            <a:r>
              <a:rPr lang="pt-BR" dirty="0"/>
              <a:t>(E) distúrbio osteomuscular de etiologia mista, não </a:t>
            </a:r>
            <a:r>
              <a:rPr lang="pt-BR" dirty="0" smtClean="0"/>
              <a:t>devendo ser </a:t>
            </a:r>
            <a:r>
              <a:rPr lang="pt-BR" dirty="0"/>
              <a:t>notificado como doença ocupacional.</a:t>
            </a:r>
          </a:p>
        </p:txBody>
      </p:sp>
    </p:spTree>
    <p:extLst>
      <p:ext uri="{BB962C8B-B14F-4D97-AF65-F5344CB8AC3E}">
        <p14:creationId xmlns:p14="http://schemas.microsoft.com/office/powerpoint/2010/main" val="1450379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Pref. São </a:t>
            </a:r>
            <a:r>
              <a:rPr lang="pt-BR" dirty="0" err="1"/>
              <a:t>paulo</a:t>
            </a:r>
            <a:r>
              <a:rPr lang="pt-BR" dirty="0"/>
              <a:t> – 2014 (</a:t>
            </a:r>
            <a:r>
              <a:rPr lang="pt-BR" dirty="0" err="1"/>
              <a:t>vunesp</a:t>
            </a:r>
            <a:r>
              <a:rPr lang="pt-BR" dirty="0"/>
              <a:t>)</a:t>
            </a:r>
          </a:p>
        </p:txBody>
      </p:sp>
      <p:sp>
        <p:nvSpPr>
          <p:cNvPr id="3" name="Espaço Reservado para Conteúdo 2"/>
          <p:cNvSpPr>
            <a:spLocks noGrp="1"/>
          </p:cNvSpPr>
          <p:nvPr>
            <p:ph sz="quarter" idx="1"/>
          </p:nvPr>
        </p:nvSpPr>
        <p:spPr/>
        <p:txBody>
          <a:bodyPr>
            <a:normAutofit/>
          </a:bodyPr>
          <a:lstStyle/>
          <a:p>
            <a:pPr marL="0" indent="0">
              <a:buNone/>
            </a:pPr>
            <a:r>
              <a:rPr lang="pt-BR" dirty="0" smtClean="0"/>
              <a:t>25. Trabalhador </a:t>
            </a:r>
            <a:r>
              <a:rPr lang="pt-BR" dirty="0"/>
              <a:t>com 30 anos, sexo masculino, em </a:t>
            </a:r>
            <a:r>
              <a:rPr lang="pt-BR" dirty="0" smtClean="0"/>
              <a:t>função administrativa </a:t>
            </a:r>
            <a:r>
              <a:rPr lang="pt-BR" dirty="0"/>
              <a:t>com atividade de digitação intensa, </a:t>
            </a:r>
            <a:r>
              <a:rPr lang="pt-BR" dirty="0" smtClean="0"/>
              <a:t>apresenta queixa </a:t>
            </a:r>
            <a:r>
              <a:rPr lang="pt-BR" dirty="0"/>
              <a:t>de dor generalizada, desconforto, fadiga e </a:t>
            </a:r>
            <a:r>
              <a:rPr lang="pt-BR" dirty="0" smtClean="0"/>
              <a:t>sensação de </a:t>
            </a:r>
            <a:r>
              <a:rPr lang="pt-BR" dirty="0"/>
              <a:t>peso nos membros superiores, com evolução </a:t>
            </a:r>
            <a:r>
              <a:rPr lang="pt-BR" dirty="0" err="1" smtClean="0"/>
              <a:t>insidiosa.Informa</a:t>
            </a:r>
            <a:r>
              <a:rPr lang="pt-BR" dirty="0" smtClean="0"/>
              <a:t> </a:t>
            </a:r>
            <a:r>
              <a:rPr lang="pt-BR" dirty="0"/>
              <a:t>que, fora do trabalho, toca violão por lazer </a:t>
            </a:r>
            <a:r>
              <a:rPr lang="pt-BR" dirty="0" smtClean="0"/>
              <a:t>algumas vezes </a:t>
            </a:r>
            <a:r>
              <a:rPr lang="pt-BR" dirty="0"/>
              <a:t>por semana, por períodos que não ultrapassam 1 </a:t>
            </a:r>
            <a:r>
              <a:rPr lang="pt-BR" dirty="0" smtClean="0"/>
              <a:t>hora por </a:t>
            </a:r>
            <a:r>
              <a:rPr lang="pt-BR" dirty="0"/>
              <a:t>dia. É correto afirmar que o diagnóstico provável é de</a:t>
            </a:r>
          </a:p>
          <a:p>
            <a:r>
              <a:rPr lang="pt-BR" dirty="0" smtClean="0"/>
              <a:t>(C</a:t>
            </a:r>
            <a:r>
              <a:rPr lang="pt-BR" dirty="0"/>
              <a:t>) LER/</a:t>
            </a:r>
            <a:r>
              <a:rPr lang="pt-BR" dirty="0" err="1"/>
              <a:t>Dort</a:t>
            </a:r>
            <a:r>
              <a:rPr lang="pt-BR" dirty="0"/>
              <a:t>, devendo ser providenciada a notificação </a:t>
            </a:r>
            <a:r>
              <a:rPr lang="pt-BR" dirty="0" smtClean="0"/>
              <a:t>do caso </a:t>
            </a:r>
            <a:r>
              <a:rPr lang="pt-BR" dirty="0"/>
              <a:t>como doença ocupacional aos sistemas de </a:t>
            </a:r>
            <a:r>
              <a:rPr lang="pt-BR" dirty="0" smtClean="0"/>
              <a:t>informação em </a:t>
            </a:r>
            <a:r>
              <a:rPr lang="pt-BR" dirty="0"/>
              <a:t>saúde</a:t>
            </a:r>
            <a:r>
              <a:rPr lang="pt-BR" dirty="0" smtClean="0"/>
              <a:t>.</a:t>
            </a:r>
            <a:endParaRPr lang="pt-BR" dirty="0"/>
          </a:p>
        </p:txBody>
      </p:sp>
    </p:spTree>
    <p:extLst>
      <p:ext uri="{BB962C8B-B14F-4D97-AF65-F5344CB8AC3E}">
        <p14:creationId xmlns:p14="http://schemas.microsoft.com/office/powerpoint/2010/main" val="5904358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lstStyle/>
          <a:p>
            <a:r>
              <a:rPr lang="pt-BR" dirty="0" smtClean="0"/>
              <a:t>41. Pode-se dizer que “Capacidade inerente a uma substância de produzir efeito deletério sobre o organismo” é a definição de:</a:t>
            </a:r>
          </a:p>
          <a:p>
            <a:r>
              <a:rPr lang="pt-BR" dirty="0" smtClean="0"/>
              <a:t>a) dose letal média;</a:t>
            </a:r>
          </a:p>
          <a:p>
            <a:r>
              <a:rPr lang="pt-BR" dirty="0" smtClean="0"/>
              <a:t>b) hipersensibilidade;</a:t>
            </a:r>
          </a:p>
          <a:p>
            <a:r>
              <a:rPr lang="pt-BR" dirty="0" smtClean="0"/>
              <a:t>c) absorção;</a:t>
            </a:r>
          </a:p>
          <a:p>
            <a:r>
              <a:rPr lang="pt-BR" dirty="0" smtClean="0"/>
              <a:t>d) toxicidade;</a:t>
            </a:r>
          </a:p>
          <a:p>
            <a:r>
              <a:rPr lang="pt-BR" dirty="0" smtClean="0"/>
              <a:t>e) periculosidade.</a:t>
            </a: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a:noFill/>
        </p:spPr>
        <p:txBody>
          <a:bodyPr>
            <a:normAutofit/>
          </a:bodyPr>
          <a:lstStyle/>
          <a:p>
            <a:r>
              <a:rPr lang="pt-BR" dirty="0" smtClean="0"/>
              <a:t>e) O fato de muitos trabalhadores terem o hábito de introduzir a extremidade das calças dentro das botas facilita o contato com o cimento e a produção de lesões</a:t>
            </a:r>
            <a:endParaRPr lang="pt-BR" dirty="0"/>
          </a:p>
        </p:txBody>
      </p:sp>
    </p:spTree>
    <p:extLst>
      <p:ext uri="{BB962C8B-B14F-4D97-AF65-F5344CB8AC3E}">
        <p14:creationId xmlns:p14="http://schemas.microsoft.com/office/powerpoint/2010/main" val="37708402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 Prova de Título de Especialista em Medicina do Trabalho da ANAMT - 16 de maio de 2010</a:t>
            </a:r>
            <a:endParaRPr lang="pt-BR" dirty="0"/>
          </a:p>
        </p:txBody>
      </p:sp>
      <p:sp>
        <p:nvSpPr>
          <p:cNvPr id="3" name="Espaço Reservado para Conteúdo 2"/>
          <p:cNvSpPr>
            <a:spLocks noGrp="1"/>
          </p:cNvSpPr>
          <p:nvPr>
            <p:ph sz="quarter" idx="1"/>
          </p:nvPr>
        </p:nvSpPr>
        <p:spPr/>
        <p:txBody>
          <a:bodyPr/>
          <a:lstStyle/>
          <a:p>
            <a:r>
              <a:rPr lang="pt-BR" dirty="0" smtClean="0"/>
              <a:t>41. Pode-se dizer que “Capacidade inerente a uma substância de produzir efeito deletério sobre o organismo” é a definição de:</a:t>
            </a:r>
          </a:p>
          <a:p>
            <a:r>
              <a:rPr lang="pt-BR" dirty="0" smtClean="0"/>
              <a:t>d) toxicidade;</a:t>
            </a:r>
          </a:p>
          <a:p>
            <a:pPr marL="0" indent="0">
              <a:buNone/>
            </a:pPr>
            <a:endParaRPr lang="pt-BR" dirty="0"/>
          </a:p>
        </p:txBody>
      </p:sp>
    </p:spTree>
    <p:extLst>
      <p:ext uri="{BB962C8B-B14F-4D97-AF65-F5344CB8AC3E}">
        <p14:creationId xmlns:p14="http://schemas.microsoft.com/office/powerpoint/2010/main" val="17283276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Pref. São </a:t>
            </a:r>
            <a:r>
              <a:rPr lang="pt-BR" dirty="0" err="1"/>
              <a:t>paulo</a:t>
            </a:r>
            <a:r>
              <a:rPr lang="pt-BR" dirty="0"/>
              <a:t> – 2014 (</a:t>
            </a:r>
            <a:r>
              <a:rPr lang="pt-BR" dirty="0" err="1"/>
              <a:t>vunesp</a:t>
            </a:r>
            <a:r>
              <a:rPr lang="pt-BR" dirty="0"/>
              <a:t>)</a:t>
            </a:r>
          </a:p>
        </p:txBody>
      </p:sp>
      <p:sp>
        <p:nvSpPr>
          <p:cNvPr id="3" name="Espaço Reservado para Conteúdo 2"/>
          <p:cNvSpPr>
            <a:spLocks noGrp="1"/>
          </p:cNvSpPr>
          <p:nvPr>
            <p:ph sz="quarter" idx="1"/>
          </p:nvPr>
        </p:nvSpPr>
        <p:spPr/>
        <p:txBody>
          <a:bodyPr>
            <a:normAutofit fontScale="92500"/>
          </a:bodyPr>
          <a:lstStyle/>
          <a:p>
            <a:r>
              <a:rPr lang="pt-BR" b="1" dirty="0"/>
              <a:t>18. </a:t>
            </a:r>
            <a:r>
              <a:rPr lang="pt-BR" dirty="0"/>
              <a:t>Trabalhador do setor de manutenção apresenta quadro </a:t>
            </a:r>
            <a:r>
              <a:rPr lang="pt-BR" dirty="0" smtClean="0"/>
              <a:t>compatível com </a:t>
            </a:r>
            <a:r>
              <a:rPr lang="pt-BR" dirty="0"/>
              <a:t>dermatite causada pelo cimento. Com relação </a:t>
            </a:r>
            <a:r>
              <a:rPr lang="pt-BR" dirty="0" smtClean="0"/>
              <a:t>a essa </a:t>
            </a:r>
            <a:r>
              <a:rPr lang="pt-BR" dirty="0"/>
              <a:t>doença ocupacional, é correto afirmar que</a:t>
            </a:r>
          </a:p>
          <a:p>
            <a:r>
              <a:rPr lang="pt-BR" dirty="0"/>
              <a:t>(A) a gravidade da lesão depende do tempo de </a:t>
            </a:r>
            <a:r>
              <a:rPr lang="pt-BR" dirty="0" smtClean="0"/>
              <a:t>exposição ao </a:t>
            </a:r>
            <a:r>
              <a:rPr lang="pt-BR" dirty="0"/>
              <a:t>produto químico, mas não tem relação com sua concentração.</a:t>
            </a:r>
          </a:p>
          <a:p>
            <a:r>
              <a:rPr lang="pt-BR" dirty="0"/>
              <a:t>(B) é sempre do tipo alérgico.</a:t>
            </a:r>
          </a:p>
          <a:p>
            <a:r>
              <a:rPr lang="pt-BR" dirty="0"/>
              <a:t>(C) cromo e cobalto são os principais responsáveis </a:t>
            </a:r>
            <a:r>
              <a:rPr lang="pt-BR" dirty="0" smtClean="0"/>
              <a:t>pelas dermatites </a:t>
            </a:r>
            <a:r>
              <a:rPr lang="pt-BR" dirty="0"/>
              <a:t>alérgicas produzidas pelo cimento.</a:t>
            </a:r>
          </a:p>
          <a:p>
            <a:r>
              <a:rPr lang="pt-BR" dirty="0"/>
              <a:t>(D) a dermatite resulta, principalmente, da acidez do cimento.</a:t>
            </a:r>
          </a:p>
          <a:p>
            <a:r>
              <a:rPr lang="pt-BR" dirty="0"/>
              <a:t>(E) raramente é </a:t>
            </a:r>
            <a:r>
              <a:rPr lang="pt-BR" dirty="0" err="1"/>
              <a:t>recidivante</a:t>
            </a:r>
            <a:r>
              <a:rPr lang="pt-BR" dirty="0"/>
              <a:t>.</a:t>
            </a:r>
          </a:p>
        </p:txBody>
      </p:sp>
    </p:spTree>
    <p:extLst>
      <p:ext uri="{BB962C8B-B14F-4D97-AF65-F5344CB8AC3E}">
        <p14:creationId xmlns:p14="http://schemas.microsoft.com/office/powerpoint/2010/main" val="2654575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Pref. São </a:t>
            </a:r>
            <a:r>
              <a:rPr lang="pt-BR" dirty="0" err="1"/>
              <a:t>paulo</a:t>
            </a:r>
            <a:r>
              <a:rPr lang="pt-BR" dirty="0"/>
              <a:t> – 2014 (</a:t>
            </a:r>
            <a:r>
              <a:rPr lang="pt-BR" dirty="0" err="1"/>
              <a:t>vunesp</a:t>
            </a:r>
            <a:r>
              <a:rPr lang="pt-BR" dirty="0"/>
              <a:t>)</a:t>
            </a:r>
          </a:p>
        </p:txBody>
      </p:sp>
      <p:sp>
        <p:nvSpPr>
          <p:cNvPr id="3" name="Espaço Reservado para Conteúdo 2"/>
          <p:cNvSpPr>
            <a:spLocks noGrp="1"/>
          </p:cNvSpPr>
          <p:nvPr>
            <p:ph sz="quarter" idx="1"/>
          </p:nvPr>
        </p:nvSpPr>
        <p:spPr/>
        <p:txBody>
          <a:bodyPr>
            <a:normAutofit/>
          </a:bodyPr>
          <a:lstStyle/>
          <a:p>
            <a:r>
              <a:rPr lang="pt-BR" b="1" dirty="0"/>
              <a:t>18. </a:t>
            </a:r>
            <a:r>
              <a:rPr lang="pt-BR" dirty="0"/>
              <a:t>Trabalhador do setor de manutenção apresenta quadro </a:t>
            </a:r>
            <a:r>
              <a:rPr lang="pt-BR" dirty="0" smtClean="0"/>
              <a:t>compatível com </a:t>
            </a:r>
            <a:r>
              <a:rPr lang="pt-BR" dirty="0"/>
              <a:t>dermatite causada pelo cimento. Com relação </a:t>
            </a:r>
            <a:r>
              <a:rPr lang="pt-BR" dirty="0" smtClean="0"/>
              <a:t>a essa </a:t>
            </a:r>
            <a:r>
              <a:rPr lang="pt-BR" dirty="0"/>
              <a:t>doença ocupacional, é correto afirmar que</a:t>
            </a:r>
          </a:p>
          <a:p>
            <a:pPr marL="0" indent="0">
              <a:buNone/>
            </a:pPr>
            <a:r>
              <a:rPr lang="pt-BR" dirty="0" smtClean="0"/>
              <a:t>(C</a:t>
            </a:r>
            <a:r>
              <a:rPr lang="pt-BR" dirty="0"/>
              <a:t>) cromo e cobalto são os principais responsáveis </a:t>
            </a:r>
            <a:r>
              <a:rPr lang="pt-BR" dirty="0" smtClean="0"/>
              <a:t>pelas dermatites </a:t>
            </a:r>
            <a:r>
              <a:rPr lang="pt-BR" dirty="0"/>
              <a:t>alérgicas produzidas pelo cimento</a:t>
            </a:r>
            <a:r>
              <a:rPr lang="pt-BR" dirty="0" smtClean="0"/>
              <a:t>.</a:t>
            </a:r>
            <a:endParaRPr lang="pt-BR" dirty="0"/>
          </a:p>
        </p:txBody>
      </p:sp>
    </p:spTree>
    <p:extLst>
      <p:ext uri="{BB962C8B-B14F-4D97-AF65-F5344CB8AC3E}">
        <p14:creationId xmlns:p14="http://schemas.microsoft.com/office/powerpoint/2010/main" val="37840975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6. A perfuração de septo nasal está ligado à inexistência de exaustão e proteção ineficiente do trabalhador em que tipo de processo produtivo?</a:t>
            </a:r>
          </a:p>
          <a:p>
            <a:r>
              <a:rPr lang="pt-BR" dirty="0" smtClean="0"/>
              <a:t>a) Vulcanização</a:t>
            </a:r>
          </a:p>
          <a:p>
            <a:r>
              <a:rPr lang="pt-BR" dirty="0" smtClean="0"/>
              <a:t>b) Indústria têxtil</a:t>
            </a:r>
          </a:p>
          <a:p>
            <a:r>
              <a:rPr lang="pt-BR" dirty="0" smtClean="0"/>
              <a:t>c) Processo de </a:t>
            </a:r>
            <a:r>
              <a:rPr lang="pt-BR" dirty="0" err="1" smtClean="0"/>
              <a:t>cromação</a:t>
            </a:r>
            <a:endParaRPr lang="pt-BR" dirty="0" smtClean="0"/>
          </a:p>
          <a:p>
            <a:r>
              <a:rPr lang="pt-BR" dirty="0" smtClean="0"/>
              <a:t>d) Construção civil</a:t>
            </a:r>
          </a:p>
          <a:p>
            <a:r>
              <a:rPr lang="pt-BR" dirty="0" smtClean="0"/>
              <a:t>e) Trabalhadores rurais em aviários</a:t>
            </a:r>
            <a:endParaRPr lang="pt-B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6. A perfuração de septo nasal está ligado à inexistência de exaustão e proteção ineficiente do trabalhador em que tipo de processo produtivo?</a:t>
            </a:r>
          </a:p>
          <a:p>
            <a:r>
              <a:rPr lang="pt-BR" dirty="0" smtClean="0"/>
              <a:t>c) Processo de </a:t>
            </a:r>
            <a:r>
              <a:rPr lang="pt-BR" dirty="0" err="1" smtClean="0"/>
              <a:t>cromação</a:t>
            </a:r>
            <a:endParaRPr lang="pt-BR" dirty="0" smtClean="0"/>
          </a:p>
        </p:txBody>
      </p:sp>
    </p:spTree>
    <p:extLst>
      <p:ext uri="{BB962C8B-B14F-4D97-AF65-F5344CB8AC3E}">
        <p14:creationId xmlns:p14="http://schemas.microsoft.com/office/powerpoint/2010/main" val="42033289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7. Doença que predispõe à tuberculose pulmonar em grau elevado:</a:t>
            </a:r>
          </a:p>
          <a:p>
            <a:r>
              <a:rPr lang="pt-BR" dirty="0" smtClean="0"/>
              <a:t>a) </a:t>
            </a:r>
            <a:r>
              <a:rPr lang="pt-BR" dirty="0" err="1" smtClean="0"/>
              <a:t>Siderose</a:t>
            </a:r>
            <a:endParaRPr lang="pt-BR" dirty="0" smtClean="0"/>
          </a:p>
          <a:p>
            <a:r>
              <a:rPr lang="pt-BR" dirty="0" smtClean="0"/>
              <a:t>b) </a:t>
            </a:r>
            <a:r>
              <a:rPr lang="pt-BR" dirty="0" err="1" smtClean="0"/>
              <a:t>Estanose</a:t>
            </a:r>
            <a:endParaRPr lang="pt-BR" dirty="0" smtClean="0"/>
          </a:p>
          <a:p>
            <a:r>
              <a:rPr lang="pt-BR" dirty="0" smtClean="0"/>
              <a:t>c) </a:t>
            </a:r>
            <a:r>
              <a:rPr lang="pt-BR" dirty="0" err="1" smtClean="0"/>
              <a:t>Talcose</a:t>
            </a:r>
            <a:endParaRPr lang="pt-BR" dirty="0" smtClean="0"/>
          </a:p>
          <a:p>
            <a:r>
              <a:rPr lang="pt-BR" dirty="0" smtClean="0"/>
              <a:t>d) </a:t>
            </a:r>
            <a:r>
              <a:rPr lang="pt-BR" dirty="0" err="1" smtClean="0"/>
              <a:t>Silicose</a:t>
            </a:r>
            <a:endParaRPr lang="pt-BR" dirty="0" smtClean="0"/>
          </a:p>
          <a:p>
            <a:r>
              <a:rPr lang="pt-BR" dirty="0" smtClean="0"/>
              <a:t>e) </a:t>
            </a:r>
            <a:r>
              <a:rPr lang="pt-BR" dirty="0" err="1" smtClean="0"/>
              <a:t>Bagaçose</a:t>
            </a:r>
            <a:endParaRPr lang="pt-B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7. Doença que predispõe à tuberculose pulmonar em grau elevado:</a:t>
            </a:r>
          </a:p>
          <a:p>
            <a:r>
              <a:rPr lang="pt-BR" dirty="0" smtClean="0"/>
              <a:t>d) Silicose</a:t>
            </a:r>
          </a:p>
        </p:txBody>
      </p:sp>
    </p:spTree>
    <p:extLst>
      <p:ext uri="{BB962C8B-B14F-4D97-AF65-F5344CB8AC3E}">
        <p14:creationId xmlns:p14="http://schemas.microsoft.com/office/powerpoint/2010/main" val="38561944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9. Em relação a métodos de avaliação de risco ergonômico, qual dos abaixo elencados, não é utilizado para tal fim:</a:t>
            </a:r>
          </a:p>
          <a:p>
            <a:r>
              <a:rPr lang="pt-BR" dirty="0" smtClean="0"/>
              <a:t>a) OWAS</a:t>
            </a:r>
          </a:p>
          <a:p>
            <a:r>
              <a:rPr lang="pt-BR" dirty="0" smtClean="0"/>
              <a:t>b) RULA</a:t>
            </a:r>
          </a:p>
          <a:p>
            <a:r>
              <a:rPr lang="pt-BR" dirty="0" smtClean="0"/>
              <a:t>c) REBA</a:t>
            </a:r>
          </a:p>
          <a:p>
            <a:r>
              <a:rPr lang="pt-BR" dirty="0" smtClean="0"/>
              <a:t>d) Quebec</a:t>
            </a:r>
          </a:p>
          <a:p>
            <a:r>
              <a:rPr lang="pt-BR" dirty="0" smtClean="0"/>
              <a:t>e) Moore </a:t>
            </a:r>
            <a:r>
              <a:rPr lang="pt-BR" dirty="0" err="1" smtClean="0"/>
              <a:t>and</a:t>
            </a:r>
            <a:r>
              <a:rPr lang="pt-BR" dirty="0" smtClean="0"/>
              <a:t> </a:t>
            </a:r>
            <a:r>
              <a:rPr lang="pt-BR" dirty="0" err="1" smtClean="0"/>
              <a:t>Garg</a:t>
            </a:r>
            <a:endParaRPr lang="pt-B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9. Em relação a métodos de avaliação de risco ergonômico, qual dos abaixo elencados, não é utilizado para tal fim:</a:t>
            </a:r>
          </a:p>
          <a:p>
            <a:r>
              <a:rPr lang="pt-BR" dirty="0" smtClean="0"/>
              <a:t>d) Quebec</a:t>
            </a:r>
          </a:p>
        </p:txBody>
      </p:sp>
    </p:spTree>
    <p:extLst>
      <p:ext uri="{BB962C8B-B14F-4D97-AF65-F5344CB8AC3E}">
        <p14:creationId xmlns:p14="http://schemas.microsoft.com/office/powerpoint/2010/main" val="36848863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fontScale="92500" lnSpcReduction="20000"/>
          </a:bodyPr>
          <a:lstStyle/>
          <a:p>
            <a:r>
              <a:rPr lang="pt-BR" dirty="0" smtClean="0"/>
              <a:t>10. O auxílio-acidente é concedido como indenização àqueles segurados que após a consolidação das lesões decorrentes de acidente de trabalho ou doenças ocupacionais resultar sequela que implique em redução da capacidade </a:t>
            </a:r>
            <a:r>
              <a:rPr lang="pt-BR" dirty="0" err="1" smtClean="0"/>
              <a:t>laborativa</a:t>
            </a:r>
            <a:r>
              <a:rPr lang="pt-BR" dirty="0" smtClean="0"/>
              <a:t>. O Anexo III do Decreto 3048, regulamenta as situações em que é concedido este benefício. Qual das alternativas abaixo, </a:t>
            </a:r>
            <a:r>
              <a:rPr lang="pt-BR" b="1" dirty="0" smtClean="0"/>
              <a:t>NÃO se enquadra </a:t>
            </a:r>
            <a:r>
              <a:rPr lang="pt-BR" dirty="0" smtClean="0"/>
              <a:t>no critério de concessão exigido pela legislação previdenciária?</a:t>
            </a:r>
          </a:p>
          <a:p>
            <a:r>
              <a:rPr lang="pt-BR" dirty="0" smtClean="0"/>
              <a:t>a) Acuidade visual, após correção igual ou inferior a 0.2 no olho acidentado</a:t>
            </a:r>
          </a:p>
          <a:p>
            <a:r>
              <a:rPr lang="pt-BR" dirty="0" smtClean="0"/>
              <a:t>b) Redução em grau médio ou superior dos movimentos da mandíbula</a:t>
            </a:r>
          </a:p>
          <a:p>
            <a:r>
              <a:rPr lang="pt-BR" dirty="0" smtClean="0"/>
              <a:t>c) Encurtamento de membro inferior, acima de 4 cm</a:t>
            </a:r>
          </a:p>
          <a:p>
            <a:r>
              <a:rPr lang="pt-BR" dirty="0" smtClean="0"/>
              <a:t>d) Perda da falange distal do segundo pododáctilo</a:t>
            </a:r>
          </a:p>
          <a:p>
            <a:r>
              <a:rPr lang="pt-BR" dirty="0" smtClean="0"/>
              <a:t>e) Perda da palavra em grau médio ou máximo</a:t>
            </a: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Sabesp – 2014 (FCC)</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smtClean="0"/>
              <a:t>32. Determinados agravos à saúde do trabalhador são de notificação compulsória. A alternativa em que haja exemplos destes casos é:</a:t>
            </a:r>
          </a:p>
          <a:p>
            <a:r>
              <a:rPr lang="pt-BR" dirty="0" smtClean="0"/>
              <a:t>(A) Dermatoses ocupacionais, acidente de trabalho com mutilação e queimadura por exposição a radiação </a:t>
            </a:r>
            <a:r>
              <a:rPr lang="pt-BR" dirty="0" err="1" smtClean="0"/>
              <a:t>não-ionizante</a:t>
            </a:r>
            <a:r>
              <a:rPr lang="pt-BR" dirty="0" smtClean="0"/>
              <a:t>.</a:t>
            </a:r>
          </a:p>
          <a:p>
            <a:r>
              <a:rPr lang="pt-BR" dirty="0" smtClean="0"/>
              <a:t>(B) Acidente de trabalho com mutilação, </a:t>
            </a:r>
            <a:r>
              <a:rPr lang="pt-BR" dirty="0" err="1" smtClean="0"/>
              <a:t>cãimbra</a:t>
            </a:r>
            <a:r>
              <a:rPr lang="pt-BR" dirty="0" smtClean="0"/>
              <a:t> por exposição ao calor e dermatoses ocupacionais.</a:t>
            </a:r>
          </a:p>
          <a:p>
            <a:r>
              <a:rPr lang="pt-BR" dirty="0" smtClean="0"/>
              <a:t>(C) Acidente de trabalho fatal, transtornos mentais relacionados ao trabalho e DORT.</a:t>
            </a:r>
          </a:p>
          <a:p>
            <a:r>
              <a:rPr lang="pt-BR" dirty="0" smtClean="0"/>
              <a:t>(D) PAIR, acidente de trabalho fatal e </a:t>
            </a:r>
            <a:r>
              <a:rPr lang="pt-BR" dirty="0" err="1" smtClean="0"/>
              <a:t>cãimbra</a:t>
            </a:r>
            <a:r>
              <a:rPr lang="pt-BR" dirty="0" smtClean="0"/>
              <a:t> por exposição ao calor.</a:t>
            </a:r>
          </a:p>
          <a:p>
            <a:r>
              <a:rPr lang="pt-BR" dirty="0" smtClean="0"/>
              <a:t>(E) Câncer relacionado ao trabalho, </a:t>
            </a:r>
            <a:r>
              <a:rPr lang="pt-BR" dirty="0" err="1" smtClean="0"/>
              <a:t>pneumoconiose</a:t>
            </a:r>
            <a:r>
              <a:rPr lang="pt-BR" dirty="0" smtClean="0"/>
              <a:t> e</a:t>
            </a:r>
          </a:p>
          <a:p>
            <a:pPr>
              <a:buNone/>
            </a:pPr>
            <a:r>
              <a:rPr lang="pt-BR" dirty="0" err="1" smtClean="0"/>
              <a:t>disfonia</a:t>
            </a:r>
            <a:r>
              <a:rPr lang="pt-BR" dirty="0" smtClean="0"/>
              <a:t> por uso excessivo da voz.</a:t>
            </a:r>
            <a:endParaRPr lang="pt-B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a:bodyPr>
          <a:lstStyle/>
          <a:p>
            <a:r>
              <a:rPr lang="pt-BR" dirty="0" smtClean="0"/>
              <a:t>10. O auxílio-acidente é concedido como indenização àqueles segurados que após a consolidação das lesões decorrentes de acidente de trabalho ou doenças ocupacionais resultar sequela que implique em redução da capacidade </a:t>
            </a:r>
            <a:r>
              <a:rPr lang="pt-BR" dirty="0" err="1" smtClean="0"/>
              <a:t>laborativa</a:t>
            </a:r>
            <a:r>
              <a:rPr lang="pt-BR" dirty="0" smtClean="0"/>
              <a:t>. O Anexo III do Decreto 3048, regulamenta as situações em que é concedido este benefício. Qual das alternativas abaixo, </a:t>
            </a:r>
            <a:r>
              <a:rPr lang="pt-BR" b="1" dirty="0" smtClean="0"/>
              <a:t>NÃO se enquadra </a:t>
            </a:r>
            <a:r>
              <a:rPr lang="pt-BR" dirty="0" smtClean="0"/>
              <a:t>no critério de concessão exigido pela legislação previdenciária?</a:t>
            </a:r>
          </a:p>
          <a:p>
            <a:r>
              <a:rPr lang="pt-BR" dirty="0" smtClean="0"/>
              <a:t>d) Perda da falange distal do segundo pododáctilo</a:t>
            </a:r>
          </a:p>
          <a:p>
            <a:endParaRPr lang="pt-BR" dirty="0"/>
          </a:p>
        </p:txBody>
      </p:sp>
    </p:spTree>
    <p:extLst>
      <p:ext uri="{BB962C8B-B14F-4D97-AF65-F5344CB8AC3E}">
        <p14:creationId xmlns:p14="http://schemas.microsoft.com/office/powerpoint/2010/main" val="26637969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16. Trabalhadores de uma indústria química utilizam um </a:t>
            </a:r>
            <a:r>
              <a:rPr lang="pt-BR" dirty="0" err="1" smtClean="0"/>
              <a:t>thinner</a:t>
            </a:r>
            <a:r>
              <a:rPr lang="pt-BR" dirty="0" smtClean="0"/>
              <a:t> em cuja composição registrou-se30% de Tolueno, 33% de Xileno, 33% de Estireno e 4% de impurezas. O Quadro I da NR 7, </a:t>
            </a:r>
            <a:r>
              <a:rPr lang="pt-BR" dirty="0" err="1" smtClean="0"/>
              <a:t>doMTE</a:t>
            </a:r>
            <a:r>
              <a:rPr lang="pt-BR" dirty="0" smtClean="0"/>
              <a:t>, determina que o controle biológico de exposição para os agentes químicos mencionados,deverá ser, respectivamente, através dos ácidos:</a:t>
            </a:r>
          </a:p>
          <a:p>
            <a:r>
              <a:rPr lang="pt-BR" dirty="0" smtClean="0"/>
              <a:t>a) </a:t>
            </a:r>
            <a:r>
              <a:rPr lang="pt-BR" dirty="0" err="1" smtClean="0"/>
              <a:t>delta-aminolevulínico</a:t>
            </a:r>
            <a:r>
              <a:rPr lang="pt-BR" dirty="0" smtClean="0"/>
              <a:t>, </a:t>
            </a:r>
            <a:r>
              <a:rPr lang="pt-BR" dirty="0" err="1" smtClean="0"/>
              <a:t>hipúrico</a:t>
            </a:r>
            <a:r>
              <a:rPr lang="pt-BR" dirty="0" smtClean="0"/>
              <a:t> e acético</a:t>
            </a:r>
          </a:p>
          <a:p>
            <a:r>
              <a:rPr lang="pt-BR" dirty="0" smtClean="0"/>
              <a:t>b) </a:t>
            </a:r>
            <a:r>
              <a:rPr lang="pt-BR" dirty="0" err="1" smtClean="0"/>
              <a:t>hipúrico</a:t>
            </a:r>
            <a:r>
              <a:rPr lang="pt-BR" dirty="0" smtClean="0"/>
              <a:t>, </a:t>
            </a:r>
            <a:r>
              <a:rPr lang="pt-BR" dirty="0" err="1" smtClean="0"/>
              <a:t>metil</a:t>
            </a:r>
            <a:r>
              <a:rPr lang="pt-BR" dirty="0" smtClean="0"/>
              <a:t> </a:t>
            </a:r>
            <a:r>
              <a:rPr lang="pt-BR" dirty="0" err="1" smtClean="0"/>
              <a:t>hipúrico</a:t>
            </a:r>
            <a:r>
              <a:rPr lang="pt-BR" dirty="0" smtClean="0"/>
              <a:t> e mandélico</a:t>
            </a:r>
          </a:p>
          <a:p>
            <a:r>
              <a:rPr lang="pt-BR" dirty="0" smtClean="0"/>
              <a:t>c) úrico, </a:t>
            </a:r>
            <a:r>
              <a:rPr lang="pt-BR" dirty="0" err="1" smtClean="0"/>
              <a:t>hipúrico</a:t>
            </a:r>
            <a:r>
              <a:rPr lang="pt-BR" dirty="0" smtClean="0"/>
              <a:t> e </a:t>
            </a:r>
            <a:r>
              <a:rPr lang="pt-BR" dirty="0" err="1" smtClean="0"/>
              <a:t>metil</a:t>
            </a:r>
            <a:r>
              <a:rPr lang="pt-BR" dirty="0" smtClean="0"/>
              <a:t> </a:t>
            </a:r>
            <a:r>
              <a:rPr lang="pt-BR" dirty="0" err="1" smtClean="0"/>
              <a:t>hipúrico</a:t>
            </a:r>
            <a:endParaRPr lang="pt-BR" dirty="0" smtClean="0"/>
          </a:p>
          <a:p>
            <a:r>
              <a:rPr lang="pt-BR" dirty="0" smtClean="0"/>
              <a:t>d) </a:t>
            </a:r>
            <a:r>
              <a:rPr lang="pt-BR" dirty="0" err="1" smtClean="0"/>
              <a:t>glioxílico</a:t>
            </a:r>
            <a:r>
              <a:rPr lang="pt-BR" dirty="0" smtClean="0"/>
              <a:t>, carboxílico e </a:t>
            </a:r>
            <a:r>
              <a:rPr lang="pt-BR" dirty="0" err="1" smtClean="0"/>
              <a:t>exálico</a:t>
            </a:r>
            <a:endParaRPr lang="pt-BR" dirty="0" smtClean="0"/>
          </a:p>
          <a:p>
            <a:r>
              <a:rPr lang="pt-BR" dirty="0" smtClean="0"/>
              <a:t>e) </a:t>
            </a:r>
            <a:r>
              <a:rPr lang="pt-BR" dirty="0" err="1" smtClean="0"/>
              <a:t>metil</a:t>
            </a:r>
            <a:r>
              <a:rPr lang="pt-BR" dirty="0" smtClean="0"/>
              <a:t> </a:t>
            </a:r>
            <a:r>
              <a:rPr lang="pt-BR" dirty="0" err="1" smtClean="0"/>
              <a:t>hipúrico</a:t>
            </a:r>
            <a:r>
              <a:rPr lang="pt-BR" dirty="0" smtClean="0"/>
              <a:t>, </a:t>
            </a:r>
            <a:r>
              <a:rPr lang="pt-BR" dirty="0" err="1" smtClean="0"/>
              <a:t>vanil</a:t>
            </a:r>
            <a:r>
              <a:rPr lang="pt-BR" dirty="0" smtClean="0"/>
              <a:t> mandélico e oxálico</a:t>
            </a:r>
            <a:endParaRPr lang="pt-B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a:bodyPr>
          <a:lstStyle/>
          <a:p>
            <a:r>
              <a:rPr lang="pt-BR" dirty="0" smtClean="0"/>
              <a:t>16. Trabalhadores de uma indústria química utilizam um </a:t>
            </a:r>
            <a:r>
              <a:rPr lang="pt-BR" dirty="0" err="1" smtClean="0"/>
              <a:t>thinner</a:t>
            </a:r>
            <a:r>
              <a:rPr lang="pt-BR" dirty="0" smtClean="0"/>
              <a:t> em cuja composição registrou-se30% de Tolueno, 33% de Xileno, 33% de Estireno e 4% de impurezas. O Quadro I da NR 7, </a:t>
            </a:r>
            <a:r>
              <a:rPr lang="pt-BR" dirty="0" err="1" smtClean="0"/>
              <a:t>doMTE</a:t>
            </a:r>
            <a:r>
              <a:rPr lang="pt-BR" dirty="0" smtClean="0"/>
              <a:t>, determina que o controle biológico de exposição para os agentes químicos mencionados,deverá ser, respectivamente, através dos ácidos:</a:t>
            </a:r>
          </a:p>
          <a:p>
            <a:r>
              <a:rPr lang="pt-BR" dirty="0" smtClean="0"/>
              <a:t>b) </a:t>
            </a:r>
            <a:r>
              <a:rPr lang="pt-BR" dirty="0" err="1" smtClean="0"/>
              <a:t>hipúrico</a:t>
            </a:r>
            <a:r>
              <a:rPr lang="pt-BR" dirty="0" smtClean="0"/>
              <a:t>, metil </a:t>
            </a:r>
            <a:r>
              <a:rPr lang="pt-BR" dirty="0" err="1" smtClean="0"/>
              <a:t>hipúrico</a:t>
            </a:r>
            <a:r>
              <a:rPr lang="pt-BR" dirty="0" smtClean="0"/>
              <a:t> e mandélico</a:t>
            </a:r>
          </a:p>
        </p:txBody>
      </p:sp>
    </p:spTree>
    <p:extLst>
      <p:ext uri="{BB962C8B-B14F-4D97-AF65-F5344CB8AC3E}">
        <p14:creationId xmlns:p14="http://schemas.microsoft.com/office/powerpoint/2010/main" val="14705032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lnSpcReduction="10000"/>
          </a:bodyPr>
          <a:lstStyle/>
          <a:p>
            <a:r>
              <a:rPr lang="it-IT" dirty="0" smtClean="0"/>
              <a:t>14. Assinale a alternativa </a:t>
            </a:r>
            <a:r>
              <a:rPr lang="it-IT" b="1" dirty="0" smtClean="0"/>
              <a:t>INCORRETA:</a:t>
            </a:r>
          </a:p>
          <a:p>
            <a:r>
              <a:rPr lang="pt-BR" dirty="0" smtClean="0"/>
              <a:t>a) O fenômeno de recrutamento é característico da lesão por ruído e indica lesão coclear</a:t>
            </a:r>
          </a:p>
          <a:p>
            <a:r>
              <a:rPr lang="pt-BR" dirty="0" smtClean="0"/>
              <a:t>b) Determinados produtos químicos (</a:t>
            </a:r>
            <a:r>
              <a:rPr lang="pt-BR" dirty="0" err="1" smtClean="0"/>
              <a:t>dissulfeto</a:t>
            </a:r>
            <a:r>
              <a:rPr lang="pt-BR" dirty="0" smtClean="0"/>
              <a:t> de carbono e tolueno) pode ter efeito ototraumático sinérgico</a:t>
            </a:r>
          </a:p>
          <a:p>
            <a:r>
              <a:rPr lang="pt-BR" dirty="0" smtClean="0"/>
              <a:t>c) No audiograma podem-se observar os efeitos do ruído na alteração do limiar auditivo ao longo dos anos de exposição</a:t>
            </a:r>
          </a:p>
          <a:p>
            <a:r>
              <a:rPr lang="pt-BR" dirty="0" smtClean="0"/>
              <a:t>d) A PAIR provoca somente perda quantitativa de audição</a:t>
            </a:r>
          </a:p>
          <a:p>
            <a:r>
              <a:rPr lang="pt-BR" dirty="0" smtClean="0"/>
              <a:t>e) Idade e medicação têm sido descritos como circunstâncias agravantes da perda auditiva</a:t>
            </a:r>
            <a:endParaRPr lang="pt-B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a:bodyPr>
          <a:lstStyle/>
          <a:p>
            <a:r>
              <a:rPr lang="it-IT" dirty="0" smtClean="0"/>
              <a:t>14. Assinale a alternativa </a:t>
            </a:r>
            <a:r>
              <a:rPr lang="it-IT" b="1" dirty="0" smtClean="0"/>
              <a:t>INCORRETA:</a:t>
            </a:r>
          </a:p>
          <a:p>
            <a:r>
              <a:rPr lang="pt-BR" dirty="0" smtClean="0"/>
              <a:t>d) A PAIR provoca somente perda quantitativa de audição</a:t>
            </a:r>
          </a:p>
        </p:txBody>
      </p:sp>
    </p:spTree>
    <p:extLst>
      <p:ext uri="{BB962C8B-B14F-4D97-AF65-F5344CB8AC3E}">
        <p14:creationId xmlns:p14="http://schemas.microsoft.com/office/powerpoint/2010/main" val="13243422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18. O que são “Radiofármacos” mencionados na NR 32, do MTE?</a:t>
            </a:r>
          </a:p>
          <a:p>
            <a:r>
              <a:rPr lang="pt-BR" dirty="0" smtClean="0"/>
              <a:t>a) Partículas </a:t>
            </a:r>
            <a:r>
              <a:rPr lang="pt-BR" dirty="0" err="1" smtClean="0"/>
              <a:t>protéicas</a:t>
            </a:r>
            <a:r>
              <a:rPr lang="pt-BR" dirty="0" smtClean="0"/>
              <a:t> infecciosas.</a:t>
            </a:r>
          </a:p>
          <a:p>
            <a:r>
              <a:rPr lang="pt-BR" dirty="0" smtClean="0"/>
              <a:t>b) </a:t>
            </a:r>
            <a:r>
              <a:rPr lang="pt-BR" dirty="0" err="1" smtClean="0"/>
              <a:t>Microorganismos</a:t>
            </a:r>
            <a:r>
              <a:rPr lang="pt-BR" dirty="0" smtClean="0"/>
              <a:t>.</a:t>
            </a:r>
          </a:p>
          <a:p>
            <a:r>
              <a:rPr lang="pt-BR" dirty="0" smtClean="0"/>
              <a:t>c) Partículas ou radiação eletromagnética.</a:t>
            </a:r>
          </a:p>
          <a:p>
            <a:r>
              <a:rPr lang="pt-BR" dirty="0" smtClean="0"/>
              <a:t>d) Isótopos instáveis de um elemento.</a:t>
            </a:r>
          </a:p>
          <a:p>
            <a:r>
              <a:rPr lang="pt-BR" dirty="0" smtClean="0"/>
              <a:t>e) Substâncias radioativas.</a:t>
            </a:r>
            <a:endParaRPr lang="pt-B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18. O que são “Radiofármacos” mencionados na NR 32, do MTE?</a:t>
            </a:r>
          </a:p>
          <a:p>
            <a:r>
              <a:rPr lang="pt-BR" dirty="0" smtClean="0"/>
              <a:t>e) Substâncias radioativas.</a:t>
            </a:r>
            <a:endParaRPr lang="pt-BR" dirty="0"/>
          </a:p>
        </p:txBody>
      </p:sp>
    </p:spTree>
    <p:extLst>
      <p:ext uri="{BB962C8B-B14F-4D97-AF65-F5344CB8AC3E}">
        <p14:creationId xmlns:p14="http://schemas.microsoft.com/office/powerpoint/2010/main" val="28335359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fontScale="92500"/>
          </a:bodyPr>
          <a:lstStyle/>
          <a:p>
            <a:r>
              <a:rPr lang="pt-BR" dirty="0" smtClean="0"/>
              <a:t>20. De acordo com o que estabelece a NR 15, do MTE, o que se entende por Limite de Tolerância– LT?</a:t>
            </a:r>
          </a:p>
          <a:p>
            <a:r>
              <a:rPr lang="pt-BR" dirty="0" smtClean="0"/>
              <a:t>a) A concentração máxima a um agente.</a:t>
            </a:r>
          </a:p>
          <a:p>
            <a:r>
              <a:rPr lang="pt-BR" dirty="0" smtClean="0"/>
              <a:t>b) A concentração ou intensidade máxima ou mínima, relacionada com a natureza e o tempo de exposição ao agente, que não causará dano à saúde do trabalhador</a:t>
            </a:r>
            <a:r>
              <a:rPr lang="pt-BR" dirty="0" smtClean="0">
                <a:solidFill>
                  <a:srgbClr val="FF0000"/>
                </a:solidFill>
              </a:rPr>
              <a:t>.</a:t>
            </a:r>
          </a:p>
          <a:p>
            <a:r>
              <a:rPr lang="pt-BR" dirty="0" smtClean="0"/>
              <a:t>c) A intensidade mínima, relacionada com a natureza de exposição ao agente ambiental, que não causará dano ao trabalhador.</a:t>
            </a:r>
          </a:p>
          <a:p>
            <a:r>
              <a:rPr lang="pt-BR" dirty="0" smtClean="0"/>
              <a:t>d) A concentração mínima que não causará dano ao trabalhador.</a:t>
            </a:r>
          </a:p>
          <a:p>
            <a:r>
              <a:rPr lang="pt-BR" dirty="0" smtClean="0"/>
              <a:t>e) É o grau mais elevado da concentração de agentes ambientais, capaz de provocar dano ao trabalhador.</a:t>
            </a:r>
            <a:endParaRPr lang="pt-B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a:bodyPr>
          <a:lstStyle/>
          <a:p>
            <a:r>
              <a:rPr lang="pt-BR" dirty="0" smtClean="0"/>
              <a:t>20. De acordo com o que estabelece a NR 15, do MTE, o que se entende por Limite de Tolerância– LT?</a:t>
            </a:r>
          </a:p>
          <a:p>
            <a:r>
              <a:rPr lang="pt-BR" dirty="0" smtClean="0"/>
              <a:t>b) A concentração ou intensidade máxima ou mínima, relacionada com a natureza e o tempo de exposição ao agente, que não causará dano à saúde do trabalhador</a:t>
            </a:r>
            <a:r>
              <a:rPr lang="pt-BR" dirty="0" smtClean="0">
                <a:solidFill>
                  <a:srgbClr val="FF0000"/>
                </a:solidFill>
              </a:rPr>
              <a:t>.</a:t>
            </a:r>
          </a:p>
        </p:txBody>
      </p:sp>
    </p:spTree>
    <p:extLst>
      <p:ext uri="{BB962C8B-B14F-4D97-AF65-F5344CB8AC3E}">
        <p14:creationId xmlns:p14="http://schemas.microsoft.com/office/powerpoint/2010/main" val="4146220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Petrobras - 2014</a:t>
            </a:r>
          </a:p>
        </p:txBody>
      </p:sp>
      <p:sp>
        <p:nvSpPr>
          <p:cNvPr id="3" name="Espaço Reservado para Conteúdo 2"/>
          <p:cNvSpPr>
            <a:spLocks noGrp="1"/>
          </p:cNvSpPr>
          <p:nvPr>
            <p:ph sz="quarter" idx="1"/>
          </p:nvPr>
        </p:nvSpPr>
        <p:spPr/>
        <p:txBody>
          <a:bodyPr>
            <a:normAutofit fontScale="92500" lnSpcReduction="10000"/>
          </a:bodyPr>
          <a:lstStyle/>
          <a:p>
            <a:r>
              <a:rPr lang="pt-BR" b="1" dirty="0" smtClean="0"/>
              <a:t>38 </a:t>
            </a:r>
            <a:r>
              <a:rPr lang="pt-BR" dirty="0" smtClean="0"/>
              <a:t>Há </a:t>
            </a:r>
            <a:r>
              <a:rPr lang="pt-BR" dirty="0"/>
              <a:t>um agente de risco gerado como resíduo de </a:t>
            </a:r>
            <a:r>
              <a:rPr lang="pt-BR" dirty="0" smtClean="0"/>
              <a:t>refinarias de </a:t>
            </a:r>
            <a:r>
              <a:rPr lang="pt-BR" dirty="0"/>
              <a:t>petróleo com odor característico de ovo podre. </a:t>
            </a:r>
            <a:r>
              <a:rPr lang="pt-BR" dirty="0" smtClean="0"/>
              <a:t>Esse agente </a:t>
            </a:r>
            <a:r>
              <a:rPr lang="pt-BR" dirty="0"/>
              <a:t>é rapidamente absorvido pelo trato </a:t>
            </a:r>
            <a:r>
              <a:rPr lang="pt-BR" dirty="0" smtClean="0"/>
              <a:t>respiratório, distribuindo-se </a:t>
            </a:r>
            <a:r>
              <a:rPr lang="pt-BR" dirty="0"/>
              <a:t>pelo cérebro, fígado, rins, pâncreas e </a:t>
            </a:r>
            <a:r>
              <a:rPr lang="pt-BR" dirty="0" smtClean="0"/>
              <a:t>intestinos. Seu </a:t>
            </a:r>
            <a:r>
              <a:rPr lang="pt-BR" dirty="0"/>
              <a:t>efeito tóxico inibe a enzima </a:t>
            </a:r>
            <a:r>
              <a:rPr lang="pt-BR" dirty="0" err="1" smtClean="0"/>
              <a:t>citocromo</a:t>
            </a:r>
            <a:r>
              <a:rPr lang="pt-BR" dirty="0" smtClean="0"/>
              <a:t>-oxidase, resultando </a:t>
            </a:r>
            <a:r>
              <a:rPr lang="pt-BR" dirty="0"/>
              <a:t>na inibição da respiração celular e </a:t>
            </a:r>
            <a:r>
              <a:rPr lang="pt-BR" dirty="0" smtClean="0"/>
              <a:t>na acidose </a:t>
            </a:r>
            <a:r>
              <a:rPr lang="pt-BR" dirty="0"/>
              <a:t>metabólica.</a:t>
            </a:r>
          </a:p>
          <a:p>
            <a:r>
              <a:rPr lang="pt-BR" dirty="0"/>
              <a:t>O agente de risco descrito acima é o</a:t>
            </a:r>
          </a:p>
          <a:p>
            <a:r>
              <a:rPr lang="pt-BR" dirty="0"/>
              <a:t>(A) óxido de etileno</a:t>
            </a:r>
          </a:p>
          <a:p>
            <a:r>
              <a:rPr lang="pt-BR" dirty="0"/>
              <a:t>(B) </a:t>
            </a:r>
            <a:r>
              <a:rPr lang="pt-BR" dirty="0" err="1"/>
              <a:t>dissulfeto</a:t>
            </a:r>
            <a:r>
              <a:rPr lang="pt-BR" dirty="0"/>
              <a:t> de carbono</a:t>
            </a:r>
          </a:p>
          <a:p>
            <a:r>
              <a:rPr lang="pt-BR" dirty="0"/>
              <a:t>(C) dióxido de carbono</a:t>
            </a:r>
          </a:p>
          <a:p>
            <a:r>
              <a:rPr lang="pt-BR" dirty="0"/>
              <a:t>(D) monóxido de carbono</a:t>
            </a:r>
          </a:p>
          <a:p>
            <a:r>
              <a:rPr lang="pt-BR" dirty="0"/>
              <a:t>(E) gás sulfídrico</a:t>
            </a:r>
          </a:p>
        </p:txBody>
      </p:sp>
    </p:spTree>
    <p:extLst>
      <p:ext uri="{BB962C8B-B14F-4D97-AF65-F5344CB8AC3E}">
        <p14:creationId xmlns:p14="http://schemas.microsoft.com/office/powerpoint/2010/main" val="253096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Sabesp – 2014 (FCC)</a:t>
            </a:r>
            <a:endParaRPr lang="pt-BR" dirty="0"/>
          </a:p>
        </p:txBody>
      </p:sp>
      <p:sp>
        <p:nvSpPr>
          <p:cNvPr id="3" name="Espaço Reservado para Conteúdo 2"/>
          <p:cNvSpPr>
            <a:spLocks noGrp="1"/>
          </p:cNvSpPr>
          <p:nvPr>
            <p:ph sz="quarter" idx="1"/>
          </p:nvPr>
        </p:nvSpPr>
        <p:spPr/>
        <p:txBody>
          <a:bodyPr>
            <a:normAutofit/>
          </a:bodyPr>
          <a:lstStyle/>
          <a:p>
            <a:r>
              <a:rPr lang="pt-BR" dirty="0" smtClean="0"/>
              <a:t>32. Determinados agravos à saúde do trabalhador são de notificação compulsória. A alternativa em que haja exemplos destes casos é:</a:t>
            </a:r>
          </a:p>
          <a:p>
            <a:r>
              <a:rPr lang="pt-BR" dirty="0" smtClean="0"/>
              <a:t>(C) Acidente de trabalho fatal, transtornos mentais relacionados ao trabalho e DORT.</a:t>
            </a:r>
          </a:p>
        </p:txBody>
      </p:sp>
    </p:spTree>
    <p:extLst>
      <p:ext uri="{BB962C8B-B14F-4D97-AF65-F5344CB8AC3E}">
        <p14:creationId xmlns:p14="http://schemas.microsoft.com/office/powerpoint/2010/main" val="2316926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Petrobras - 2014</a:t>
            </a:r>
          </a:p>
        </p:txBody>
      </p:sp>
      <p:sp>
        <p:nvSpPr>
          <p:cNvPr id="3" name="Espaço Reservado para Conteúdo 2"/>
          <p:cNvSpPr>
            <a:spLocks noGrp="1"/>
          </p:cNvSpPr>
          <p:nvPr>
            <p:ph sz="quarter" idx="1"/>
          </p:nvPr>
        </p:nvSpPr>
        <p:spPr/>
        <p:txBody>
          <a:bodyPr>
            <a:normAutofit/>
          </a:bodyPr>
          <a:lstStyle/>
          <a:p>
            <a:r>
              <a:rPr lang="pt-BR" b="1" dirty="0" smtClean="0"/>
              <a:t>38 </a:t>
            </a:r>
            <a:r>
              <a:rPr lang="pt-BR" dirty="0" smtClean="0"/>
              <a:t>Há </a:t>
            </a:r>
            <a:r>
              <a:rPr lang="pt-BR" dirty="0"/>
              <a:t>um agente de risco gerado como resíduo de </a:t>
            </a:r>
            <a:r>
              <a:rPr lang="pt-BR" dirty="0" smtClean="0"/>
              <a:t>refinarias de </a:t>
            </a:r>
            <a:r>
              <a:rPr lang="pt-BR" dirty="0"/>
              <a:t>petróleo com odor característico de ovo podre. </a:t>
            </a:r>
            <a:r>
              <a:rPr lang="pt-BR" dirty="0" smtClean="0"/>
              <a:t>Esse agente </a:t>
            </a:r>
            <a:r>
              <a:rPr lang="pt-BR" dirty="0"/>
              <a:t>é rapidamente absorvido pelo trato </a:t>
            </a:r>
            <a:r>
              <a:rPr lang="pt-BR" dirty="0" smtClean="0"/>
              <a:t>respiratório, distribuindo-se </a:t>
            </a:r>
            <a:r>
              <a:rPr lang="pt-BR" dirty="0"/>
              <a:t>pelo cérebro, fígado, rins, pâncreas e </a:t>
            </a:r>
            <a:r>
              <a:rPr lang="pt-BR" dirty="0" smtClean="0"/>
              <a:t>intestinos. Seu </a:t>
            </a:r>
            <a:r>
              <a:rPr lang="pt-BR" dirty="0"/>
              <a:t>efeito tóxico inibe a enzima </a:t>
            </a:r>
            <a:r>
              <a:rPr lang="pt-BR" dirty="0" err="1" smtClean="0"/>
              <a:t>citocromo</a:t>
            </a:r>
            <a:r>
              <a:rPr lang="pt-BR" dirty="0" smtClean="0"/>
              <a:t>-oxidase, resultando </a:t>
            </a:r>
            <a:r>
              <a:rPr lang="pt-BR" dirty="0"/>
              <a:t>na inibição da respiração celular e </a:t>
            </a:r>
            <a:r>
              <a:rPr lang="pt-BR" dirty="0" smtClean="0"/>
              <a:t>na acidose </a:t>
            </a:r>
            <a:r>
              <a:rPr lang="pt-BR" dirty="0"/>
              <a:t>metabólica.</a:t>
            </a:r>
          </a:p>
          <a:p>
            <a:r>
              <a:rPr lang="pt-BR" dirty="0"/>
              <a:t>O agente de risco descrito acima é o</a:t>
            </a:r>
          </a:p>
          <a:p>
            <a:r>
              <a:rPr lang="pt-BR" dirty="0" smtClean="0"/>
              <a:t>(</a:t>
            </a:r>
            <a:r>
              <a:rPr lang="pt-BR" dirty="0"/>
              <a:t>E) gás sulfídrico</a:t>
            </a:r>
          </a:p>
        </p:txBody>
      </p:sp>
    </p:spTree>
    <p:extLst>
      <p:ext uri="{BB962C8B-B14F-4D97-AF65-F5344CB8AC3E}">
        <p14:creationId xmlns:p14="http://schemas.microsoft.com/office/powerpoint/2010/main" val="26845568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21. O grupo II da Classificação de </a:t>
            </a:r>
            <a:r>
              <a:rPr lang="pt-BR" dirty="0" err="1" smtClean="0"/>
              <a:t>Schilling</a:t>
            </a:r>
            <a:r>
              <a:rPr lang="pt-BR" dirty="0" smtClean="0"/>
              <a:t> relaciona com o trabalho o câncer de estômago, atribuindo-lhe a exposição ocupacional ao:</a:t>
            </a:r>
          </a:p>
          <a:p>
            <a:r>
              <a:rPr lang="pt-BR" dirty="0" smtClean="0"/>
              <a:t>a) </a:t>
            </a:r>
            <a:r>
              <a:rPr lang="pt-BR" dirty="0" err="1" smtClean="0"/>
              <a:t>cloroetileno</a:t>
            </a:r>
            <a:endParaRPr lang="pt-BR" dirty="0" smtClean="0"/>
          </a:p>
          <a:p>
            <a:r>
              <a:rPr lang="pt-BR" dirty="0" smtClean="0"/>
              <a:t>b) asbesto</a:t>
            </a:r>
          </a:p>
          <a:p>
            <a:r>
              <a:rPr lang="pt-BR" dirty="0" smtClean="0"/>
              <a:t>c) chumbo</a:t>
            </a:r>
          </a:p>
          <a:p>
            <a:r>
              <a:rPr lang="pt-BR" dirty="0" smtClean="0"/>
              <a:t>d) sílica</a:t>
            </a:r>
          </a:p>
          <a:p>
            <a:r>
              <a:rPr lang="pt-BR" dirty="0" smtClean="0"/>
              <a:t>e) benzeno</a:t>
            </a:r>
            <a:endParaRPr lang="pt-B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21. O grupo II da Classificação de </a:t>
            </a:r>
            <a:r>
              <a:rPr lang="pt-BR" dirty="0" err="1" smtClean="0"/>
              <a:t>Schilling</a:t>
            </a:r>
            <a:r>
              <a:rPr lang="pt-BR" dirty="0" smtClean="0"/>
              <a:t> relaciona com o trabalho o câncer de estômago, atribuindo-lhe a exposição ocupacional ao:</a:t>
            </a:r>
          </a:p>
          <a:p>
            <a:r>
              <a:rPr lang="pt-BR" dirty="0" smtClean="0"/>
              <a:t>b) asbesto</a:t>
            </a:r>
          </a:p>
        </p:txBody>
      </p:sp>
    </p:spTree>
    <p:extLst>
      <p:ext uri="{BB962C8B-B14F-4D97-AF65-F5344CB8AC3E}">
        <p14:creationId xmlns:p14="http://schemas.microsoft.com/office/powerpoint/2010/main" val="12588344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EBSERH – UFBA 2014</a:t>
            </a:r>
            <a:endParaRPr lang="pt-BR" dirty="0"/>
          </a:p>
        </p:txBody>
      </p:sp>
      <p:sp>
        <p:nvSpPr>
          <p:cNvPr id="3" name="Espaço Reservado para Conteúdo 2"/>
          <p:cNvSpPr>
            <a:spLocks noGrp="1"/>
          </p:cNvSpPr>
          <p:nvPr>
            <p:ph sz="quarter" idx="1"/>
          </p:nvPr>
        </p:nvSpPr>
        <p:spPr/>
        <p:txBody>
          <a:bodyPr>
            <a:normAutofit/>
          </a:bodyPr>
          <a:lstStyle/>
          <a:p>
            <a:r>
              <a:rPr lang="pt-BR" dirty="0" smtClean="0"/>
              <a:t>45. Assinale </a:t>
            </a:r>
            <a:r>
              <a:rPr lang="pt-BR" dirty="0"/>
              <a:t>a alternativa que apresenta os exames </a:t>
            </a:r>
            <a:r>
              <a:rPr lang="pt-BR" dirty="0" smtClean="0"/>
              <a:t>essenciais exigidos </a:t>
            </a:r>
            <a:r>
              <a:rPr lang="pt-BR" dirty="0"/>
              <a:t>para trabalhadores expostos à radiação </a:t>
            </a:r>
            <a:r>
              <a:rPr lang="pt-BR" dirty="0" smtClean="0"/>
              <a:t>ionizante conforme </a:t>
            </a:r>
            <a:r>
              <a:rPr lang="pt-BR" dirty="0"/>
              <a:t>NR 7 Quadro II.</a:t>
            </a:r>
          </a:p>
          <a:p>
            <a:r>
              <a:rPr lang="pt-BR" b="1" dirty="0"/>
              <a:t>(A) </a:t>
            </a:r>
            <a:r>
              <a:rPr lang="pt-BR" dirty="0"/>
              <a:t>Audiometria e raios X de tórax.</a:t>
            </a:r>
          </a:p>
          <a:p>
            <a:r>
              <a:rPr lang="pt-BR" b="1" dirty="0"/>
              <a:t>(B) </a:t>
            </a:r>
            <a:r>
              <a:rPr lang="pt-BR" dirty="0"/>
              <a:t>Contagem de plaquetas e hemograma completo.</a:t>
            </a:r>
          </a:p>
          <a:p>
            <a:r>
              <a:rPr lang="pt-BR" b="1" dirty="0"/>
              <a:t>(C) </a:t>
            </a:r>
            <a:r>
              <a:rPr lang="pt-BR" dirty="0"/>
              <a:t>Prevenção do câncer de colo uterino (PCCU) e</a:t>
            </a:r>
          </a:p>
          <a:p>
            <a:r>
              <a:rPr lang="pt-BR" dirty="0"/>
              <a:t>espirometria.</a:t>
            </a:r>
          </a:p>
          <a:p>
            <a:r>
              <a:rPr lang="pt-BR" b="1" dirty="0"/>
              <a:t>(D) </a:t>
            </a:r>
            <a:r>
              <a:rPr lang="pt-BR" dirty="0"/>
              <a:t>PSA total e FSH.</a:t>
            </a:r>
          </a:p>
          <a:p>
            <a:r>
              <a:rPr lang="pt-BR" b="1" dirty="0"/>
              <a:t>(E) </a:t>
            </a:r>
            <a:r>
              <a:rPr lang="pt-BR" dirty="0"/>
              <a:t>TSH e PPF.</a:t>
            </a:r>
          </a:p>
        </p:txBody>
      </p:sp>
    </p:spTree>
    <p:extLst>
      <p:ext uri="{BB962C8B-B14F-4D97-AF65-F5344CB8AC3E}">
        <p14:creationId xmlns:p14="http://schemas.microsoft.com/office/powerpoint/2010/main" val="20911181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EBSERH – UFBA 2014</a:t>
            </a:r>
            <a:endParaRPr lang="pt-BR" dirty="0"/>
          </a:p>
        </p:txBody>
      </p:sp>
      <p:sp>
        <p:nvSpPr>
          <p:cNvPr id="3" name="Espaço Reservado para Conteúdo 2"/>
          <p:cNvSpPr>
            <a:spLocks noGrp="1"/>
          </p:cNvSpPr>
          <p:nvPr>
            <p:ph sz="quarter" idx="1"/>
          </p:nvPr>
        </p:nvSpPr>
        <p:spPr/>
        <p:txBody>
          <a:bodyPr>
            <a:normAutofit/>
          </a:bodyPr>
          <a:lstStyle/>
          <a:p>
            <a:r>
              <a:rPr lang="pt-BR" dirty="0" smtClean="0"/>
              <a:t>45. Assinale </a:t>
            </a:r>
            <a:r>
              <a:rPr lang="pt-BR" dirty="0"/>
              <a:t>a alternativa que apresenta os exames </a:t>
            </a:r>
            <a:r>
              <a:rPr lang="pt-BR" dirty="0" smtClean="0"/>
              <a:t>essenciais exigidos </a:t>
            </a:r>
            <a:r>
              <a:rPr lang="pt-BR" dirty="0"/>
              <a:t>para trabalhadores expostos à radiação </a:t>
            </a:r>
            <a:r>
              <a:rPr lang="pt-BR" dirty="0" smtClean="0"/>
              <a:t>ionizante conforme </a:t>
            </a:r>
            <a:r>
              <a:rPr lang="pt-BR" dirty="0"/>
              <a:t>NR 7 Quadro II.</a:t>
            </a:r>
          </a:p>
          <a:p>
            <a:r>
              <a:rPr lang="pt-BR" b="1" dirty="0" smtClean="0"/>
              <a:t>(</a:t>
            </a:r>
            <a:r>
              <a:rPr lang="pt-BR" b="1" dirty="0"/>
              <a:t>B) </a:t>
            </a:r>
            <a:r>
              <a:rPr lang="pt-BR" dirty="0"/>
              <a:t>Contagem de plaquetas e hemograma completo</a:t>
            </a:r>
            <a:r>
              <a:rPr lang="pt-BR" dirty="0" smtClean="0"/>
              <a:t>.</a:t>
            </a:r>
            <a:endParaRPr lang="pt-BR" dirty="0"/>
          </a:p>
        </p:txBody>
      </p:sp>
    </p:spTree>
    <p:extLst>
      <p:ext uri="{BB962C8B-B14F-4D97-AF65-F5344CB8AC3E}">
        <p14:creationId xmlns:p14="http://schemas.microsoft.com/office/powerpoint/2010/main" val="16067030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24. Como se caracteriza o trabalho repetitivo?</a:t>
            </a:r>
          </a:p>
          <a:p>
            <a:r>
              <a:rPr lang="pt-BR" dirty="0" smtClean="0"/>
              <a:t>a) O ciclo é maior que 80 segundos, ocupado com apenas um tipo de movimento</a:t>
            </a:r>
          </a:p>
          <a:p>
            <a:r>
              <a:rPr lang="pt-BR" dirty="0" smtClean="0"/>
              <a:t>b) O ciclo é menor que 40 segundos</a:t>
            </a:r>
          </a:p>
          <a:p>
            <a:r>
              <a:rPr lang="pt-BR" dirty="0" smtClean="0"/>
              <a:t>c) O ciclo é menor que 30 segundos, ocupado com apenas um tipo de movimento</a:t>
            </a:r>
          </a:p>
          <a:p>
            <a:r>
              <a:rPr lang="pt-BR" dirty="0" smtClean="0"/>
              <a:t>d) O ciclo é menor que 30 segundos ocupado com vários tipos de movimento</a:t>
            </a:r>
          </a:p>
          <a:p>
            <a:r>
              <a:rPr lang="pt-BR" dirty="0" smtClean="0"/>
              <a:t>e) O ciclo é maior que 50 segundos com vários tipos de movimentos</a:t>
            </a:r>
            <a:endParaRPr lang="pt-B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24. Como se caracteriza o trabalho repetitivo?</a:t>
            </a:r>
          </a:p>
          <a:p>
            <a:r>
              <a:rPr lang="pt-BR" dirty="0" smtClean="0"/>
              <a:t>c) O ciclo é menor que 30 segundos, ocupado com apenas um tipo de movimento</a:t>
            </a:r>
          </a:p>
        </p:txBody>
      </p:sp>
    </p:spTree>
    <p:extLst>
      <p:ext uri="{BB962C8B-B14F-4D97-AF65-F5344CB8AC3E}">
        <p14:creationId xmlns:p14="http://schemas.microsoft.com/office/powerpoint/2010/main" val="8758933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22. Indique abaixo o agente ambiental responsável por patologias do globo ocular e câncer de pele em trabalhadores, estando associado a certo grau de imunossupressão em seres humanos.</a:t>
            </a:r>
          </a:p>
          <a:p>
            <a:r>
              <a:rPr lang="pt-BR" dirty="0" smtClean="0"/>
              <a:t>a) Fumos de chumbo</a:t>
            </a:r>
          </a:p>
          <a:p>
            <a:r>
              <a:rPr lang="pt-BR" dirty="0" smtClean="0"/>
              <a:t>b) Poeira de cimento</a:t>
            </a:r>
          </a:p>
          <a:p>
            <a:r>
              <a:rPr lang="pt-BR" dirty="0" smtClean="0"/>
              <a:t>c) </a:t>
            </a:r>
            <a:r>
              <a:rPr lang="pt-BR" dirty="0" err="1" smtClean="0"/>
              <a:t>Acrilamida</a:t>
            </a:r>
            <a:endParaRPr lang="pt-BR" dirty="0" smtClean="0"/>
          </a:p>
          <a:p>
            <a:r>
              <a:rPr lang="pt-BR" dirty="0" smtClean="0"/>
              <a:t>d) Radiação ultravioleta</a:t>
            </a:r>
          </a:p>
          <a:p>
            <a:r>
              <a:rPr lang="pt-BR" dirty="0" smtClean="0"/>
              <a:t>e) Vapores de solventes</a:t>
            </a:r>
            <a:endParaRPr lang="pt-B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lstStyle/>
          <a:p>
            <a:r>
              <a:rPr lang="pt-BR" dirty="0" smtClean="0"/>
              <a:t>22. Indique abaixo o agente ambiental responsável por patologias do globo ocular e câncer de pele em trabalhadores, estando associado a certo grau de imunossupressão em seres humanos.</a:t>
            </a:r>
          </a:p>
          <a:p>
            <a:r>
              <a:rPr lang="pt-BR" dirty="0" smtClean="0"/>
              <a:t>d) Radiação ultravioleta</a:t>
            </a:r>
          </a:p>
        </p:txBody>
      </p:sp>
    </p:spTree>
    <p:extLst>
      <p:ext uri="{BB962C8B-B14F-4D97-AF65-F5344CB8AC3E}">
        <p14:creationId xmlns:p14="http://schemas.microsoft.com/office/powerpoint/2010/main" val="38429544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pt-BR" dirty="0" smtClean="0"/>
              <a:t>29. Metalúrgico, 30 anos, destro, relata dor no ombro direito há um ano com piora há seis meses e dificuldade em elevar o braço acima de 90º para operar a máquina. </a:t>
            </a:r>
            <a:r>
              <a:rPr lang="pt-BR" b="1" dirty="0" smtClean="0"/>
              <a:t>História Ocupacional</a:t>
            </a:r>
            <a:r>
              <a:rPr lang="pt-BR" dirty="0" smtClean="0"/>
              <a:t>- operador industrial desde 1999 refere que seu trabalho em cada turno consiste em retirar1200 peças (de 2 a 8 Kg) de um carrinho abaixo da cintura e colocá-las em uma maquina brunidora acima dos ombros. </a:t>
            </a:r>
            <a:r>
              <a:rPr lang="pt-BR" b="1" dirty="0" smtClean="0"/>
              <a:t>Exame físico Osteomuscular - Inspeção sem anormalidades.</a:t>
            </a:r>
            <a:r>
              <a:rPr lang="pt-BR" dirty="0" smtClean="0"/>
              <a:t>Arco doloroso positivo a 70º; </a:t>
            </a:r>
            <a:r>
              <a:rPr lang="pt-BR" dirty="0" err="1" smtClean="0"/>
              <a:t>Jobe</a:t>
            </a:r>
            <a:r>
              <a:rPr lang="pt-BR" dirty="0" smtClean="0"/>
              <a:t> prejudicado (não consegue elevar braço direito acima de70º); </a:t>
            </a:r>
            <a:r>
              <a:rPr lang="pt-BR" dirty="0" err="1" smtClean="0"/>
              <a:t>Neer</a:t>
            </a:r>
            <a:r>
              <a:rPr lang="pt-BR" dirty="0" smtClean="0"/>
              <a:t> positivo á direita. Assinale a alternativa correta do diagnóstico de DORT mais provável para este caso:</a:t>
            </a:r>
          </a:p>
          <a:p>
            <a:r>
              <a:rPr lang="pt-BR" dirty="0" smtClean="0"/>
              <a:t>a) Tendinite de epicôndilo direito</a:t>
            </a:r>
          </a:p>
          <a:p>
            <a:r>
              <a:rPr lang="pt-BR" dirty="0" smtClean="0"/>
              <a:t>b) Tendinite da cabeça longa do bíceps</a:t>
            </a:r>
          </a:p>
          <a:p>
            <a:r>
              <a:rPr lang="pt-BR" dirty="0" smtClean="0"/>
              <a:t>c) Bursite do ombro direito</a:t>
            </a:r>
          </a:p>
          <a:p>
            <a:r>
              <a:rPr lang="pt-BR" dirty="0" smtClean="0"/>
              <a:t>d) Artrose acrômio-clavicular</a:t>
            </a:r>
          </a:p>
          <a:p>
            <a:r>
              <a:rPr lang="pt-BR" dirty="0" smtClean="0"/>
              <a:t>e) Tendinite de </a:t>
            </a:r>
            <a:r>
              <a:rPr lang="pt-BR" dirty="0" err="1" smtClean="0"/>
              <a:t>supra-espinhoso</a:t>
            </a:r>
            <a:r>
              <a:rPr lang="pt-BR" dirty="0" smtClean="0"/>
              <a:t> direito</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Banco do Brasil – 2014 (</a:t>
            </a:r>
            <a:r>
              <a:rPr lang="pt-BR" dirty="0" err="1" smtClean="0"/>
              <a:t>cesgranrio</a:t>
            </a:r>
            <a:r>
              <a:rPr lang="pt-BR" dirty="0" smtClean="0"/>
              <a:t>)</a:t>
            </a:r>
            <a:endParaRPr lang="pt-BR" dirty="0"/>
          </a:p>
        </p:txBody>
      </p:sp>
      <p:sp>
        <p:nvSpPr>
          <p:cNvPr id="3" name="Espaço Reservado para Conteúdo 2"/>
          <p:cNvSpPr>
            <a:spLocks noGrp="1"/>
          </p:cNvSpPr>
          <p:nvPr>
            <p:ph sz="quarter" idx="1"/>
          </p:nvPr>
        </p:nvSpPr>
        <p:spPr/>
        <p:txBody>
          <a:bodyPr>
            <a:normAutofit/>
          </a:bodyPr>
          <a:lstStyle/>
          <a:p>
            <a:r>
              <a:rPr lang="pt-BR" b="1" dirty="0" smtClean="0"/>
              <a:t>56.</a:t>
            </a:r>
            <a:r>
              <a:rPr lang="pt-BR" dirty="0" smtClean="0"/>
              <a:t>A intoxicação por qualquer agente é constituída pelas seguintes fases: </a:t>
            </a:r>
            <a:r>
              <a:rPr lang="pt-BR" dirty="0" err="1" smtClean="0"/>
              <a:t>toxicocinética</a:t>
            </a:r>
            <a:r>
              <a:rPr lang="pt-BR" dirty="0" smtClean="0"/>
              <a:t>, </a:t>
            </a:r>
            <a:r>
              <a:rPr lang="pt-BR" dirty="0" err="1" smtClean="0"/>
              <a:t>toxicodinâmica</a:t>
            </a:r>
            <a:r>
              <a:rPr lang="pt-BR" dirty="0" smtClean="0"/>
              <a:t>, clínica e de exposição. A </a:t>
            </a:r>
            <a:r>
              <a:rPr lang="pt-BR" dirty="0" err="1" smtClean="0"/>
              <a:t>toxicodinâmica</a:t>
            </a:r>
            <a:r>
              <a:rPr lang="pt-BR" dirty="0" smtClean="0"/>
              <a:t> representa a fase de</a:t>
            </a:r>
          </a:p>
          <a:p>
            <a:r>
              <a:rPr lang="pt-BR" dirty="0" smtClean="0"/>
              <a:t>(A) absorção e distribuição do tóxico</a:t>
            </a:r>
          </a:p>
          <a:p>
            <a:r>
              <a:rPr lang="pt-BR" dirty="0" smtClean="0"/>
              <a:t>(B) absorção, biotransformação e excreção do tóxico</a:t>
            </a:r>
          </a:p>
          <a:p>
            <a:r>
              <a:rPr lang="pt-BR" dirty="0" smtClean="0"/>
              <a:t>(C) aumento da biodisponibilidade do tóxico</a:t>
            </a:r>
          </a:p>
          <a:p>
            <a:r>
              <a:rPr lang="pt-BR" dirty="0" smtClean="0"/>
              <a:t>(D) biotransformação do tóxico</a:t>
            </a:r>
          </a:p>
          <a:p>
            <a:r>
              <a:rPr lang="pt-BR" dirty="0" smtClean="0"/>
              <a:t>(E) interação das moléculas do tóxico com os sítios de ação</a:t>
            </a:r>
            <a:endParaRPr lang="pt-B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smtClean="0"/>
              <a:t>29. Metalúrgico, 30 anos, destro, relata dor no ombro direito há um ano com piora há seis meses e dificuldade em elevar o braço acima de 90º para operar a máquina. </a:t>
            </a:r>
            <a:r>
              <a:rPr lang="pt-BR" b="1" dirty="0" smtClean="0"/>
              <a:t>História Ocupacional</a:t>
            </a:r>
            <a:r>
              <a:rPr lang="pt-BR" dirty="0" smtClean="0"/>
              <a:t>- operador industrial desde 1999 refere que seu trabalho em cada turno consiste em retirar1200 peças (de 2 a 8 Kg) de um carrinho abaixo da cintura e colocá-las em uma maquina brunidora acima dos ombros. </a:t>
            </a:r>
            <a:r>
              <a:rPr lang="pt-BR" b="1" dirty="0" smtClean="0"/>
              <a:t>Exame físico Osteomuscular - Inspeção sem anormalidades.</a:t>
            </a:r>
            <a:r>
              <a:rPr lang="pt-BR" dirty="0" smtClean="0"/>
              <a:t>Arco doloroso positivo a 70º; </a:t>
            </a:r>
            <a:r>
              <a:rPr lang="pt-BR" dirty="0" err="1" smtClean="0"/>
              <a:t>Jobe</a:t>
            </a:r>
            <a:r>
              <a:rPr lang="pt-BR" dirty="0" smtClean="0"/>
              <a:t> prejudicado (não consegue elevar braço direito acima de70º); </a:t>
            </a:r>
            <a:r>
              <a:rPr lang="pt-BR" dirty="0" err="1" smtClean="0"/>
              <a:t>Neer</a:t>
            </a:r>
            <a:r>
              <a:rPr lang="pt-BR" dirty="0" smtClean="0"/>
              <a:t> positivo á direita. Assinale a alternativa correta do diagnóstico de DORT mais provável para este caso:</a:t>
            </a:r>
          </a:p>
          <a:p>
            <a:r>
              <a:rPr lang="pt-BR" dirty="0" smtClean="0"/>
              <a:t>e) Tendinite de </a:t>
            </a:r>
            <a:r>
              <a:rPr lang="pt-BR" dirty="0" err="1" smtClean="0"/>
              <a:t>supra-espinhoso</a:t>
            </a:r>
            <a:r>
              <a:rPr lang="pt-BR" dirty="0" smtClean="0"/>
              <a:t> direito</a:t>
            </a:r>
            <a:endParaRPr lang="pt-BR" dirty="0"/>
          </a:p>
        </p:txBody>
      </p:sp>
    </p:spTree>
    <p:extLst>
      <p:ext uri="{BB962C8B-B14F-4D97-AF65-F5344CB8AC3E}">
        <p14:creationId xmlns:p14="http://schemas.microsoft.com/office/powerpoint/2010/main" val="10761548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Petrobras - 2014</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pt-BR" b="1" dirty="0" smtClean="0"/>
              <a:t>70</a:t>
            </a:r>
            <a:r>
              <a:rPr lang="pt-BR" dirty="0" smtClean="0"/>
              <a:t>Considere </a:t>
            </a:r>
            <a:r>
              <a:rPr lang="pt-BR" dirty="0"/>
              <a:t>o risco físico nível de pressão sonora </a:t>
            </a:r>
            <a:r>
              <a:rPr lang="pt-BR" dirty="0" smtClean="0"/>
              <a:t>elevado – </a:t>
            </a:r>
            <a:r>
              <a:rPr lang="pt-BR" dirty="0"/>
              <a:t>NPSE – e o limite de tolerância de 85 dB, </a:t>
            </a:r>
            <a:r>
              <a:rPr lang="pt-BR" dirty="0" smtClean="0"/>
              <a:t>estabelecido pela NR </a:t>
            </a:r>
            <a:r>
              <a:rPr lang="pt-BR" dirty="0"/>
              <a:t>15 para ruídos contínuos e intermitentes em </a:t>
            </a:r>
            <a:r>
              <a:rPr lang="pt-BR" dirty="0" smtClean="0"/>
              <a:t>uma jornada </a:t>
            </a:r>
            <a:r>
              <a:rPr lang="pt-BR" dirty="0"/>
              <a:t>de trabalho de 8 horas. Um trabalhador </a:t>
            </a:r>
            <a:r>
              <a:rPr lang="pt-BR" dirty="0" smtClean="0"/>
              <a:t>pertence a </a:t>
            </a:r>
            <a:r>
              <a:rPr lang="pt-BR" dirty="0"/>
              <a:t>um grupo homogêneo de exposição – GHE – </a:t>
            </a:r>
            <a:r>
              <a:rPr lang="pt-BR" dirty="0" smtClean="0"/>
              <a:t>cuja dosimetria </a:t>
            </a:r>
            <a:r>
              <a:rPr lang="pt-BR" dirty="0"/>
              <a:t>revelou uma dose equivalente de 90 dB, </a:t>
            </a:r>
            <a:r>
              <a:rPr lang="pt-BR" dirty="0" smtClean="0"/>
              <a:t>tendo ele </a:t>
            </a:r>
            <a:r>
              <a:rPr lang="pt-BR" dirty="0"/>
              <a:t>feito uso de um EPI auditivo, cujo NRR-</a:t>
            </a:r>
            <a:r>
              <a:rPr lang="pt-BR" dirty="0" err="1"/>
              <a:t>sf</a:t>
            </a:r>
            <a:r>
              <a:rPr lang="pt-BR" dirty="0"/>
              <a:t> é de 20 </a:t>
            </a:r>
            <a:r>
              <a:rPr lang="pt-BR" dirty="0" smtClean="0"/>
              <a:t>dB. De </a:t>
            </a:r>
            <a:r>
              <a:rPr lang="pt-BR" dirty="0"/>
              <a:t>acordo com a referida Norma </a:t>
            </a:r>
            <a:r>
              <a:rPr lang="pt-BR" dirty="0" smtClean="0"/>
              <a:t>Regulamentadora, esse </a:t>
            </a:r>
            <a:r>
              <a:rPr lang="pt-BR" dirty="0"/>
              <a:t>trabalhador </a:t>
            </a:r>
            <a:r>
              <a:rPr lang="pt-BR" b="1" dirty="0"/>
              <a:t>NÃO </a:t>
            </a:r>
            <a:r>
              <a:rPr lang="pt-BR" dirty="0"/>
              <a:t>deverá receber adicional </a:t>
            </a:r>
            <a:r>
              <a:rPr lang="pt-BR" dirty="0" smtClean="0"/>
              <a:t>de insalubridade</a:t>
            </a:r>
            <a:r>
              <a:rPr lang="pt-BR" dirty="0"/>
              <a:t>, pois o(a)</a:t>
            </a:r>
          </a:p>
          <a:p>
            <a:r>
              <a:rPr lang="pt-BR" dirty="0"/>
              <a:t>(A) EPI auditivo é eficaz para neutralizar o risco.</a:t>
            </a:r>
          </a:p>
          <a:p>
            <a:r>
              <a:rPr lang="pt-BR" dirty="0"/>
              <a:t>(B) proteção conferida pelo EPI auditivo implica uma </a:t>
            </a:r>
            <a:r>
              <a:rPr lang="pt-BR" dirty="0" smtClean="0"/>
              <a:t>dose atenuada </a:t>
            </a:r>
            <a:r>
              <a:rPr lang="pt-BR" dirty="0"/>
              <a:t>de 60 dB.</a:t>
            </a:r>
          </a:p>
          <a:p>
            <a:r>
              <a:rPr lang="pt-BR" dirty="0"/>
              <a:t>(C) dose equivalente de 90 dB está muito pouco acima </a:t>
            </a:r>
            <a:r>
              <a:rPr lang="pt-BR" dirty="0" smtClean="0"/>
              <a:t>do limite </a:t>
            </a:r>
            <a:r>
              <a:rPr lang="pt-BR" dirty="0"/>
              <a:t>de tolerância.</a:t>
            </a:r>
          </a:p>
          <a:p>
            <a:r>
              <a:rPr lang="pt-BR" dirty="0"/>
              <a:t>(D) dose equivalente resultante da proteção ficou </a:t>
            </a:r>
            <a:r>
              <a:rPr lang="pt-BR" dirty="0" smtClean="0"/>
              <a:t>abaixo de </a:t>
            </a:r>
            <a:r>
              <a:rPr lang="pt-BR" dirty="0"/>
              <a:t>90 dB.</a:t>
            </a:r>
          </a:p>
          <a:p>
            <a:r>
              <a:rPr lang="pt-BR" dirty="0"/>
              <a:t>(E) neutralização do risco deve ocorrer com </a:t>
            </a:r>
            <a:r>
              <a:rPr lang="pt-BR" dirty="0" smtClean="0"/>
              <a:t>medidas administrativas</a:t>
            </a:r>
            <a:r>
              <a:rPr lang="pt-BR" dirty="0"/>
              <a:t>.</a:t>
            </a:r>
          </a:p>
        </p:txBody>
      </p:sp>
    </p:spTree>
    <p:extLst>
      <p:ext uri="{BB962C8B-B14F-4D97-AF65-F5344CB8AC3E}">
        <p14:creationId xmlns:p14="http://schemas.microsoft.com/office/powerpoint/2010/main" val="8949655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Petrobras - 2014</a:t>
            </a:r>
            <a:endParaRPr lang="pt-BR" dirty="0"/>
          </a:p>
        </p:txBody>
      </p:sp>
      <p:sp>
        <p:nvSpPr>
          <p:cNvPr id="3" name="Espaço Reservado para Conteúdo 2"/>
          <p:cNvSpPr>
            <a:spLocks noGrp="1"/>
          </p:cNvSpPr>
          <p:nvPr>
            <p:ph sz="quarter" idx="1"/>
          </p:nvPr>
        </p:nvSpPr>
        <p:spPr/>
        <p:txBody>
          <a:bodyPr>
            <a:normAutofit lnSpcReduction="10000"/>
          </a:bodyPr>
          <a:lstStyle/>
          <a:p>
            <a:r>
              <a:rPr lang="pt-BR" b="1" dirty="0" smtClean="0"/>
              <a:t>70</a:t>
            </a:r>
            <a:r>
              <a:rPr lang="pt-BR" dirty="0" smtClean="0"/>
              <a:t>Considere </a:t>
            </a:r>
            <a:r>
              <a:rPr lang="pt-BR" dirty="0"/>
              <a:t>o risco físico nível de pressão sonora </a:t>
            </a:r>
            <a:r>
              <a:rPr lang="pt-BR" dirty="0" smtClean="0"/>
              <a:t>elevado – </a:t>
            </a:r>
            <a:r>
              <a:rPr lang="pt-BR" dirty="0"/>
              <a:t>NPSE – e o limite de tolerância de 85 dB, </a:t>
            </a:r>
            <a:r>
              <a:rPr lang="pt-BR" dirty="0" smtClean="0"/>
              <a:t>estabelecido pela NR </a:t>
            </a:r>
            <a:r>
              <a:rPr lang="pt-BR" dirty="0"/>
              <a:t>15 para ruídos contínuos e intermitentes em </a:t>
            </a:r>
            <a:r>
              <a:rPr lang="pt-BR" dirty="0" smtClean="0"/>
              <a:t>uma jornada </a:t>
            </a:r>
            <a:r>
              <a:rPr lang="pt-BR" dirty="0"/>
              <a:t>de trabalho de 8 horas. Um trabalhador </a:t>
            </a:r>
            <a:r>
              <a:rPr lang="pt-BR" dirty="0" smtClean="0"/>
              <a:t>pertence a </a:t>
            </a:r>
            <a:r>
              <a:rPr lang="pt-BR" dirty="0"/>
              <a:t>um grupo homogêneo de exposição – GHE – </a:t>
            </a:r>
            <a:r>
              <a:rPr lang="pt-BR" dirty="0" smtClean="0"/>
              <a:t>cuja dosimetria </a:t>
            </a:r>
            <a:r>
              <a:rPr lang="pt-BR" dirty="0"/>
              <a:t>revelou uma dose equivalente de 90 dB, </a:t>
            </a:r>
            <a:r>
              <a:rPr lang="pt-BR" dirty="0" smtClean="0"/>
              <a:t>tendo ele </a:t>
            </a:r>
            <a:r>
              <a:rPr lang="pt-BR" dirty="0"/>
              <a:t>feito uso de um EPI auditivo, cujo NRR-</a:t>
            </a:r>
            <a:r>
              <a:rPr lang="pt-BR" dirty="0" err="1"/>
              <a:t>sf</a:t>
            </a:r>
            <a:r>
              <a:rPr lang="pt-BR" dirty="0"/>
              <a:t> é de 20 </a:t>
            </a:r>
            <a:r>
              <a:rPr lang="pt-BR" dirty="0" smtClean="0"/>
              <a:t>dB. De </a:t>
            </a:r>
            <a:r>
              <a:rPr lang="pt-BR" dirty="0"/>
              <a:t>acordo com a referida Norma </a:t>
            </a:r>
            <a:r>
              <a:rPr lang="pt-BR" dirty="0" smtClean="0"/>
              <a:t>Regulamentadora, esse </a:t>
            </a:r>
            <a:r>
              <a:rPr lang="pt-BR" dirty="0"/>
              <a:t>trabalhador </a:t>
            </a:r>
            <a:r>
              <a:rPr lang="pt-BR" b="1" dirty="0"/>
              <a:t>NÃO </a:t>
            </a:r>
            <a:r>
              <a:rPr lang="pt-BR" dirty="0"/>
              <a:t>deverá receber adicional </a:t>
            </a:r>
            <a:r>
              <a:rPr lang="pt-BR" dirty="0" smtClean="0"/>
              <a:t>de insalubridade</a:t>
            </a:r>
            <a:r>
              <a:rPr lang="pt-BR" dirty="0"/>
              <a:t>, pois o(a)</a:t>
            </a:r>
          </a:p>
          <a:p>
            <a:r>
              <a:rPr lang="pt-BR" dirty="0"/>
              <a:t>(A) EPI auditivo é eficaz para neutralizar o risco</a:t>
            </a:r>
            <a:r>
              <a:rPr lang="pt-BR" dirty="0" smtClean="0"/>
              <a:t>.</a:t>
            </a:r>
            <a:endParaRPr lang="pt-BR" dirty="0"/>
          </a:p>
        </p:txBody>
      </p:sp>
    </p:spTree>
    <p:extLst>
      <p:ext uri="{BB962C8B-B14F-4D97-AF65-F5344CB8AC3E}">
        <p14:creationId xmlns:p14="http://schemas.microsoft.com/office/powerpoint/2010/main" val="26862653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fontScale="85000" lnSpcReduction="20000"/>
          </a:bodyPr>
          <a:lstStyle/>
          <a:p>
            <a:r>
              <a:rPr lang="pt-BR" b="1" dirty="0" smtClean="0"/>
              <a:t>30. Trabalhadora rural, 32 anos de idade, relata dor em punho direito há um ano com piora há seis meses devido formigamento na ponta dos dedos e perda de força para segurar objetos. História Ocupacional - lavradora há seis anos em corte de cana e há dois anos trabalha na colheita de rosas. Nesta atividade corta 1500 hastes por dia. Exame Físico </a:t>
            </a:r>
            <a:r>
              <a:rPr lang="pt-BR" b="1" dirty="0" err="1" smtClean="0"/>
              <a:t>Osteomuscular</a:t>
            </a:r>
            <a:r>
              <a:rPr lang="pt-BR" b="1" dirty="0" smtClean="0"/>
              <a:t> - Inspeção sem anormalidades. Manobra de </a:t>
            </a:r>
            <a:r>
              <a:rPr lang="pt-BR" b="1" dirty="0" err="1" smtClean="0"/>
              <a:t>Spurling</a:t>
            </a:r>
            <a:r>
              <a:rPr lang="pt-BR" b="1" dirty="0" smtClean="0"/>
              <a:t> negativa; </a:t>
            </a:r>
            <a:r>
              <a:rPr lang="pt-BR" b="1" dirty="0" err="1" smtClean="0"/>
              <a:t>Phalen</a:t>
            </a:r>
            <a:r>
              <a:rPr lang="pt-BR" b="1" dirty="0" smtClean="0"/>
              <a:t> positivo á direita; </a:t>
            </a:r>
            <a:r>
              <a:rPr lang="pt-BR" b="1" dirty="0" err="1" smtClean="0"/>
              <a:t>tinel</a:t>
            </a:r>
            <a:r>
              <a:rPr lang="pt-BR" b="1" dirty="0" smtClean="0"/>
              <a:t> positivo á direita;manobras para </a:t>
            </a:r>
            <a:r>
              <a:rPr lang="pt-BR" b="1" dirty="0" err="1" smtClean="0"/>
              <a:t>epicondilite</a:t>
            </a:r>
            <a:r>
              <a:rPr lang="pt-BR" b="1" dirty="0" smtClean="0"/>
              <a:t> negativas. Assinale a alternativa correta do diagnóstico de DORT mais provável para este caso:</a:t>
            </a:r>
          </a:p>
          <a:p>
            <a:r>
              <a:rPr lang="pt-BR" b="1" dirty="0" smtClean="0"/>
              <a:t>a) </a:t>
            </a:r>
            <a:r>
              <a:rPr lang="pt-BR" b="1" dirty="0" err="1" smtClean="0"/>
              <a:t>Epicondilite</a:t>
            </a:r>
            <a:r>
              <a:rPr lang="pt-BR" b="1" dirty="0" smtClean="0"/>
              <a:t> lateral</a:t>
            </a:r>
          </a:p>
          <a:p>
            <a:r>
              <a:rPr lang="pt-BR" b="1" dirty="0" smtClean="0"/>
              <a:t>b) Síndrome do túnel do carpo</a:t>
            </a:r>
          </a:p>
          <a:p>
            <a:r>
              <a:rPr lang="pt-BR" b="1" dirty="0" smtClean="0"/>
              <a:t>c) Tendinite medial</a:t>
            </a:r>
          </a:p>
          <a:p>
            <a:r>
              <a:rPr lang="pt-BR" b="1" dirty="0" smtClean="0"/>
              <a:t>d) Doença de </a:t>
            </a:r>
            <a:r>
              <a:rPr lang="pt-BR" b="1" dirty="0" err="1" smtClean="0"/>
              <a:t>d’Quervain</a:t>
            </a:r>
            <a:endParaRPr lang="pt-BR" b="1" dirty="0" smtClean="0"/>
          </a:p>
          <a:p>
            <a:r>
              <a:rPr lang="pt-BR" b="1" dirty="0" smtClean="0"/>
              <a:t>e) Cisto </a:t>
            </a:r>
            <a:r>
              <a:rPr lang="pt-BR" b="1" dirty="0" err="1" smtClean="0"/>
              <a:t>sinovial</a:t>
            </a:r>
            <a:r>
              <a:rPr lang="pt-BR" b="1" dirty="0" smtClean="0"/>
              <a:t> em punho</a:t>
            </a:r>
            <a:endParaRPr lang="pt-BR"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XXXII Prova de Título de Especialista em Medicina do Trabalho da ANAMT - 17 de novembro de 2011</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b="1" dirty="0" smtClean="0"/>
              <a:t>30. Trabalhadora rural, 32 anos de idade, relata dor em punho direito há um ano com piora há seis meses devido formigamento na ponta dos dedos e perda de força para segurar objetos. História Ocupacional - lavradora há seis anos em corte de cana e há dois anos trabalha na colheita de rosas. Nesta atividade corta 1500 hastes por dia. Exame Físico </a:t>
            </a:r>
            <a:r>
              <a:rPr lang="pt-BR" b="1" dirty="0" err="1" smtClean="0"/>
              <a:t>Osteomuscular</a:t>
            </a:r>
            <a:r>
              <a:rPr lang="pt-BR" b="1" dirty="0" smtClean="0"/>
              <a:t> - Inspeção sem anormalidades. Manobra de </a:t>
            </a:r>
            <a:r>
              <a:rPr lang="pt-BR" b="1" dirty="0" err="1" smtClean="0"/>
              <a:t>Spurling</a:t>
            </a:r>
            <a:r>
              <a:rPr lang="pt-BR" b="1" dirty="0" smtClean="0"/>
              <a:t> negativa; </a:t>
            </a:r>
            <a:r>
              <a:rPr lang="pt-BR" b="1" dirty="0" err="1" smtClean="0"/>
              <a:t>Phalen</a:t>
            </a:r>
            <a:r>
              <a:rPr lang="pt-BR" b="1" dirty="0" smtClean="0"/>
              <a:t> positivo á direita; </a:t>
            </a:r>
            <a:r>
              <a:rPr lang="pt-BR" b="1" dirty="0" err="1" smtClean="0"/>
              <a:t>tinel</a:t>
            </a:r>
            <a:r>
              <a:rPr lang="pt-BR" b="1" dirty="0" smtClean="0"/>
              <a:t> positivo á direita;manobras para </a:t>
            </a:r>
            <a:r>
              <a:rPr lang="pt-BR" b="1" dirty="0" err="1" smtClean="0"/>
              <a:t>epicondilite</a:t>
            </a:r>
            <a:r>
              <a:rPr lang="pt-BR" b="1" dirty="0" smtClean="0"/>
              <a:t> negativas. Assinale a alternativa correta do diagnóstico de DORT mais provável para este caso:</a:t>
            </a:r>
          </a:p>
          <a:p>
            <a:r>
              <a:rPr lang="pt-BR" b="1" dirty="0" smtClean="0"/>
              <a:t>b) Síndrome do túnel do carpo</a:t>
            </a:r>
          </a:p>
          <a:p>
            <a:pPr marL="0" indent="0">
              <a:buNone/>
            </a:pPr>
            <a:endParaRPr lang="pt-BR" b="1" dirty="0"/>
          </a:p>
        </p:txBody>
      </p:sp>
    </p:spTree>
    <p:extLst>
      <p:ext uri="{BB962C8B-B14F-4D97-AF65-F5344CB8AC3E}">
        <p14:creationId xmlns:p14="http://schemas.microsoft.com/office/powerpoint/2010/main" val="3081019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Petrobras - 2014</a:t>
            </a:r>
            <a:endParaRPr lang="pt-BR" dirty="0"/>
          </a:p>
        </p:txBody>
      </p:sp>
      <p:sp>
        <p:nvSpPr>
          <p:cNvPr id="3" name="Espaço Reservado para Conteúdo 2"/>
          <p:cNvSpPr>
            <a:spLocks noGrp="1"/>
          </p:cNvSpPr>
          <p:nvPr>
            <p:ph sz="quarter" idx="1"/>
          </p:nvPr>
        </p:nvSpPr>
        <p:spPr/>
        <p:txBody>
          <a:bodyPr>
            <a:normAutofit fontScale="70000" lnSpcReduction="20000"/>
          </a:bodyPr>
          <a:lstStyle/>
          <a:p>
            <a:r>
              <a:rPr lang="pt-BR" b="1" dirty="0" smtClean="0"/>
              <a:t>40 </a:t>
            </a:r>
            <a:r>
              <a:rPr lang="pt-BR" dirty="0" smtClean="0"/>
              <a:t>Quais </a:t>
            </a:r>
            <a:r>
              <a:rPr lang="pt-BR" dirty="0"/>
              <a:t>as diretrizes da Política Nacional de Saúde </a:t>
            </a:r>
            <a:r>
              <a:rPr lang="pt-BR" dirty="0" smtClean="0"/>
              <a:t>do Trabalhador</a:t>
            </a:r>
            <a:r>
              <a:rPr lang="pt-BR" dirty="0"/>
              <a:t>?</a:t>
            </a:r>
          </a:p>
          <a:p>
            <a:r>
              <a:rPr lang="pt-BR" dirty="0"/>
              <a:t>(A) Elaborada pelo Ministério da Saúde, visa à </a:t>
            </a:r>
            <a:r>
              <a:rPr lang="pt-BR" dirty="0" smtClean="0"/>
              <a:t>atenção integral </a:t>
            </a:r>
            <a:r>
              <a:rPr lang="pt-BR" dirty="0"/>
              <a:t>da saúde, à articulação </a:t>
            </a:r>
            <a:r>
              <a:rPr lang="pt-BR" dirty="0" err="1"/>
              <a:t>intra</a:t>
            </a:r>
            <a:r>
              <a:rPr lang="pt-BR" dirty="0"/>
              <a:t> e </a:t>
            </a:r>
            <a:r>
              <a:rPr lang="pt-BR" dirty="0" err="1"/>
              <a:t>intersetorial</a:t>
            </a:r>
            <a:r>
              <a:rPr lang="pt-BR" dirty="0"/>
              <a:t> </a:t>
            </a:r>
            <a:r>
              <a:rPr lang="pt-BR" dirty="0" smtClean="0"/>
              <a:t>e à </a:t>
            </a:r>
            <a:r>
              <a:rPr lang="pt-BR" dirty="0"/>
              <a:t>estruturação de rede de informações em saúde </a:t>
            </a:r>
            <a:r>
              <a:rPr lang="pt-BR" dirty="0" smtClean="0"/>
              <a:t>do trabalhador</a:t>
            </a:r>
            <a:r>
              <a:rPr lang="pt-BR" dirty="0"/>
              <a:t>.</a:t>
            </a:r>
          </a:p>
          <a:p>
            <a:r>
              <a:rPr lang="pt-BR" dirty="0"/>
              <a:t>(B) Elaborada pelo Ministério da Saúde, visa à </a:t>
            </a:r>
            <a:r>
              <a:rPr lang="pt-BR" dirty="0" smtClean="0"/>
              <a:t>redução de </a:t>
            </a:r>
            <a:r>
              <a:rPr lang="pt-BR" dirty="0"/>
              <a:t>acidentes e de doenças relacionadas ao </a:t>
            </a:r>
            <a:r>
              <a:rPr lang="pt-BR" dirty="0" smtClean="0"/>
              <a:t>trabalho, mediante </a:t>
            </a:r>
            <a:r>
              <a:rPr lang="pt-BR" dirty="0"/>
              <a:t>criação de regras de boas práticas a </a:t>
            </a:r>
            <a:r>
              <a:rPr lang="pt-BR" dirty="0" smtClean="0"/>
              <a:t>serem executadas </a:t>
            </a:r>
            <a:r>
              <a:rPr lang="pt-BR" dirty="0"/>
              <a:t>pelas empresas.</a:t>
            </a:r>
          </a:p>
          <a:p>
            <a:r>
              <a:rPr lang="pt-BR" dirty="0"/>
              <a:t>(C) Elaborada pelo Ministério do Trabalho, visa à </a:t>
            </a:r>
            <a:r>
              <a:rPr lang="pt-BR" dirty="0" smtClean="0"/>
              <a:t>atenção integral </a:t>
            </a:r>
            <a:r>
              <a:rPr lang="pt-BR" dirty="0"/>
              <a:t>da saúde, à articulação </a:t>
            </a:r>
            <a:r>
              <a:rPr lang="pt-BR" dirty="0" err="1"/>
              <a:t>intra</a:t>
            </a:r>
            <a:r>
              <a:rPr lang="pt-BR" dirty="0"/>
              <a:t> e </a:t>
            </a:r>
            <a:r>
              <a:rPr lang="pt-BR" dirty="0" err="1"/>
              <a:t>intersetorial</a:t>
            </a:r>
            <a:r>
              <a:rPr lang="pt-BR" dirty="0"/>
              <a:t> </a:t>
            </a:r>
            <a:r>
              <a:rPr lang="pt-BR" dirty="0" smtClean="0"/>
              <a:t>e à </a:t>
            </a:r>
            <a:r>
              <a:rPr lang="pt-BR" dirty="0"/>
              <a:t>estruturação de rede de informações em saúde </a:t>
            </a:r>
            <a:r>
              <a:rPr lang="pt-BR" dirty="0" smtClean="0"/>
              <a:t>do trabalhador com </a:t>
            </a:r>
            <a:r>
              <a:rPr lang="pt-BR" dirty="0"/>
              <a:t>o Ministério da Saúde.</a:t>
            </a:r>
          </a:p>
          <a:p>
            <a:r>
              <a:rPr lang="pt-BR" dirty="0"/>
              <a:t>(D) Elaborada pelo Ministério do Trabalho, visa à </a:t>
            </a:r>
            <a:r>
              <a:rPr lang="pt-BR" dirty="0" smtClean="0"/>
              <a:t>redução de </a:t>
            </a:r>
            <a:r>
              <a:rPr lang="pt-BR" dirty="0"/>
              <a:t>acidentes e de doenças relacionadas ao </a:t>
            </a:r>
            <a:r>
              <a:rPr lang="pt-BR" dirty="0" smtClean="0"/>
              <a:t>trabalho, mediante criação </a:t>
            </a:r>
            <a:r>
              <a:rPr lang="pt-BR" dirty="0"/>
              <a:t>de regras de boas práticas a </a:t>
            </a:r>
            <a:r>
              <a:rPr lang="pt-BR" dirty="0" smtClean="0"/>
              <a:t>serem executadas </a:t>
            </a:r>
            <a:r>
              <a:rPr lang="pt-BR" dirty="0"/>
              <a:t>pelas empresas.</a:t>
            </a:r>
          </a:p>
          <a:p>
            <a:r>
              <a:rPr lang="pt-BR" dirty="0"/>
              <a:t>(E) Elaborada pelo Ministério do Trabalho, visa à </a:t>
            </a:r>
            <a:r>
              <a:rPr lang="pt-BR" dirty="0" smtClean="0"/>
              <a:t>redução de </a:t>
            </a:r>
            <a:r>
              <a:rPr lang="pt-BR" dirty="0"/>
              <a:t>acidentes e de doenças relacionadas ao </a:t>
            </a:r>
            <a:r>
              <a:rPr lang="pt-BR" dirty="0" smtClean="0"/>
              <a:t>trabalho, mediante </a:t>
            </a:r>
            <a:r>
              <a:rPr lang="pt-BR" dirty="0"/>
              <a:t>execução de ações de promoção, </a:t>
            </a:r>
            <a:r>
              <a:rPr lang="pt-BR" dirty="0" smtClean="0"/>
              <a:t>reabilitação e </a:t>
            </a:r>
            <a:r>
              <a:rPr lang="pt-BR" dirty="0"/>
              <a:t>vigilância na área da saúde.</a:t>
            </a:r>
          </a:p>
        </p:txBody>
      </p:sp>
    </p:spTree>
    <p:extLst>
      <p:ext uri="{BB962C8B-B14F-4D97-AF65-F5344CB8AC3E}">
        <p14:creationId xmlns:p14="http://schemas.microsoft.com/office/powerpoint/2010/main" val="19908947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Petrobras - 2014</a:t>
            </a:r>
            <a:endParaRPr lang="pt-BR" dirty="0"/>
          </a:p>
        </p:txBody>
      </p:sp>
      <p:sp>
        <p:nvSpPr>
          <p:cNvPr id="3" name="Espaço Reservado para Conteúdo 2"/>
          <p:cNvSpPr>
            <a:spLocks noGrp="1"/>
          </p:cNvSpPr>
          <p:nvPr>
            <p:ph sz="quarter" idx="1"/>
          </p:nvPr>
        </p:nvSpPr>
        <p:spPr/>
        <p:txBody>
          <a:bodyPr>
            <a:normAutofit/>
          </a:bodyPr>
          <a:lstStyle/>
          <a:p>
            <a:r>
              <a:rPr lang="pt-BR" b="1" dirty="0" smtClean="0"/>
              <a:t>40 </a:t>
            </a:r>
            <a:r>
              <a:rPr lang="pt-BR" dirty="0" smtClean="0"/>
              <a:t>Quais </a:t>
            </a:r>
            <a:r>
              <a:rPr lang="pt-BR" dirty="0"/>
              <a:t>as diretrizes da Política Nacional de Saúde </a:t>
            </a:r>
            <a:r>
              <a:rPr lang="pt-BR" dirty="0" smtClean="0"/>
              <a:t>do Trabalhador</a:t>
            </a:r>
            <a:r>
              <a:rPr lang="pt-BR" dirty="0"/>
              <a:t>?</a:t>
            </a:r>
          </a:p>
          <a:p>
            <a:r>
              <a:rPr lang="pt-BR" dirty="0"/>
              <a:t>(A) Elaborada pelo Ministério da Saúde, visa à </a:t>
            </a:r>
            <a:r>
              <a:rPr lang="pt-BR" dirty="0" smtClean="0"/>
              <a:t>atenção integral </a:t>
            </a:r>
            <a:r>
              <a:rPr lang="pt-BR" dirty="0"/>
              <a:t>da saúde, à articulação </a:t>
            </a:r>
            <a:r>
              <a:rPr lang="pt-BR" dirty="0" err="1"/>
              <a:t>intra</a:t>
            </a:r>
            <a:r>
              <a:rPr lang="pt-BR" dirty="0"/>
              <a:t> e </a:t>
            </a:r>
            <a:r>
              <a:rPr lang="pt-BR" dirty="0" err="1"/>
              <a:t>intersetorial</a:t>
            </a:r>
            <a:r>
              <a:rPr lang="pt-BR" dirty="0"/>
              <a:t> </a:t>
            </a:r>
            <a:r>
              <a:rPr lang="pt-BR" dirty="0" smtClean="0"/>
              <a:t>e à </a:t>
            </a:r>
            <a:r>
              <a:rPr lang="pt-BR" dirty="0"/>
              <a:t>estruturação de rede de informações em saúde </a:t>
            </a:r>
            <a:r>
              <a:rPr lang="pt-BR" dirty="0" smtClean="0"/>
              <a:t>do trabalhador.</a:t>
            </a:r>
            <a:endParaRPr lang="pt-BR" dirty="0"/>
          </a:p>
        </p:txBody>
      </p:sp>
    </p:spTree>
    <p:extLst>
      <p:ext uri="{BB962C8B-B14F-4D97-AF65-F5344CB8AC3E}">
        <p14:creationId xmlns:p14="http://schemas.microsoft.com/office/powerpoint/2010/main" val="19759877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lstStyle/>
          <a:p>
            <a:endParaRPr lang="pt-BR" dirty="0"/>
          </a:p>
          <a:p>
            <a:r>
              <a:rPr lang="pt-BR" dirty="0" smtClean="0"/>
              <a:t>18. Ao </a:t>
            </a:r>
            <a:r>
              <a:rPr lang="pt-BR" dirty="0"/>
              <a:t>realizar o exame de retorno ao trabalho de um empregado tratado de câncer de bexiga, é razoável avaliar a exposição ocupacional a:</a:t>
            </a:r>
          </a:p>
          <a:p>
            <a:endParaRPr lang="pt-BR" dirty="0"/>
          </a:p>
          <a:p>
            <a:r>
              <a:rPr lang="pt-BR" dirty="0" smtClean="0"/>
              <a:t>A)</a:t>
            </a:r>
            <a:r>
              <a:rPr lang="pt-BR" dirty="0" err="1" smtClean="0"/>
              <a:t>Aflatoxinas</a:t>
            </a:r>
            <a:endParaRPr lang="pt-BR" dirty="0"/>
          </a:p>
          <a:p>
            <a:r>
              <a:rPr lang="pt-BR" dirty="0" smtClean="0"/>
              <a:t>B)Anilina</a:t>
            </a:r>
            <a:endParaRPr lang="pt-BR" dirty="0"/>
          </a:p>
          <a:p>
            <a:r>
              <a:rPr lang="pt-BR" dirty="0" smtClean="0"/>
              <a:t>C)Benzeno</a:t>
            </a:r>
            <a:endParaRPr lang="pt-BR" dirty="0"/>
          </a:p>
          <a:p>
            <a:r>
              <a:rPr lang="pt-BR" dirty="0" smtClean="0"/>
              <a:t>D)Chumbo</a:t>
            </a:r>
            <a:endParaRPr lang="pt-BR" dirty="0"/>
          </a:p>
          <a:p>
            <a:r>
              <a:rPr lang="pt-BR" dirty="0" smtClean="0"/>
              <a:t>E)Sílica</a:t>
            </a:r>
            <a:endParaRPr lang="pt-BR" dirty="0"/>
          </a:p>
          <a:p>
            <a:endParaRPr lang="pt-BR" dirty="0"/>
          </a:p>
        </p:txBody>
      </p:sp>
    </p:spTree>
    <p:extLst>
      <p:ext uri="{BB962C8B-B14F-4D97-AF65-F5344CB8AC3E}">
        <p14:creationId xmlns:p14="http://schemas.microsoft.com/office/powerpoint/2010/main" val="35862047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XXXIII Prova de Título de Especialista em Medicina do Trabalho da ANAMT - 17 de novembro de 2012</a:t>
            </a:r>
            <a:endParaRPr lang="pt-BR" dirty="0"/>
          </a:p>
        </p:txBody>
      </p:sp>
      <p:sp>
        <p:nvSpPr>
          <p:cNvPr id="3" name="Espaço Reservado para Conteúdo 2"/>
          <p:cNvSpPr>
            <a:spLocks noGrp="1"/>
          </p:cNvSpPr>
          <p:nvPr>
            <p:ph sz="quarter" idx="1"/>
          </p:nvPr>
        </p:nvSpPr>
        <p:spPr/>
        <p:txBody>
          <a:bodyPr/>
          <a:lstStyle/>
          <a:p>
            <a:endParaRPr lang="pt-BR" dirty="0"/>
          </a:p>
          <a:p>
            <a:r>
              <a:rPr lang="pt-BR" dirty="0" smtClean="0"/>
              <a:t>18. Ao </a:t>
            </a:r>
            <a:r>
              <a:rPr lang="pt-BR" dirty="0"/>
              <a:t>realizar o exame de retorno ao trabalho de um empregado tratado de câncer de bexiga, é razoável avaliar a exposição ocupacional a:</a:t>
            </a:r>
          </a:p>
          <a:p>
            <a:endParaRPr lang="pt-BR" dirty="0"/>
          </a:p>
          <a:p>
            <a:r>
              <a:rPr lang="pt-BR" dirty="0" smtClean="0"/>
              <a:t>B)Anilina</a:t>
            </a:r>
            <a:endParaRPr lang="pt-BR" dirty="0"/>
          </a:p>
          <a:p>
            <a:endParaRPr lang="pt-BR" dirty="0"/>
          </a:p>
        </p:txBody>
      </p:sp>
    </p:spTree>
    <p:extLst>
      <p:ext uri="{BB962C8B-B14F-4D97-AF65-F5344CB8AC3E}">
        <p14:creationId xmlns:p14="http://schemas.microsoft.com/office/powerpoint/2010/main" val="5360229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BANCO DO BRASIL -2014</a:t>
            </a:r>
            <a:endParaRPr lang="pt-BR" dirty="0"/>
          </a:p>
        </p:txBody>
      </p:sp>
      <p:sp>
        <p:nvSpPr>
          <p:cNvPr id="3" name="Espaço Reservado para Conteúdo 2"/>
          <p:cNvSpPr>
            <a:spLocks noGrp="1"/>
          </p:cNvSpPr>
          <p:nvPr>
            <p:ph sz="quarter" idx="1"/>
          </p:nvPr>
        </p:nvSpPr>
        <p:spPr>
          <a:xfrm>
            <a:off x="461848" y="1556792"/>
            <a:ext cx="7467600" cy="4873752"/>
          </a:xfrm>
        </p:spPr>
        <p:txBody>
          <a:bodyPr>
            <a:normAutofit fontScale="70000" lnSpcReduction="20000"/>
          </a:bodyPr>
          <a:lstStyle/>
          <a:p>
            <a:r>
              <a:rPr lang="pt-BR" b="1" dirty="0" smtClean="0"/>
              <a:t>69 </a:t>
            </a:r>
            <a:r>
              <a:rPr lang="pt-BR" dirty="0" smtClean="0"/>
              <a:t>A </a:t>
            </a:r>
            <a:r>
              <a:rPr lang="pt-BR" dirty="0"/>
              <a:t>compreensão ampla do que se refere a </a:t>
            </a:r>
            <a:r>
              <a:rPr lang="pt-BR" dirty="0" smtClean="0"/>
              <a:t>doenças relacionadas </a:t>
            </a:r>
            <a:r>
              <a:rPr lang="pt-BR" dirty="0"/>
              <a:t>ao trabalho permitiu a superação </a:t>
            </a:r>
            <a:r>
              <a:rPr lang="pt-BR" dirty="0" smtClean="0"/>
              <a:t>da confusa </a:t>
            </a:r>
            <a:r>
              <a:rPr lang="pt-BR" dirty="0"/>
              <a:t>denominação ou – talvez – sutil diferença </a:t>
            </a:r>
            <a:r>
              <a:rPr lang="pt-BR" dirty="0" smtClean="0"/>
              <a:t>entre doenças </a:t>
            </a:r>
            <a:r>
              <a:rPr lang="pt-BR" dirty="0"/>
              <a:t>profissionais e doenças do trabalho, </a:t>
            </a:r>
            <a:r>
              <a:rPr lang="pt-BR" dirty="0" smtClean="0"/>
              <a:t>presentes na </a:t>
            </a:r>
            <a:r>
              <a:rPr lang="pt-BR" dirty="0"/>
              <a:t>conceituação legal (Lei no 8.213/1991). Essas </a:t>
            </a:r>
            <a:r>
              <a:rPr lang="pt-BR" dirty="0" smtClean="0"/>
              <a:t>doenças relacionadas </a:t>
            </a:r>
            <a:r>
              <a:rPr lang="pt-BR" dirty="0"/>
              <a:t>ao trabalho estão incluídas em, pelo </a:t>
            </a:r>
            <a:r>
              <a:rPr lang="pt-BR" dirty="0" smtClean="0"/>
              <a:t>menos,3 </a:t>
            </a:r>
            <a:r>
              <a:rPr lang="pt-BR" dirty="0"/>
              <a:t>categorias, segundo a classificação proposta </a:t>
            </a:r>
            <a:r>
              <a:rPr lang="pt-BR" dirty="0" smtClean="0"/>
              <a:t>por </a:t>
            </a:r>
            <a:r>
              <a:rPr lang="pt-BR" dirty="0" err="1" smtClean="0"/>
              <a:t>Schilling</a:t>
            </a:r>
            <a:r>
              <a:rPr lang="pt-BR" dirty="0" smtClean="0"/>
              <a:t>. As </a:t>
            </a:r>
            <a:r>
              <a:rPr lang="pt-BR" dirty="0"/>
              <a:t>doenças enquadradas na categoria I são </a:t>
            </a:r>
            <a:r>
              <a:rPr lang="pt-BR" dirty="0" smtClean="0"/>
              <a:t>aquelas em </a:t>
            </a:r>
            <a:r>
              <a:rPr lang="pt-BR" dirty="0"/>
              <a:t>que a(o)</a:t>
            </a:r>
          </a:p>
          <a:p>
            <a:r>
              <a:rPr lang="pt-BR" dirty="0"/>
              <a:t>(A) hipertensão arterial e as neoplasias malignas </a:t>
            </a:r>
            <a:r>
              <a:rPr lang="pt-BR" dirty="0" smtClean="0"/>
              <a:t>ocorrem em </a:t>
            </a:r>
            <a:r>
              <a:rPr lang="pt-BR" dirty="0"/>
              <a:t>determinados grupos ocupacionais ou em </a:t>
            </a:r>
            <a:r>
              <a:rPr lang="pt-BR" dirty="0" smtClean="0"/>
              <a:t>determinadas profissões.</a:t>
            </a:r>
            <a:endParaRPr lang="pt-BR" dirty="0"/>
          </a:p>
          <a:p>
            <a:r>
              <a:rPr lang="pt-BR" dirty="0"/>
              <a:t>(B) nexo causal é de natureza eminentemente epidemiológica.</a:t>
            </a:r>
          </a:p>
          <a:p>
            <a:r>
              <a:rPr lang="pt-BR" dirty="0"/>
              <a:t>(C) trabalho é provocador de um distúrbio latente ou </a:t>
            </a:r>
            <a:r>
              <a:rPr lang="pt-BR" dirty="0" smtClean="0"/>
              <a:t>agravador de </a:t>
            </a:r>
            <a:r>
              <a:rPr lang="pt-BR" dirty="0"/>
              <a:t>doença já estabelecida ou preexistente.</a:t>
            </a:r>
          </a:p>
          <a:p>
            <a:r>
              <a:rPr lang="pt-BR" dirty="0"/>
              <a:t>(D) trabalho é causa necessária, sendo tipificadas </a:t>
            </a:r>
            <a:r>
              <a:rPr lang="pt-BR" dirty="0" smtClean="0"/>
              <a:t>pelas doenças </a:t>
            </a:r>
            <a:r>
              <a:rPr lang="pt-BR" dirty="0"/>
              <a:t>profissionais, </a:t>
            </a:r>
            <a:r>
              <a:rPr lang="pt-BR" i="1" dirty="0" err="1"/>
              <a:t>strictu</a:t>
            </a:r>
            <a:r>
              <a:rPr lang="pt-BR" i="1" dirty="0"/>
              <a:t> sensu</a:t>
            </a:r>
            <a:r>
              <a:rPr lang="pt-BR" dirty="0"/>
              <a:t>, e pelas </a:t>
            </a:r>
            <a:r>
              <a:rPr lang="pt-BR" dirty="0" smtClean="0"/>
              <a:t>intoxicações profissionais </a:t>
            </a:r>
            <a:r>
              <a:rPr lang="pt-BR" dirty="0"/>
              <a:t>agudas.</a:t>
            </a:r>
          </a:p>
          <a:p>
            <a:r>
              <a:rPr lang="pt-BR" dirty="0"/>
              <a:t>(E) trabalho pode ser um fator de risco contributivo, </a:t>
            </a:r>
            <a:r>
              <a:rPr lang="pt-BR" dirty="0" smtClean="0"/>
              <a:t>mas não </a:t>
            </a:r>
            <a:r>
              <a:rPr lang="pt-BR" dirty="0"/>
              <a:t>necessário, exemplificado por todas as </a:t>
            </a:r>
            <a:r>
              <a:rPr lang="pt-BR" dirty="0" smtClean="0"/>
              <a:t>doenças comuns</a:t>
            </a:r>
            <a:r>
              <a:rPr lang="pt-BR" dirty="0"/>
              <a:t>, mais frequentes ou mais precoces em </a:t>
            </a:r>
            <a:r>
              <a:rPr lang="pt-BR" dirty="0" smtClean="0"/>
              <a:t>determinados grupos </a:t>
            </a:r>
            <a:r>
              <a:rPr lang="pt-BR" dirty="0"/>
              <a:t>ocupacionais.</a:t>
            </a:r>
          </a:p>
        </p:txBody>
      </p:sp>
    </p:spTree>
    <p:extLst>
      <p:ext uri="{BB962C8B-B14F-4D97-AF65-F5344CB8AC3E}">
        <p14:creationId xmlns:p14="http://schemas.microsoft.com/office/powerpoint/2010/main" val="136612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802</TotalTime>
  <Words>13333</Words>
  <Application>Microsoft Office PowerPoint</Application>
  <PresentationFormat>Apresentação na tela (4:3)</PresentationFormat>
  <Paragraphs>888</Paragraphs>
  <Slides>161</Slides>
  <Notes>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161</vt:i4>
      </vt:variant>
    </vt:vector>
  </HeadingPairs>
  <TitlesOfParts>
    <vt:vector size="166" baseType="lpstr">
      <vt:lpstr>Calibri</vt:lpstr>
      <vt:lpstr>Century Schoolbook</vt:lpstr>
      <vt:lpstr>Wingdings</vt:lpstr>
      <vt:lpstr>Wingdings 2</vt:lpstr>
      <vt:lpstr>Balcão Envidraçado</vt:lpstr>
      <vt:lpstr>Provas para título de especialista anamt</vt:lpstr>
      <vt:lpstr>XXXIII Prova de Título de Especialista em Medicina do Trabalho da ANAMT - 17 de novembro de 2012</vt:lpstr>
      <vt:lpstr>XXXIII Prova de Título de Especialista em Medicina do Trabalho da ANAMT - 17 de novembro de 2012</vt:lpstr>
      <vt:lpstr> XXX Prova de Título de Especialista em Medicina do Trabalho da ANAMT - 16 de maio de 2010</vt:lpstr>
      <vt:lpstr>XXXII Prova de Título de Especialista em Medicina do Trabalho da ANAMT - 17 de novembro de 2011</vt:lpstr>
      <vt:lpstr>XXXII Prova de Título de Especialista em Medicina do Trabalho da ANAMT - 17 de novembro de 2011</vt:lpstr>
      <vt:lpstr>Sabesp – 2014 (FCC)</vt:lpstr>
      <vt:lpstr>Sabesp – 2014 (FCC)</vt:lpstr>
      <vt:lpstr>Banco do Brasil – 2014 (cesgranrio)</vt:lpstr>
      <vt:lpstr>Banco do Brasil – 2014 (cesgranrio)</vt:lpstr>
      <vt:lpstr>Metrô – sp 2014 (fcc)</vt:lpstr>
      <vt:lpstr>Metrô – sp 2014 (fcc)</vt:lpstr>
      <vt:lpstr>XXXII Prova de Título de Especialista em Medicina do Trabalho da ANAMT - 17 de novembro de 2011</vt:lpstr>
      <vt:lpstr>XXXII Prova de Título de Especialista em Medicina do Trabalho da ANAMT - 17 de novembro de 2011</vt:lpstr>
      <vt:lpstr>XXXIII Prova de Título de Especialista em Medicina do Trabalho da ANAMT - 17 de novembro de 2012</vt:lpstr>
      <vt:lpstr>XXXIII Prova de Título de Especialista em Medicina do Trabalho da ANAMT - 17 de novembro de 2012</vt:lpstr>
      <vt:lpstr>Pref. São paulo – 2014 (vunesp)</vt:lpstr>
      <vt:lpstr>Pref. São paulo – 2014 (vunesp)</vt:lpstr>
      <vt:lpstr>Ebserh (meac-huwc) -2014</vt:lpstr>
      <vt:lpstr>Ebserh (meac-huwc) -2014</vt:lpstr>
      <vt:lpstr>Ebserh – rs (2014)</vt:lpstr>
      <vt:lpstr>Ebserh – rs (2014)</vt:lpstr>
      <vt:lpstr>XXXIII Prova de Título de Especialista em Medicina do Trabalho da ANAMT - 17 de novembro de 2012</vt:lpstr>
      <vt:lpstr>XXXIII Prova de Título de Especialista em Medicina do Trabalho da ANAMT - 17 de novembro de 2012</vt:lpstr>
      <vt:lpstr>XXXII Prova de Título de Especialista em Medicina do Trabalho da ANAMT - 17 de novembro de 2011</vt:lpstr>
      <vt:lpstr>XXXII Prova de Título de Especialista em Medicina do Trabalho da ANAMT - 17 de novembro de 2011</vt:lpstr>
      <vt:lpstr>EBSERH/ HC-UFPE - 2014</vt:lpstr>
      <vt:lpstr>EBSERH/ HC-UFPE - 2014</vt:lpstr>
      <vt:lpstr>Sabesp – 2014 (FCC)</vt:lpstr>
      <vt:lpstr>Sabesp – 2014 (FCC)</vt:lpstr>
      <vt:lpstr>XXX Prova de Título de Especialista em Medicina do Trabalho da ANAMT - 16 de maio de 2010</vt:lpstr>
      <vt:lpstr>XXX Prova de Título de Especialista em Medicina do Trabalho da ANAMT - 16 de maio de 2010</vt:lpstr>
      <vt:lpstr>Sabesp – 2014 (FCC)</vt:lpstr>
      <vt:lpstr>Sabesp – 2014 (FCC)</vt:lpstr>
      <vt:lpstr>Sabesp – 2014 (FCC)</vt:lpstr>
      <vt:lpstr>Sabesp – 2014 (FCC)</vt:lpstr>
      <vt:lpstr>Sabesp – 2014 (FCC)</vt:lpstr>
      <vt:lpstr>Sabesp – 2014 (FCC)</vt:lpstr>
      <vt:lpstr>XXX Prova de Título de Especialista em Medicina do Trabalho da ANAMT - 16 de maio de 2010</vt:lpstr>
      <vt:lpstr>XXX Prova de Título de Especialista em Medicina do Trabalho da ANAMT - 16 de maio de 2010</vt:lpstr>
      <vt:lpstr>Metro sp – 2014 (fcc)</vt:lpstr>
      <vt:lpstr>Metro sp – 2014 (fcc)</vt:lpstr>
      <vt:lpstr>XXX Prova de Título de Especialista em Medicina do Trabalho da ANAMT - 16 de maio de 2010</vt:lpstr>
      <vt:lpstr>XXX Prova de Título de Especialista em Medicina do Trabalho da ANAMT - 16 de maio de 2010</vt:lpstr>
      <vt:lpstr>EBSERH – HC PE - 2014</vt:lpstr>
      <vt:lpstr>EBSERH – HC PE - 2014</vt:lpstr>
      <vt:lpstr>XXX Prova de Título de Especialista em Medicina do Trabalho da ANAMT - 16 de maio de 2010</vt:lpstr>
      <vt:lpstr>XXX Prova de Título de Especialista em Medicina do Trabalho da ANAMT - 16 de maio de 2010</vt:lpstr>
      <vt:lpstr>EBSERH – HC PE - 2014</vt:lpstr>
      <vt:lpstr>EBSERH – HC PE - 2014</vt:lpstr>
      <vt:lpstr>XXX Prova de Título de Especialista em Medicina do Trabalho da ANAMT - 16 de maio de 2010</vt:lpstr>
      <vt:lpstr>XXX Prova de Título de Especialista em Medicina do Trabalho da ANAMT - 16 de maio de 2010</vt:lpstr>
      <vt:lpstr>Pref. São paulo – 2014 (vunesp)</vt:lpstr>
      <vt:lpstr>Pref. São paulo – 2014 (vunesp)</vt:lpstr>
      <vt:lpstr>XXX Prova de Título de Especialista em Medicina do Trabalho da ANAMT - 16 de maio de 2010</vt:lpstr>
      <vt:lpstr>XXX Prova de Título de Especialista em Medicina do Trabalho da ANAMT - 16 de maio de 2010</vt:lpstr>
      <vt:lpstr>Pref. São paulo – 2014 (vunesp)</vt:lpstr>
      <vt:lpstr>Pref. São paulo – 2014 (vunesp)</vt:lpstr>
      <vt:lpstr>XXX Prova de Título de Especialista em Medicina do Trabalho da ANAMT - 16 de maio de 2010</vt:lpstr>
      <vt:lpstr>XXX Prova de Título de Especialista em Medicina do Trabalho da ANAMT - 16 de maio de 2010</vt:lpstr>
      <vt:lpstr>Pref. São paulo – 2014 (vunesp)</vt:lpstr>
      <vt:lpstr>Pref. São paulo – 2014 (vunesp)</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Petrobras - 2014</vt:lpstr>
      <vt:lpstr>Petrobras - 2014</vt:lpstr>
      <vt:lpstr>XXXII Prova de Título de Especialista em Medicina do Trabalho da ANAMT - 17 de novembro de 2011</vt:lpstr>
      <vt:lpstr>XXXII Prova de Título de Especialista em Medicina do Trabalho da ANAMT - 17 de novembro de 2011</vt:lpstr>
      <vt:lpstr>EBSERH – UFBA 2014</vt:lpstr>
      <vt:lpstr>EBSERH – UFBA 2014</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XXXII Prova de Título de Especialista em Medicina do Trabalho da ANAMT - 17 de novembro de 2011</vt:lpstr>
      <vt:lpstr>Petrobras - 2014</vt:lpstr>
      <vt:lpstr>Petrobras - 2014</vt:lpstr>
      <vt:lpstr>XXXII Prova de Título de Especialista em Medicina do Trabalho da ANAMT - 17 de novembro de 2011</vt:lpstr>
      <vt:lpstr>XXXII Prova de Título de Especialista em Medicina do Trabalho da ANAMT - 17 de novembro de 2011</vt:lpstr>
      <vt:lpstr>Petrobras - 2014</vt:lpstr>
      <vt:lpstr>Petrobras - 2014</vt:lpstr>
      <vt:lpstr>XXXIII Prova de Título de Especialista em Medicina do Trabalho da ANAMT - 17 de novembro de 2012</vt:lpstr>
      <vt:lpstr>XXXIII Prova de Título de Especialista em Medicina do Trabalho da ANAMT - 17 de novembro de 2012</vt:lpstr>
      <vt:lpstr>BANCO DO BRASIL -2014</vt:lpstr>
      <vt:lpstr>BANCO DO BRASIL -2014</vt:lpstr>
      <vt:lpstr>XXXIII Prova de Título de Especialista em Medicina do Trabalho da ANAMT - 17 de novembro de 2012</vt:lpstr>
      <vt:lpstr>XXXIII Prova de Título de Especialista em Medicina do Trabalho da ANAMT - 17 de novembro de 2012</vt:lpstr>
      <vt:lpstr>XXXIII Prova de Título de Especialista em Medicina do Trabalho da ANAMT - 17 de novembro de 2012</vt:lpstr>
      <vt:lpstr>XXXIII Prova de Título de Especialista em Medicina do Trabalho da ANAMT - 17 de novembro de 2012</vt:lpstr>
      <vt:lpstr>Petrobras - 2014</vt:lpstr>
      <vt:lpstr>Petrobras - 2014</vt:lpstr>
      <vt:lpstr>EBSERH UFMG - 2014</vt:lpstr>
      <vt:lpstr>EBSERH UFMG - 2014</vt:lpstr>
      <vt:lpstr>XXXIII Prova de Título de Especialista em Medicina do Trabalho da ANAMT - 17 de novembro de 2012</vt:lpstr>
      <vt:lpstr>XXXIII Prova de Título de Especialista em Medicina do Trabalho da ANAMT - 17 de novembro de 2012</vt:lpstr>
      <vt:lpstr>XXXIII Prova de Título de Especialista em Medicina do Trabalho da ANAMT - 17 de novembro de 2012</vt:lpstr>
      <vt:lpstr>XXXIII Prova de Título de Especialista em Medicina do Trabalho da ANAMT - 17 de novembro de 2012</vt:lpstr>
      <vt:lpstr>EBSERH UFMG - 2014</vt:lpstr>
      <vt:lpstr>EBSERH UFMG - 2014</vt:lpstr>
      <vt:lpstr>XXXIII Prova de Título de Especialista em Medicina do Trabalho da ANAMT - 17 de novembro de 2012</vt:lpstr>
      <vt:lpstr>XXXIII Prova de Título de Especialista em Medicina do Trabalho da ANAMT - 17 de novembro de 2012</vt:lpstr>
      <vt:lpstr>Petrobras - 2014</vt:lpstr>
      <vt:lpstr>Petrobras - 2014</vt:lpstr>
      <vt:lpstr>BANCO DO BRASIL -2014</vt:lpstr>
      <vt:lpstr>BANCO DO BRASIL -2014</vt:lpstr>
      <vt:lpstr>XXXIII Prova de Título de Especialista em Medicina do Trabalho da ANAMT - 17 de novembro de 2012</vt:lpstr>
      <vt:lpstr>XXXIII Prova de Título de Especialista em Medicina do Trabalho da ANAMT - 17 de novembro de 2012</vt:lpstr>
      <vt:lpstr>EBSERH UFMG - 2014</vt:lpstr>
      <vt:lpstr>EBSERH UFMG - 2014</vt:lpstr>
      <vt:lpstr>Metro sp 2014 (fcc)</vt:lpstr>
      <vt:lpstr>Metro sp 2014 (fcc)</vt:lpstr>
      <vt:lpstr>XXIX Prova de Título de Especialista em Medicina do Trabalho da ANAMT - 3 de outubro de 2009</vt:lpstr>
      <vt:lpstr>XXIX Prova de Título de Especialista em Medicina do Trabalho da ANAMT - 3 de outubro de 2009</vt:lpstr>
      <vt:lpstr>XXIX Prova de Título de Especialista em Medicina do Trabalho da ANAMT - 3 de outubro de 2009</vt:lpstr>
      <vt:lpstr>Ebserh es - 2014</vt:lpstr>
      <vt:lpstr>Ebserh es - 2014</vt:lpstr>
      <vt:lpstr>XXIX Prova de Título de Especialista em Medicina do Trabalho da ANAMT - 3 de outubro de 2009</vt:lpstr>
      <vt:lpstr>XXIX Prova de Título de Especialista em Medicina do Trabalho da ANAMT - 3 de outubro de 2009</vt:lpstr>
      <vt:lpstr>XXIX Prova de Título de Especialista em Medicina do Trabalho da ANAMT - 3 de outubro de 2009</vt:lpstr>
      <vt:lpstr>XXIX Prova de Título de Especialista em Medicina do Trabalho da ANAMT - 3 de outubro de 2009</vt:lpstr>
      <vt:lpstr>Ebserh – es 2014.</vt:lpstr>
      <vt:lpstr>Ebserh – es 2014.</vt:lpstr>
      <vt:lpstr>XXIX Prova de Título de Especialista em Medicina do Trabalho da ANAMT - 3 de outubro de 2009</vt:lpstr>
      <vt:lpstr>Ebserh se 2014</vt:lpstr>
      <vt:lpstr>Ebserh se 2014</vt:lpstr>
      <vt:lpstr>XXIX Prova de Título de Especialista em Medicina do Trabalho da ANAMT - 3 de outubro de 2009</vt:lpstr>
      <vt:lpstr>XXIX Prova de Título de Especialista em Medicina do Trabalho da ANAMT - 3 de outubro de 2009</vt:lpstr>
      <vt:lpstr>XXIX Prova de Título de Especialista em Medicina do Trabalho da ANAMT - 3 de outubro de 2009</vt:lpstr>
      <vt:lpstr>XXIX Prova de Título de Especialista em Medicina do Trabalho da ANAMT - 3 de outubro de 2009</vt:lpstr>
      <vt:lpstr>Ebserh – Sergipe 2014</vt:lpstr>
      <vt:lpstr>Ebserh – Sergipe 2014</vt:lpstr>
      <vt:lpstr>XXIX Prova de Título de Especialista em Medicina do Trabalho da ANAMT - 3 de outubro de 2009</vt:lpstr>
      <vt:lpstr>XXIX Prova de Título de Especialista em Medicina do Trabalho da ANAMT - 3 de outubro de 2009</vt:lpstr>
      <vt:lpstr>Ebserh ba - 2014</vt:lpstr>
      <vt:lpstr>Ebserh ba - 2014</vt:lpstr>
      <vt:lpstr>Ebserh se 2014</vt:lpstr>
      <vt:lpstr>Ebserh se 2014</vt:lpstr>
      <vt:lpstr>Fundação getulio vargas - 2014</vt:lpstr>
      <vt:lpstr>Fundação getulio vargas - 2014</vt:lpstr>
      <vt:lpstr>Fundação getulio vargas - 2014</vt:lpstr>
      <vt:lpstr>Fundação getulio vargas - 2014</vt:lpstr>
      <vt:lpstr>Fundação getulio vargas - 2014</vt:lpstr>
      <vt:lpstr>Fundação getulio vargas - 2014</vt:lpstr>
      <vt:lpstr>Fundação getulio vargas - 2014</vt:lpstr>
      <vt:lpstr>Fundação getulio vargas - 2014</vt:lpstr>
      <vt:lpstr>Fundação getulio vargas - 2014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dimitri.maia</dc:creator>
  <cp:lastModifiedBy>janayna Lima</cp:lastModifiedBy>
  <cp:revision>107</cp:revision>
  <dcterms:created xsi:type="dcterms:W3CDTF">2014-11-04T23:56:50Z</dcterms:created>
  <dcterms:modified xsi:type="dcterms:W3CDTF">2014-11-08T02:41:56Z</dcterms:modified>
</cp:coreProperties>
</file>