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76" r:id="rId6"/>
    <p:sldId id="277" r:id="rId7"/>
    <p:sldId id="279" r:id="rId8"/>
    <p:sldId id="278" r:id="rId9"/>
    <p:sldId id="281" r:id="rId10"/>
    <p:sldId id="282" r:id="rId11"/>
    <p:sldId id="283" r:id="rId12"/>
    <p:sldId id="284" r:id="rId13"/>
    <p:sldId id="285" r:id="rId14"/>
    <p:sldId id="286" r:id="rId15"/>
    <p:sldId id="287" r:id="rId16"/>
    <p:sldId id="288" r:id="rId17"/>
    <p:sldId id="289"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pt-BR" smtClean="0"/>
              <a:t>Clique para editar 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7" name="Espaço Reservado para Data 6"/>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20" name="Espaço Reservado para Rodapé 19"/>
          <p:cNvSpPr>
            <a:spLocks noGrp="1"/>
          </p:cNvSpPr>
          <p:nvPr>
            <p:ph type="ftr" sz="quarter" idx="11"/>
          </p:nvPr>
        </p:nvSpPr>
        <p:spPr/>
        <p:txBody>
          <a:bodyPr/>
          <a:lstStyle>
            <a:extLst/>
          </a:lstStyle>
          <a:p>
            <a:endParaRPr lang="pt-BR"/>
          </a:p>
        </p:txBody>
      </p:sp>
      <p:sp>
        <p:nvSpPr>
          <p:cNvPr id="10" name="Espaço Reservado para Número de Slide 9"/>
          <p:cNvSpPr>
            <a:spLocks noGrp="1"/>
          </p:cNvSpPr>
          <p:nvPr>
            <p:ph type="sldNum" sz="quarter" idx="12"/>
          </p:nvPr>
        </p:nvSpPr>
        <p:spPr/>
        <p:txBody>
          <a:bodyPr/>
          <a:lstStyle>
            <a:extLst/>
          </a:lstStyle>
          <a:p>
            <a:fld id="{2119D8CF-8DEC-4D9F-84EE-ADF04DFF3391}" type="slidenum">
              <a:rPr lang="pt-BR" smtClean="0"/>
              <a:t>‹nº›</a:t>
            </a:fld>
            <a:endParaRPr lang="pt-BR"/>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t>‹nº›</a:t>
            </a:fld>
            <a:endParaRPr lang="pt-BR"/>
          </a:p>
        </p:txBody>
      </p:sp>
      <p:sp>
        <p:nvSpPr>
          <p:cNvPr id="10" name="Retâ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2119D8CF-8DEC-4D9F-84EE-ADF04DFF3391}" type="slidenum">
              <a:rPr lang="pt-BR" smtClean="0"/>
              <a:t>‹nº›</a:t>
            </a:fld>
            <a:endParaRPr lang="pt-BR"/>
          </a:p>
        </p:txBody>
      </p:sp>
      <p:sp>
        <p:nvSpPr>
          <p:cNvPr id="6" name="Retâ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extLst/>
          </a:lstStyle>
          <a:p>
            <a:fld id="{2E700DB3-DBF0-4086-B675-117E7A9610B8}" type="datetimeFigureOut">
              <a:rPr lang="pt-BR" smtClean="0"/>
              <a:t>02/11/2014</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t-BR" smtClean="0"/>
              <a:t>Clique no ícone para adicionar uma imagem</a:t>
            </a:r>
            <a:endParaRPr kumimoji="0" lang="en-US" dirty="0"/>
          </a:p>
        </p:txBody>
      </p:sp>
      <p:sp>
        <p:nvSpPr>
          <p:cNvPr id="9" name="Fluxograma: Proces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uxograma: Proces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sc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â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ço Reservado para Títu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pt-BR" smtClean="0"/>
              <a:t>Clique para editar 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700DB3-DBF0-4086-B675-117E7A9610B8}" type="datetimeFigureOut">
              <a:rPr lang="pt-BR" smtClean="0"/>
              <a:t>02/11/2014</a:t>
            </a:fld>
            <a:endParaRPr lang="pt-BR"/>
          </a:p>
        </p:txBody>
      </p:sp>
      <p:sp>
        <p:nvSpPr>
          <p:cNvPr id="10" name="Espaço Reservado para Rodapé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pt-BR"/>
          </a:p>
        </p:txBody>
      </p:sp>
      <p:sp>
        <p:nvSpPr>
          <p:cNvPr id="22" name="Espaço Reservado para Número de Slid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119D8CF-8DEC-4D9F-84EE-ADF04DFF3391}" type="slidenum">
              <a:rPr lang="pt-BR" smtClean="0"/>
              <a:t>‹nº›</a:t>
            </a:fld>
            <a:endParaRPr lang="pt-BR"/>
          </a:p>
        </p:txBody>
      </p:sp>
      <p:sp>
        <p:nvSpPr>
          <p:cNvPr id="15" name="Retâ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tângulo 1"/>
          <p:cNvSpPr/>
          <p:nvPr/>
        </p:nvSpPr>
        <p:spPr>
          <a:xfrm>
            <a:off x="1241396" y="5013176"/>
            <a:ext cx="7416824" cy="954107"/>
          </a:xfrm>
          <a:prstGeom prst="rect">
            <a:avLst/>
          </a:prstGeom>
        </p:spPr>
        <p:txBody>
          <a:bodyPr wrap="square">
            <a:spAutoFit/>
          </a:bodyPr>
          <a:lstStyle/>
          <a:p>
            <a:pPr algn="ctr"/>
            <a:r>
              <a:rPr lang="pt-BR" sz="2800" dirty="0" smtClean="0"/>
              <a:t>EXPOSIÇÃO AO CALOR </a:t>
            </a:r>
          </a:p>
          <a:p>
            <a:pPr algn="ctr"/>
            <a:r>
              <a:rPr lang="pt-BR" sz="2800" dirty="0" smtClean="0"/>
              <a:t>NO AMBIENTE DE TRABALHO  </a:t>
            </a:r>
            <a:endParaRPr lang="pt-BR"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472" y="547823"/>
            <a:ext cx="6048672" cy="427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228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Avaliação ambiental</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15616" y="2636912"/>
            <a:ext cx="7560840" cy="2031325"/>
          </a:xfrm>
          <a:prstGeom prst="rect">
            <a:avLst/>
          </a:prstGeom>
        </p:spPr>
        <p:txBody>
          <a:bodyPr wrap="square">
            <a:spAutoFit/>
          </a:bodyPr>
          <a:lstStyle/>
          <a:p>
            <a:pPr algn="just">
              <a:lnSpc>
                <a:spcPct val="150000"/>
              </a:lnSpc>
            </a:pPr>
            <a:r>
              <a:rPr lang="pt-BR" sz="2800" dirty="0" smtClean="0"/>
              <a:t>Fundamentação legal</a:t>
            </a:r>
          </a:p>
          <a:p>
            <a:pPr algn="just">
              <a:lnSpc>
                <a:spcPct val="150000"/>
              </a:lnSpc>
            </a:pPr>
            <a:r>
              <a:rPr lang="pt-BR" sz="2800" dirty="0" smtClean="0"/>
              <a:t>NHO 06 Avaliação exposição ocupacional ao calor</a:t>
            </a:r>
          </a:p>
          <a:p>
            <a:pPr algn="just">
              <a:lnSpc>
                <a:spcPct val="150000"/>
              </a:lnSpc>
            </a:pPr>
            <a:r>
              <a:rPr lang="pt-BR" sz="2800" dirty="0" smtClean="0"/>
              <a:t>NR 15 Atividades e operações insalubres</a:t>
            </a:r>
          </a:p>
        </p:txBody>
      </p:sp>
    </p:spTree>
    <p:extLst>
      <p:ext uri="{BB962C8B-B14F-4D97-AF65-F5344CB8AC3E}">
        <p14:creationId xmlns:p14="http://schemas.microsoft.com/office/powerpoint/2010/main" val="3479622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Avaliação ambiental</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844824"/>
            <a:ext cx="7560840" cy="662746"/>
          </a:xfrm>
          <a:prstGeom prst="rect">
            <a:avLst/>
          </a:prstGeom>
        </p:spPr>
        <p:txBody>
          <a:bodyPr wrap="square">
            <a:spAutoFit/>
          </a:bodyPr>
          <a:lstStyle/>
          <a:p>
            <a:pPr algn="ctr">
              <a:lnSpc>
                <a:spcPct val="150000"/>
              </a:lnSpc>
            </a:pPr>
            <a:r>
              <a:rPr lang="pt-BR" sz="2800" dirty="0" smtClean="0"/>
              <a:t>NR 15 Atividades e operações insalubres</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t="40625" r="34993" b="24583"/>
          <a:stretch/>
        </p:blipFill>
        <p:spPr bwMode="auto">
          <a:xfrm>
            <a:off x="1128398" y="2780928"/>
            <a:ext cx="701970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Avaliação ambiental</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662746"/>
          </a:xfrm>
          <a:prstGeom prst="rect">
            <a:avLst/>
          </a:prstGeom>
        </p:spPr>
        <p:txBody>
          <a:bodyPr wrap="square">
            <a:spAutoFit/>
          </a:bodyPr>
          <a:lstStyle/>
          <a:p>
            <a:pPr algn="ctr">
              <a:lnSpc>
                <a:spcPct val="150000"/>
              </a:lnSpc>
            </a:pPr>
            <a:r>
              <a:rPr lang="pt-BR" sz="2800" dirty="0" smtClean="0"/>
              <a:t>NR 15 Atividades e operações insalubres</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111" t="9942" r="14729" b="24792"/>
          <a:stretch/>
        </p:blipFill>
        <p:spPr bwMode="auto">
          <a:xfrm>
            <a:off x="1272922" y="2276872"/>
            <a:ext cx="6899478" cy="360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142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Avaliação ambiental</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662746"/>
          </a:xfrm>
          <a:prstGeom prst="rect">
            <a:avLst/>
          </a:prstGeom>
        </p:spPr>
        <p:txBody>
          <a:bodyPr wrap="square">
            <a:spAutoFit/>
          </a:bodyPr>
          <a:lstStyle/>
          <a:p>
            <a:pPr algn="ctr">
              <a:lnSpc>
                <a:spcPct val="150000"/>
              </a:lnSpc>
            </a:pPr>
            <a:r>
              <a:rPr lang="pt-BR" sz="2800" dirty="0" smtClean="0"/>
              <a:t>NR 15 Atividades e operações insalubres</a:t>
            </a:r>
          </a:p>
        </p:txBody>
      </p:sp>
      <p:grpSp>
        <p:nvGrpSpPr>
          <p:cNvPr id="3" name="Grupo 2"/>
          <p:cNvGrpSpPr/>
          <p:nvPr/>
        </p:nvGrpSpPr>
        <p:grpSpPr>
          <a:xfrm>
            <a:off x="2011610" y="2118434"/>
            <a:ext cx="5511303" cy="4112964"/>
            <a:chOff x="1930897" y="2348880"/>
            <a:chExt cx="5511303" cy="4112964"/>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461" t="17305" r="18946" b="15000"/>
            <a:stretch/>
          </p:blipFill>
          <p:spPr bwMode="auto">
            <a:xfrm>
              <a:off x="1930897" y="2348880"/>
              <a:ext cx="5470024" cy="3173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6447" t="36593" r="18455" b="39415"/>
            <a:stretch/>
          </p:blipFill>
          <p:spPr bwMode="auto">
            <a:xfrm>
              <a:off x="2011610" y="5455679"/>
              <a:ext cx="5430590" cy="100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165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Medidas de controle</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2601738"/>
          </a:xfrm>
          <a:prstGeom prst="rect">
            <a:avLst/>
          </a:prstGeom>
        </p:spPr>
        <p:txBody>
          <a:bodyPr wrap="square">
            <a:spAutoFit/>
          </a:bodyPr>
          <a:lstStyle/>
          <a:p>
            <a:pPr algn="just">
              <a:lnSpc>
                <a:spcPct val="150000"/>
              </a:lnSpc>
            </a:pPr>
            <a:r>
              <a:rPr lang="pt-BR" sz="2800" dirty="0" smtClean="0"/>
              <a:t>As </a:t>
            </a:r>
            <a:r>
              <a:rPr lang="pt-BR" sz="2800" dirty="0"/>
              <a:t>medidas de controle da exposição ocupacional ao calor são de duas classes </a:t>
            </a:r>
            <a:r>
              <a:rPr lang="pt-BR" sz="2800" dirty="0" smtClean="0"/>
              <a:t>principais</a:t>
            </a:r>
            <a:r>
              <a:rPr lang="pt-BR" sz="2800" dirty="0"/>
              <a:t>: </a:t>
            </a:r>
          </a:p>
          <a:p>
            <a:pPr algn="just">
              <a:lnSpc>
                <a:spcPct val="150000"/>
              </a:lnSpc>
            </a:pPr>
            <a:r>
              <a:rPr lang="pt-BR" sz="2800" dirty="0"/>
              <a:t>a) Controle no Homem </a:t>
            </a:r>
          </a:p>
          <a:p>
            <a:pPr algn="just">
              <a:lnSpc>
                <a:spcPct val="150000"/>
              </a:lnSpc>
            </a:pPr>
            <a:r>
              <a:rPr lang="pt-BR" sz="2800" dirty="0"/>
              <a:t>b) Controle do ambiente </a:t>
            </a:r>
          </a:p>
        </p:txBody>
      </p:sp>
    </p:spTree>
    <p:extLst>
      <p:ext uri="{BB962C8B-B14F-4D97-AF65-F5344CB8AC3E}">
        <p14:creationId xmlns:p14="http://schemas.microsoft.com/office/powerpoint/2010/main" val="843894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Medidas de controle</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4616648"/>
          </a:xfrm>
          <a:prstGeom prst="rect">
            <a:avLst/>
          </a:prstGeom>
        </p:spPr>
        <p:txBody>
          <a:bodyPr wrap="square">
            <a:spAutoFit/>
          </a:bodyPr>
          <a:lstStyle/>
          <a:p>
            <a:pPr algn="just">
              <a:lnSpc>
                <a:spcPct val="150000"/>
              </a:lnSpc>
            </a:pPr>
            <a:r>
              <a:rPr lang="pt-BR" sz="2800" dirty="0" smtClean="0"/>
              <a:t>Controle </a:t>
            </a:r>
            <a:r>
              <a:rPr lang="pt-BR" sz="2800" dirty="0"/>
              <a:t>no Homem </a:t>
            </a:r>
          </a:p>
          <a:p>
            <a:pPr marL="514350" indent="-514350" algn="just">
              <a:lnSpc>
                <a:spcPct val="150000"/>
              </a:lnSpc>
              <a:buAutoNum type="alphaLcParenR"/>
            </a:pPr>
            <a:r>
              <a:rPr lang="pt-BR" sz="2800" dirty="0" smtClean="0"/>
              <a:t>Controle médico;</a:t>
            </a:r>
          </a:p>
          <a:p>
            <a:pPr marL="514350" indent="-514350" algn="just">
              <a:lnSpc>
                <a:spcPct val="150000"/>
              </a:lnSpc>
              <a:buAutoNum type="alphaLcParenR"/>
            </a:pPr>
            <a:r>
              <a:rPr lang="pt-BR" sz="2800" dirty="0" smtClean="0"/>
              <a:t>Aclimatização;</a:t>
            </a:r>
          </a:p>
          <a:p>
            <a:pPr marL="514350" indent="-514350" algn="just">
              <a:lnSpc>
                <a:spcPct val="150000"/>
              </a:lnSpc>
              <a:buAutoNum type="alphaLcParenR"/>
            </a:pPr>
            <a:r>
              <a:rPr lang="pt-BR" sz="2800" dirty="0" smtClean="0"/>
              <a:t>Ingestão de água;</a:t>
            </a:r>
          </a:p>
          <a:p>
            <a:pPr marL="514350" indent="-514350" algn="just">
              <a:lnSpc>
                <a:spcPct val="150000"/>
              </a:lnSpc>
              <a:buAutoNum type="alphaLcParenR"/>
            </a:pPr>
            <a:r>
              <a:rPr lang="pt-BR" sz="2800" dirty="0" smtClean="0"/>
              <a:t>Limitação do tempo de exposição;</a:t>
            </a:r>
          </a:p>
          <a:p>
            <a:pPr marL="514350" indent="-514350" algn="just">
              <a:lnSpc>
                <a:spcPct val="150000"/>
              </a:lnSpc>
              <a:buAutoNum type="alphaLcParenR"/>
            </a:pPr>
            <a:r>
              <a:rPr lang="pt-BR" sz="2800" dirty="0" smtClean="0"/>
              <a:t>Educação sanitária;</a:t>
            </a:r>
          </a:p>
          <a:p>
            <a:pPr marL="514350" indent="-514350" algn="just">
              <a:lnSpc>
                <a:spcPct val="150000"/>
              </a:lnSpc>
              <a:buAutoNum type="alphaLcParenR"/>
            </a:pPr>
            <a:r>
              <a:rPr lang="pt-BR" sz="2800" dirty="0" smtClean="0"/>
              <a:t>Equipamento de proteção individual.</a:t>
            </a:r>
            <a:endParaRPr lang="pt-BR" sz="2800" dirty="0"/>
          </a:p>
        </p:txBody>
      </p:sp>
    </p:spTree>
    <p:extLst>
      <p:ext uri="{BB962C8B-B14F-4D97-AF65-F5344CB8AC3E}">
        <p14:creationId xmlns:p14="http://schemas.microsoft.com/office/powerpoint/2010/main" val="731176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Medidas de controle</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1955407"/>
          </a:xfrm>
          <a:prstGeom prst="rect">
            <a:avLst/>
          </a:prstGeom>
        </p:spPr>
        <p:txBody>
          <a:bodyPr wrap="square">
            <a:spAutoFit/>
          </a:bodyPr>
          <a:lstStyle/>
          <a:p>
            <a:pPr algn="just">
              <a:lnSpc>
                <a:spcPct val="150000"/>
              </a:lnSpc>
            </a:pPr>
            <a:r>
              <a:rPr lang="pt-BR" sz="2800" dirty="0" smtClean="0"/>
              <a:t>Controle </a:t>
            </a:r>
            <a:r>
              <a:rPr lang="pt-BR" sz="2800" dirty="0"/>
              <a:t>no </a:t>
            </a:r>
            <a:r>
              <a:rPr lang="pt-BR" sz="2800" dirty="0" smtClean="0"/>
              <a:t>Ambiente </a:t>
            </a:r>
            <a:endParaRPr lang="pt-BR" sz="2800" dirty="0"/>
          </a:p>
          <a:p>
            <a:pPr marL="514350" indent="-514350" algn="just">
              <a:lnSpc>
                <a:spcPct val="150000"/>
              </a:lnSpc>
              <a:buAutoNum type="alphaLcParenR"/>
            </a:pPr>
            <a:r>
              <a:rPr lang="pt-BR" sz="2800" dirty="0" smtClean="0"/>
              <a:t>Barreiras térmicas;</a:t>
            </a:r>
          </a:p>
          <a:p>
            <a:pPr marL="514350" indent="-514350" algn="just">
              <a:lnSpc>
                <a:spcPct val="150000"/>
              </a:lnSpc>
              <a:buAutoNum type="alphaLcParenR"/>
            </a:pPr>
            <a:r>
              <a:rPr lang="pt-BR" sz="2800" dirty="0" smtClean="0"/>
              <a:t>Ventilação;</a:t>
            </a:r>
          </a:p>
        </p:txBody>
      </p:sp>
    </p:spTree>
    <p:extLst>
      <p:ext uri="{BB962C8B-B14F-4D97-AF65-F5344CB8AC3E}">
        <p14:creationId xmlns:p14="http://schemas.microsoft.com/office/powerpoint/2010/main" val="41347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Ônus para empresa</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tângulo 5"/>
          <p:cNvSpPr/>
          <p:nvPr/>
        </p:nvSpPr>
        <p:spPr>
          <a:xfrm>
            <a:off x="1120778" y="1484784"/>
            <a:ext cx="7560840" cy="3323987"/>
          </a:xfrm>
          <a:prstGeom prst="rect">
            <a:avLst/>
          </a:prstGeom>
        </p:spPr>
        <p:txBody>
          <a:bodyPr wrap="square">
            <a:spAutoFit/>
          </a:bodyPr>
          <a:lstStyle/>
          <a:p>
            <a:pPr algn="just">
              <a:lnSpc>
                <a:spcPct val="150000"/>
              </a:lnSpc>
            </a:pPr>
            <a:r>
              <a:rPr lang="pt-BR" sz="2800" dirty="0" smtClean="0"/>
              <a:t>Adicional de insalubridade  </a:t>
            </a:r>
          </a:p>
          <a:p>
            <a:pPr algn="just">
              <a:lnSpc>
                <a:spcPct val="150000"/>
              </a:lnSpc>
            </a:pPr>
            <a:r>
              <a:rPr lang="pt-BR" sz="2800" dirty="0" smtClean="0"/>
              <a:t>Grau médio – 30 % do salário mínimo</a:t>
            </a:r>
          </a:p>
          <a:p>
            <a:pPr algn="just">
              <a:lnSpc>
                <a:spcPct val="150000"/>
              </a:lnSpc>
            </a:pPr>
            <a:r>
              <a:rPr lang="pt-BR" sz="2800" dirty="0" smtClean="0"/>
              <a:t>Aposentadoria especial</a:t>
            </a:r>
          </a:p>
          <a:p>
            <a:pPr algn="just">
              <a:lnSpc>
                <a:spcPct val="150000"/>
              </a:lnSpc>
            </a:pPr>
            <a:r>
              <a:rPr lang="pt-BR" sz="2800" dirty="0" smtClean="0"/>
              <a:t>Guia GFIP para 25 anos – 6 % do salário do empregado. </a:t>
            </a:r>
            <a:endParaRPr lang="pt-BR" sz="2800" dirty="0"/>
          </a:p>
        </p:txBody>
      </p:sp>
    </p:spTree>
    <p:extLst>
      <p:ext uri="{BB962C8B-B14F-4D97-AF65-F5344CB8AC3E}">
        <p14:creationId xmlns:p14="http://schemas.microsoft.com/office/powerpoint/2010/main" val="3739887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Introdução</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3539430"/>
          </a:xfrm>
          <a:prstGeom prst="rect">
            <a:avLst/>
          </a:prstGeom>
        </p:spPr>
        <p:txBody>
          <a:bodyPr wrap="square">
            <a:spAutoFit/>
          </a:bodyPr>
          <a:lstStyle/>
          <a:p>
            <a:pPr algn="just"/>
            <a:r>
              <a:rPr lang="pt-BR" sz="2800" dirty="0" smtClean="0"/>
              <a:t>O trabalhador no seu dia a dia laboral pode estar desenvolvendo suas operações inserido no contexto de atividades e processos de trabalho, exposto a fonte de calor – situações térmicas que causam desgaste físico e danos irreparável. </a:t>
            </a:r>
          </a:p>
          <a:p>
            <a:pPr algn="just"/>
            <a:r>
              <a:rPr lang="pt-BR" sz="2800" dirty="0" smtClean="0"/>
              <a:t>Esta exposição deve ser objeto de estudo e provocar a produção de medidas de controle que assegure a saúde e a segurança do empregado.</a:t>
            </a:r>
            <a:endParaRPr lang="pt-BR" sz="2800" dirty="0"/>
          </a:p>
        </p:txBody>
      </p:sp>
    </p:spTree>
    <p:extLst>
      <p:ext uri="{BB962C8B-B14F-4D97-AF65-F5344CB8AC3E}">
        <p14:creationId xmlns:p14="http://schemas.microsoft.com/office/powerpoint/2010/main" val="423780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Introdução</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3323987"/>
          </a:xfrm>
          <a:prstGeom prst="rect">
            <a:avLst/>
          </a:prstGeom>
        </p:spPr>
        <p:txBody>
          <a:bodyPr wrap="square">
            <a:spAutoFit/>
          </a:bodyPr>
          <a:lstStyle/>
          <a:p>
            <a:pPr algn="just">
              <a:lnSpc>
                <a:spcPct val="150000"/>
              </a:lnSpc>
            </a:pPr>
            <a:r>
              <a:rPr lang="pt-BR" sz="2800" dirty="0" smtClean="0"/>
              <a:t>A </a:t>
            </a:r>
            <a:r>
              <a:rPr lang="pt-BR" sz="2800" dirty="0"/>
              <a:t>temperatura é uma grandeza física utilizada para medir o grau de agitação ou a energia cinética das moléculas de uma determinada quantidade de matéria. Quanto mais agitadas essas moléculas estiverem, maior será sua temperatura</a:t>
            </a:r>
            <a:r>
              <a:rPr lang="pt-BR" sz="2800" dirty="0" smtClean="0"/>
              <a:t>.</a:t>
            </a:r>
            <a:endParaRPr lang="pt-BR" sz="2800" dirty="0"/>
          </a:p>
        </p:txBody>
      </p:sp>
    </p:spTree>
    <p:extLst>
      <p:ext uri="{BB962C8B-B14F-4D97-AF65-F5344CB8AC3E}">
        <p14:creationId xmlns:p14="http://schemas.microsoft.com/office/powerpoint/2010/main" val="133124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Introdução</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2601738"/>
          </a:xfrm>
          <a:prstGeom prst="rect">
            <a:avLst/>
          </a:prstGeom>
        </p:spPr>
        <p:txBody>
          <a:bodyPr wrap="square">
            <a:spAutoFit/>
          </a:bodyPr>
          <a:lstStyle/>
          <a:p>
            <a:pPr algn="just">
              <a:lnSpc>
                <a:spcPct val="150000"/>
              </a:lnSpc>
            </a:pPr>
            <a:r>
              <a:rPr lang="pt-BR" sz="2800" dirty="0" smtClean="0"/>
              <a:t>O </a:t>
            </a:r>
            <a:r>
              <a:rPr lang="pt-BR" sz="2800" dirty="0"/>
              <a:t>calor, que também pode ser chamado de energia térmica, corresponde à energia em trânsito que se transfere de um corpo para outro em razão da diferença de temperatura.</a:t>
            </a:r>
            <a:endParaRPr lang="pt-BR" sz="2800" dirty="0"/>
          </a:p>
        </p:txBody>
      </p:sp>
    </p:spTree>
    <p:extLst>
      <p:ext uri="{BB962C8B-B14F-4D97-AF65-F5344CB8AC3E}">
        <p14:creationId xmlns:p14="http://schemas.microsoft.com/office/powerpoint/2010/main" val="3443718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Higiene do trabalho</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3248069"/>
          </a:xfrm>
          <a:prstGeom prst="rect">
            <a:avLst/>
          </a:prstGeom>
        </p:spPr>
        <p:txBody>
          <a:bodyPr wrap="square">
            <a:spAutoFit/>
          </a:bodyPr>
          <a:lstStyle/>
          <a:p>
            <a:pPr algn="just">
              <a:lnSpc>
                <a:spcPct val="150000"/>
              </a:lnSpc>
            </a:pPr>
            <a:r>
              <a:rPr lang="pt-BR" sz="2800" dirty="0" smtClean="0"/>
              <a:t>A exposição ocupacional ao calor em ambientes internos ou externos, com ou sem carga solar direta, em quaisquer situações de trabalho, implica sobrecarga térmica ao trabalhador, com consequente risco potencial de dano à sua saúde. </a:t>
            </a:r>
            <a:endParaRPr lang="pt-BR" sz="2800" dirty="0"/>
          </a:p>
        </p:txBody>
      </p:sp>
    </p:spTree>
    <p:extLst>
      <p:ext uri="{BB962C8B-B14F-4D97-AF65-F5344CB8AC3E}">
        <p14:creationId xmlns:p14="http://schemas.microsoft.com/office/powerpoint/2010/main" val="412904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Higiene do trabalho</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3248069"/>
          </a:xfrm>
          <a:prstGeom prst="rect">
            <a:avLst/>
          </a:prstGeom>
        </p:spPr>
        <p:txBody>
          <a:bodyPr wrap="square">
            <a:spAutoFit/>
          </a:bodyPr>
          <a:lstStyle/>
          <a:p>
            <a:pPr algn="just">
              <a:lnSpc>
                <a:spcPct val="150000"/>
              </a:lnSpc>
            </a:pPr>
            <a:r>
              <a:rPr lang="pt-BR" sz="2800" dirty="0" smtClean="0"/>
              <a:t>Os fatores ambientais (temperatura do ar, umidade relativa do ar, velocidade do ar e radiação) contribuem para um ambiente de trabalho agradável ou hostil sendo diretamente benéfico ou não para a vida do trabalhador. </a:t>
            </a:r>
            <a:endParaRPr lang="pt-BR" sz="2800" dirty="0"/>
          </a:p>
        </p:txBody>
      </p:sp>
    </p:spTree>
    <p:extLst>
      <p:ext uri="{BB962C8B-B14F-4D97-AF65-F5344CB8AC3E}">
        <p14:creationId xmlns:p14="http://schemas.microsoft.com/office/powerpoint/2010/main" val="2110792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Doenças causadas pela sobrecarga térmica</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3323987"/>
          </a:xfrm>
          <a:prstGeom prst="rect">
            <a:avLst/>
          </a:prstGeom>
        </p:spPr>
        <p:txBody>
          <a:bodyPr wrap="square">
            <a:spAutoFit/>
          </a:bodyPr>
          <a:lstStyle/>
          <a:p>
            <a:pPr algn="just">
              <a:lnSpc>
                <a:spcPct val="150000"/>
              </a:lnSpc>
            </a:pPr>
            <a:r>
              <a:rPr lang="pt-BR" sz="2800" dirty="0" smtClean="0"/>
              <a:t>Sincope do calor</a:t>
            </a:r>
          </a:p>
          <a:p>
            <a:pPr algn="just">
              <a:lnSpc>
                <a:spcPct val="150000"/>
              </a:lnSpc>
            </a:pPr>
            <a:r>
              <a:rPr lang="pt-BR" sz="2800" dirty="0" smtClean="0"/>
              <a:t>Prostação térmica</a:t>
            </a:r>
          </a:p>
          <a:p>
            <a:pPr algn="just">
              <a:lnSpc>
                <a:spcPct val="150000"/>
              </a:lnSpc>
            </a:pPr>
            <a:r>
              <a:rPr lang="pt-BR" sz="2800" dirty="0" smtClean="0"/>
              <a:t>Câimbras </a:t>
            </a:r>
          </a:p>
          <a:p>
            <a:pPr algn="just">
              <a:lnSpc>
                <a:spcPct val="150000"/>
              </a:lnSpc>
            </a:pPr>
            <a:r>
              <a:rPr lang="pt-BR" sz="2800" dirty="0" smtClean="0"/>
              <a:t>Cataratas</a:t>
            </a:r>
          </a:p>
          <a:p>
            <a:pPr algn="just">
              <a:lnSpc>
                <a:spcPct val="150000"/>
              </a:lnSpc>
            </a:pPr>
            <a:r>
              <a:rPr lang="pt-BR" sz="2800" dirty="0" smtClean="0"/>
              <a:t>Insolação</a:t>
            </a:r>
            <a:endParaRPr lang="pt-BR" sz="2800" dirty="0"/>
          </a:p>
        </p:txBody>
      </p:sp>
    </p:spTree>
    <p:extLst>
      <p:ext uri="{BB962C8B-B14F-4D97-AF65-F5344CB8AC3E}">
        <p14:creationId xmlns:p14="http://schemas.microsoft.com/office/powerpoint/2010/main" val="1441948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smtClean="0"/>
                <a:t>Responsabilidade do empregador</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772816"/>
            <a:ext cx="7560840" cy="2677656"/>
          </a:xfrm>
          <a:prstGeom prst="rect">
            <a:avLst/>
          </a:prstGeom>
        </p:spPr>
        <p:txBody>
          <a:bodyPr wrap="square">
            <a:spAutoFit/>
          </a:bodyPr>
          <a:lstStyle/>
          <a:p>
            <a:pPr algn="just">
              <a:lnSpc>
                <a:spcPct val="150000"/>
              </a:lnSpc>
            </a:pPr>
            <a:r>
              <a:rPr lang="pt-BR" sz="2800" dirty="0"/>
              <a:t>NR 1 Disposições Gerais </a:t>
            </a:r>
            <a:endParaRPr lang="pt-BR" sz="2800" dirty="0" smtClean="0"/>
          </a:p>
          <a:p>
            <a:pPr algn="just">
              <a:lnSpc>
                <a:spcPct val="150000"/>
              </a:lnSpc>
            </a:pPr>
            <a:r>
              <a:rPr lang="pt-BR" sz="2800" dirty="0" smtClean="0"/>
              <a:t>1.7 a) Cumprir </a:t>
            </a:r>
            <a:r>
              <a:rPr lang="pt-BR" sz="2800" dirty="0"/>
              <a:t>e fazer cumprir as disposições legais e regulamentares sobre segurança e medicina do </a:t>
            </a:r>
            <a:r>
              <a:rPr lang="pt-BR" sz="2800" dirty="0" smtClean="0"/>
              <a:t>trabalho. </a:t>
            </a:r>
            <a:endParaRPr lang="pt-BR" sz="2800" dirty="0"/>
          </a:p>
        </p:txBody>
      </p:sp>
    </p:spTree>
    <p:extLst>
      <p:ext uri="{BB962C8B-B14F-4D97-AF65-F5344CB8AC3E}">
        <p14:creationId xmlns:p14="http://schemas.microsoft.com/office/powerpoint/2010/main" val="235076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upo 7"/>
          <p:cNvGrpSpPr/>
          <p:nvPr/>
        </p:nvGrpSpPr>
        <p:grpSpPr>
          <a:xfrm>
            <a:off x="323528" y="481027"/>
            <a:ext cx="8496944" cy="784831"/>
            <a:chOff x="323528" y="481027"/>
            <a:chExt cx="8496944" cy="784831"/>
          </a:xfrm>
        </p:grpSpPr>
        <p:sp>
          <p:nvSpPr>
            <p:cNvPr id="4" name="Retângulo 3"/>
            <p:cNvSpPr/>
            <p:nvPr/>
          </p:nvSpPr>
          <p:spPr>
            <a:xfrm>
              <a:off x="323528" y="481027"/>
              <a:ext cx="8496944" cy="492443"/>
            </a:xfrm>
            <a:prstGeom prst="rect">
              <a:avLst/>
            </a:prstGeom>
          </p:spPr>
          <p:txBody>
            <a:bodyPr wrap="square">
              <a:spAutoFit/>
            </a:bodyPr>
            <a:lstStyle/>
            <a:p>
              <a:pPr algn="ctr"/>
              <a:r>
                <a:rPr lang="pt-BR" sz="2600" dirty="0"/>
                <a:t>Responsabilidade do empregador</a:t>
              </a:r>
              <a:endParaRPr lang="pt-BR" sz="2600" dirty="0"/>
            </a:p>
          </p:txBody>
        </p:sp>
        <p:cxnSp>
          <p:nvCxnSpPr>
            <p:cNvPr id="7" name="Conector reto 6"/>
            <p:cNvCxnSpPr/>
            <p:nvPr/>
          </p:nvCxnSpPr>
          <p:spPr>
            <a:xfrm>
              <a:off x="467544" y="126585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tângulo 8"/>
          <p:cNvSpPr/>
          <p:nvPr/>
        </p:nvSpPr>
        <p:spPr>
          <a:xfrm>
            <a:off x="1115616" y="1628800"/>
            <a:ext cx="7560840" cy="4616648"/>
          </a:xfrm>
          <a:prstGeom prst="rect">
            <a:avLst/>
          </a:prstGeom>
        </p:spPr>
        <p:txBody>
          <a:bodyPr wrap="square">
            <a:spAutoFit/>
          </a:bodyPr>
          <a:lstStyle/>
          <a:p>
            <a:pPr algn="just">
              <a:lnSpc>
                <a:spcPct val="150000"/>
              </a:lnSpc>
            </a:pPr>
            <a:r>
              <a:rPr lang="pt-BR" sz="2800" dirty="0" smtClean="0"/>
              <a:t>Elaborando programas e laudos</a:t>
            </a:r>
          </a:p>
          <a:p>
            <a:pPr marL="457200" indent="-457200" algn="just">
              <a:lnSpc>
                <a:spcPct val="150000"/>
              </a:lnSpc>
              <a:buFontTx/>
              <a:buChar char="-"/>
            </a:pPr>
            <a:r>
              <a:rPr lang="pt-BR" sz="2800" dirty="0" smtClean="0"/>
              <a:t>PPRA;</a:t>
            </a:r>
          </a:p>
          <a:p>
            <a:pPr marL="457200" indent="-457200" algn="just">
              <a:lnSpc>
                <a:spcPct val="150000"/>
              </a:lnSpc>
              <a:buFontTx/>
              <a:buChar char="-"/>
            </a:pPr>
            <a:r>
              <a:rPr lang="pt-BR" sz="2800" dirty="0" smtClean="0"/>
              <a:t>PCMSO;</a:t>
            </a:r>
          </a:p>
          <a:p>
            <a:pPr marL="457200" indent="-457200" algn="just">
              <a:lnSpc>
                <a:spcPct val="150000"/>
              </a:lnSpc>
              <a:buFontTx/>
              <a:buChar char="-"/>
            </a:pPr>
            <a:r>
              <a:rPr lang="pt-BR" sz="2800" dirty="0" smtClean="0"/>
              <a:t>LAUDO DE INSALUBRIDADE;</a:t>
            </a:r>
          </a:p>
          <a:p>
            <a:pPr marL="457200" indent="-457200" algn="just">
              <a:lnSpc>
                <a:spcPct val="150000"/>
              </a:lnSpc>
              <a:buFontTx/>
              <a:buChar char="-"/>
            </a:pPr>
            <a:r>
              <a:rPr lang="pt-BR" sz="2800" dirty="0" smtClean="0"/>
              <a:t>LTCAT </a:t>
            </a:r>
          </a:p>
          <a:p>
            <a:pPr marL="457200" indent="-457200" algn="just">
              <a:lnSpc>
                <a:spcPct val="150000"/>
              </a:lnSpc>
              <a:buFontTx/>
              <a:buChar char="-"/>
            </a:pPr>
            <a:r>
              <a:rPr lang="pt-BR" sz="2800" dirty="0" smtClean="0"/>
              <a:t>PROGRAMA DE TREINAMENTO;</a:t>
            </a:r>
          </a:p>
          <a:p>
            <a:pPr marL="457200" indent="-457200" algn="just">
              <a:lnSpc>
                <a:spcPct val="150000"/>
              </a:lnSpc>
              <a:buFontTx/>
              <a:buChar char="-"/>
            </a:pPr>
            <a:r>
              <a:rPr lang="pt-BR" sz="2800" dirty="0" smtClean="0"/>
              <a:t>MAPA DE RISCOS</a:t>
            </a:r>
            <a:endParaRPr lang="pt-BR" sz="2800" dirty="0"/>
          </a:p>
        </p:txBody>
      </p:sp>
    </p:spTree>
    <p:extLst>
      <p:ext uri="{BB962C8B-B14F-4D97-AF65-F5344CB8AC3E}">
        <p14:creationId xmlns:p14="http://schemas.microsoft.com/office/powerpoint/2010/main" val="3500573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í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296</TotalTime>
  <Words>429</Words>
  <Application>Microsoft Office PowerPoint</Application>
  <PresentationFormat>Apresentação na tela (4:3)</PresentationFormat>
  <Paragraphs>61</Paragraphs>
  <Slides>17</Slides>
  <Notes>0</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Solstício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Professor</dc:creator>
  <cp:lastModifiedBy>Familia Freitas</cp:lastModifiedBy>
  <cp:revision>46</cp:revision>
  <dcterms:created xsi:type="dcterms:W3CDTF">2014-10-02T22:14:44Z</dcterms:created>
  <dcterms:modified xsi:type="dcterms:W3CDTF">2014-11-02T18:25:47Z</dcterms:modified>
</cp:coreProperties>
</file>