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5BCB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4" autoAdjust="0"/>
  </p:normalViewPr>
  <p:slideViewPr>
    <p:cSldViewPr>
      <p:cViewPr varScale="1">
        <p:scale>
          <a:sx n="51" d="100"/>
          <a:sy n="51" d="100"/>
        </p:scale>
        <p:origin x="-124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9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93CAA-DDE5-410A-A56D-AC921EDCE12A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DFE05-8856-40BC-BD6D-A487A77B357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C650-68C1-4DE9-9002-9821908290CB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4FBCA4F-5098-4C66-8869-A91FC8C5313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C650-68C1-4DE9-9002-9821908290CB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CA4F-5098-4C66-8869-A91FC8C531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4FBCA4F-5098-4C66-8869-A91FC8C5313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C650-68C1-4DE9-9002-9821908290CB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C650-68C1-4DE9-9002-9821908290CB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4FBCA4F-5098-4C66-8869-A91FC8C5313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C650-68C1-4DE9-9002-9821908290CB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4FBCA4F-5098-4C66-8869-A91FC8C5313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CE6C650-68C1-4DE9-9002-9821908290CB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CA4F-5098-4C66-8869-A91FC8C5313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C650-68C1-4DE9-9002-9821908290CB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4FBCA4F-5098-4C66-8869-A91FC8C5313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C650-68C1-4DE9-9002-9821908290CB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4FBCA4F-5098-4C66-8869-A91FC8C531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C650-68C1-4DE9-9002-9821908290CB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FBCA4F-5098-4C66-8869-A91FC8C5313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4FBCA4F-5098-4C66-8869-A91FC8C5313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C650-68C1-4DE9-9002-9821908290CB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4FBCA4F-5098-4C66-8869-A91FC8C5313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CE6C650-68C1-4DE9-9002-9821908290CB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CE6C650-68C1-4DE9-9002-9821908290CB}" type="datetimeFigureOut">
              <a:rPr lang="pt-BR" smtClean="0"/>
              <a:pPr/>
              <a:t>22/10/2014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4FBCA4F-5098-4C66-8869-A91FC8C5313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75856" y="3068960"/>
            <a:ext cx="5645224" cy="1752600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DR. PAULO PICANÇO</a:t>
            </a:r>
          </a:p>
          <a:p>
            <a:pPr algn="l"/>
            <a:r>
              <a:rPr lang="pt-BR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PSIQUIATRA CLÍNICO</a:t>
            </a:r>
          </a:p>
          <a:p>
            <a:pPr algn="l"/>
            <a:r>
              <a:rPr lang="pt-BR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PSICOTERAPEUTA PSICANALÍTICO</a:t>
            </a:r>
            <a:endParaRPr lang="pt-BR" sz="2000" b="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964488" cy="1656184"/>
          </a:xfrm>
        </p:spPr>
        <p:txBody>
          <a:bodyPr>
            <a:noAutofit/>
          </a:bodyPr>
          <a:lstStyle/>
          <a:p>
            <a:r>
              <a:rPr lang="pt-BR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TRANSTORNOS MENTAIS</a:t>
            </a:r>
            <a:br>
              <a:rPr lang="pt-BR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pt-BR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NO TRABALHO</a:t>
            </a:r>
            <a:endParaRPr lang="pt-BR" sz="4800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843808" y="5877272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Arial" pitchFamily="34" charset="0"/>
                <a:cs typeface="Arial" pitchFamily="34" charset="0"/>
              </a:rPr>
              <a:t>- 2014 -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34400" cy="1158952"/>
          </a:xfrm>
        </p:spPr>
        <p:txBody>
          <a:bodyPr>
            <a:noAutofit/>
          </a:bodyPr>
          <a:lstStyle/>
          <a:p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IV – EPIDEMIOLOGIA DAS LICENÇAS DE TRABALHO POR TRANSTORNOS MENTAIS NO BRASIL, 1999 – 2002</a:t>
            </a:r>
            <a:b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FONTE: SUB – MPAS - INSS</a:t>
            </a:r>
            <a:endParaRPr lang="pt-BR" sz="16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251520" y="1412776"/>
          <a:ext cx="8662863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863"/>
              </a:tblGrid>
              <a:tr h="82427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TRANSTORNOS DEPRESSIVOS – CID 10 F30 A F39</a:t>
                      </a:r>
                    </a:p>
                    <a:p>
                      <a:pPr algn="ctr"/>
                      <a:r>
                        <a:rPr lang="pt-BR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RAMOS DE ATIVIDADE MAIS ACOMETIDOS</a:t>
                      </a:r>
                      <a:endParaRPr lang="pt-BR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  <a:alpha val="52000"/>
                      </a:schemeClr>
                    </a:solidFill>
                  </a:tcPr>
                </a:tc>
              </a:tr>
              <a:tr h="436030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1º - CONFECÇÃO DE ARTIGOS DE VESTUÁRIO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36030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2º - FABRICAÇÃO DE PRODUTOS TÊXTEIS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6030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3º</a:t>
                      </a:r>
                      <a:r>
                        <a:rPr lang="pt-BR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- SAÚDE E SERVIÇOS SOCIAIS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36030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4º - ATIVIDADE DE INTERMEDIAÇÃO FINANCEIRA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6030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5º - EDUCAÇÃO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6030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6º</a:t>
                      </a:r>
                      <a:r>
                        <a:rPr lang="pt-BR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- FABRICAÇÃO DE PRODUTOS DE FUMO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6030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7º - SEGUROS E PREVIDÊNCIA PRIVADA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6030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8º</a:t>
                      </a:r>
                      <a:r>
                        <a:rPr lang="pt-BR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- PREPARO DE COURO E FABRICAÇÃO DE ARTEFATOS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6030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9º - FABRICAÇÃO DE MATERIAL ELÉTRICO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36030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10º - TRANSPORTE AÉREO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970312"/>
          </a:xfrm>
        </p:spPr>
        <p:txBody>
          <a:bodyPr>
            <a:noAutofit/>
          </a:bodyPr>
          <a:lstStyle/>
          <a:p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IV – EPIDEMIOLOGIA DAS LICENÇAS DE TRABALHO POR TRANSTORNOS MENTAIS NO BRASIL, 1999 – 2002</a:t>
            </a:r>
            <a:b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FONTE: SUB – MPAS - INSS</a:t>
            </a:r>
            <a:endParaRPr lang="pt-BR" sz="16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79512" y="1340767"/>
          <a:ext cx="8784975" cy="53285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84975"/>
              </a:tblGrid>
              <a:tr h="1136917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TRANSTORNOS NEURÓTICOS,</a:t>
                      </a:r>
                      <a:r>
                        <a:rPr lang="pt-BR" sz="20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TRANSTORNOS DERIVADOS DO ESTRESSE E TRANSTORNOS SOMATOFORMES – CID 10 F40 A F48</a:t>
                      </a:r>
                    </a:p>
                    <a:p>
                      <a:pPr algn="ctr"/>
                      <a:r>
                        <a:rPr lang="pt-BR" sz="20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RAMOS DE ATIVIDADE MAIS ACOMETIDOS</a:t>
                      </a:r>
                      <a:endParaRPr lang="pt-BR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5BCB7"/>
                    </a:solidFill>
                  </a:tcPr>
                </a:tc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1º - TRANSPORTE AÉREO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2º - ATIVIDADE DE INTERMEDIAÇÃO FINANCEIRA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3º</a:t>
                      </a:r>
                      <a:r>
                        <a:rPr lang="pt-BR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- TRANSPORTE TERRESTRE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4º - </a:t>
                      </a:r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</a:t>
                      </a:r>
                      <a:r>
                        <a:rPr lang="pt-BR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 PREVIDÊNCIA PRIVADA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5º - EXTRAÇÃO</a:t>
                      </a:r>
                      <a:r>
                        <a:rPr lang="pt-BR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DO PETRÓLEO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6º</a:t>
                      </a:r>
                      <a:r>
                        <a:rPr lang="pt-BR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- ATIVIDADE DE INFORMÁTICA E CONEXAS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7º - TRANSPORTE AQUAVIÁRIO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8º</a:t>
                      </a:r>
                      <a:r>
                        <a:rPr lang="pt-BR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- FABRICAÇÃO DE MATERIAL ELETRÔNICO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9º - CORREIOS E TELECOMUNICAÇÕES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9168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10º - SAÚDE E SERVIÇO SOCIAL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964488" cy="896144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 – FATORES DE RISCO À </a:t>
            </a:r>
            <a:b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SAÚDE MENTAL NO TRABALHO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484784"/>
            <a:ext cx="9144000" cy="5589240"/>
          </a:xfrm>
        </p:spPr>
        <p:txBody>
          <a:bodyPr>
            <a:noAutofit/>
          </a:bodyPr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LONGAS JORNADAS / TURNOS NOTURNOS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TURNOS INICIANDO MUITO CEDO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PELA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MANHÃ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POUCAS / CURTAS PAUSAS PARA DESCANSO 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REFEIÇÕES DE CURTA DURAÇÃO E DE BAIXA QUALIDADE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RITMO DE TRABALHO INTENSO / MONÓTONO / CANSATIVO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ESFORÇO FÍSICO INTENSO / ACIDENTES DE TRABALHO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POSIÇÕES INADEQUADAS / LUGARES DESCONFORTÁVEIS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NÍVEL DE PRESSÃO EXERCIDO PELA ORGANIZAÇÃO DO TRABALHO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RESPONSABILIDADE INADEQUADA À CAPACIDADE DO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EMPREGADO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TRABALHOS PERIGOSOS / SITUAÇÕES DE EMERGÊNCIA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NÍVEIS ELEVADOS DE ATENÇÃO E CONCENTRAÇÃO EXIGIDOS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PRESENÇA DE CONFLITOS INTERPESSOAIS NO TRABALHO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34400" cy="758952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 – FATORES DE RISCO À </a:t>
            </a:r>
            <a:b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SAÚDE MENTAL NO TRABALHO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842248" cy="5112568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EXIGÊNCIAS DE NÃO COMETER ERROS OU LAPSOS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MÁ RELAÇÃO DO EMPREGADO COM COLEGAS / SUPERVISORES / CLIENTES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DIFICULDADES DE ATUALIZAÇÃO NAS INOVAÇÕES TECNOLÓGICAS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MUDANÇAS REPENTINAS DE POSTOS DE TRABALHO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AMBIENTE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DE TRABALHO INADEQUADO QUANTO A RUÍDO, TEMPERATURA, ILUMINAÇÃO, AGENTES QUÍMICOS ETC.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NECESSIDADE DE TOMADA DE DECISÕES RÁPIDAS.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PRÊMIOS ASSOCIADOS À PRODUÇÃO / COMPETITIVIDADE.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PLANO DE ASCENÇÃO E CARREIRA / CONFLITO DE PAPÉIS.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ASSÉDIO SEXUAL / ASSÉDIO MORAL.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AMEAÇAS DE DEMISSÃO / DESEMPREGO.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DIFICULDADES ECONÔMICAS DE EMPRESAS / FALÊNCIAS.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34400" cy="1046984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VI – TRABALHO – ESTRESSE – DINHEIRO</a:t>
            </a:r>
            <a:b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(Revista </a:t>
            </a:r>
            <a:r>
              <a:rPr lang="pt-BR" sz="3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Psicorama</a:t>
            </a:r>
            <a:r>
              <a:rPr lang="pt-BR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– Ano 3 – nº1 – 1992)</a:t>
            </a:r>
            <a:endParaRPr lang="pt-BR" sz="3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964488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i="1" dirty="0" smtClean="0"/>
              <a:t>“O dinheiro pode não trazer felicidade, mas pelo menos permite que você viva infeliz confortavelmente.” </a:t>
            </a:r>
          </a:p>
          <a:p>
            <a:pPr>
              <a:buNone/>
            </a:pPr>
            <a:endParaRPr lang="pt-BR" sz="2400" i="1" dirty="0" smtClean="0"/>
          </a:p>
          <a:p>
            <a:pPr>
              <a:buNone/>
            </a:pPr>
            <a:r>
              <a:rPr lang="pt-BR" sz="2400" i="1" dirty="0" smtClean="0"/>
              <a:t>“ O dito de Sir Robert </a:t>
            </a:r>
            <a:r>
              <a:rPr lang="pt-BR" sz="2400" i="1" dirty="0" err="1" smtClean="0"/>
              <a:t>Walpole</a:t>
            </a:r>
            <a:r>
              <a:rPr lang="pt-BR" sz="2400" i="1" dirty="0" smtClean="0"/>
              <a:t> de que todo homem tem o seu preço é de um realismo nada agradável.”</a:t>
            </a:r>
          </a:p>
          <a:p>
            <a:pPr>
              <a:buNone/>
            </a:pPr>
            <a:endParaRPr lang="pt-BR" sz="2400" i="1" dirty="0" smtClean="0"/>
          </a:p>
          <a:p>
            <a:pPr>
              <a:buNone/>
            </a:pPr>
            <a:r>
              <a:rPr lang="pt-BR" sz="2400" i="1" dirty="0" smtClean="0"/>
              <a:t>“A perspectiva de se estar irremediavelmente condenado a toda uma vida de preocupações financeiras é em si mesma um agente poderoso na gênese do estresse mental.”</a:t>
            </a:r>
          </a:p>
          <a:p>
            <a:pPr>
              <a:buNone/>
            </a:pPr>
            <a:endParaRPr lang="pt-BR" sz="2400" i="1" dirty="0" smtClean="0"/>
          </a:p>
          <a:p>
            <a:pPr>
              <a:buNone/>
            </a:pPr>
            <a:r>
              <a:rPr lang="pt-BR" sz="2400" i="1" dirty="0" smtClean="0"/>
              <a:t>“ O excesso de ansiedade em matéria de finanças pode levar à depressão nervosa e às vezes ao suicídio.”</a:t>
            </a:r>
            <a:endParaRPr lang="pt-BR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34400" cy="902968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VI – TRABALHO – ESTRESSE – DINHEIRO</a:t>
            </a:r>
            <a:b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(Revista </a:t>
            </a:r>
            <a:r>
              <a:rPr lang="pt-BR" sz="3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Psicorama</a:t>
            </a:r>
            <a:r>
              <a:rPr lang="pt-BR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– Ano 3 – nº1 – 1992)</a:t>
            </a:r>
            <a:endParaRPr lang="pt-BR" sz="3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518457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400" i="1" dirty="0" smtClean="0"/>
              <a:t>“As fantasias de ruína financeira são comuns e clássicas nas doenças depressivas.”</a:t>
            </a:r>
          </a:p>
          <a:p>
            <a:pPr>
              <a:buNone/>
            </a:pPr>
            <a:endParaRPr lang="pt-BR" sz="2400" i="1" dirty="0" smtClean="0"/>
          </a:p>
          <a:p>
            <a:pPr>
              <a:buNone/>
            </a:pPr>
            <a:r>
              <a:rPr lang="pt-BR" sz="2400" i="1" dirty="0" smtClean="0"/>
              <a:t>“Não raro, o empregado satisfeito com a sua posição pode ser levado ao “BREAK DOWN” mental por ter sabido que um companheiro ganha mais do que ele.”</a:t>
            </a:r>
          </a:p>
          <a:p>
            <a:pPr>
              <a:buNone/>
            </a:pPr>
            <a:endParaRPr lang="pt-BR" sz="2400" i="1" dirty="0" smtClean="0"/>
          </a:p>
          <a:p>
            <a:pPr>
              <a:buNone/>
            </a:pPr>
            <a:r>
              <a:rPr lang="pt-BR" sz="2400" i="1" dirty="0" smtClean="0"/>
              <a:t>“Quando o mercado de valores desce, sobe a incidência de </a:t>
            </a:r>
            <a:r>
              <a:rPr lang="pt-BR" sz="2400" i="1" dirty="0" err="1" smtClean="0"/>
              <a:t>glicosúria</a:t>
            </a:r>
            <a:r>
              <a:rPr lang="pt-BR" sz="2400" i="1" dirty="0" smtClean="0"/>
              <a:t> </a:t>
            </a:r>
            <a:r>
              <a:rPr lang="pt-BR" sz="2400" i="1" dirty="0" smtClean="0"/>
              <a:t>– e eventualmente o diabetes </a:t>
            </a:r>
            <a:r>
              <a:rPr lang="pt-BR" sz="2400" i="1" dirty="0" err="1" smtClean="0"/>
              <a:t>mellitus</a:t>
            </a:r>
            <a:r>
              <a:rPr lang="pt-BR" sz="2400" i="1" dirty="0" smtClean="0"/>
              <a:t> – entre os investidores.”</a:t>
            </a:r>
          </a:p>
          <a:p>
            <a:pPr>
              <a:buNone/>
            </a:pPr>
            <a:endParaRPr lang="pt-BR" sz="2400" i="1" dirty="0" smtClean="0"/>
          </a:p>
          <a:p>
            <a:pPr>
              <a:buNone/>
            </a:pPr>
            <a:r>
              <a:rPr lang="pt-BR" sz="2400" i="1" dirty="0" smtClean="0"/>
              <a:t>“Dinheiro é coisa do diabo, mas quem quiser ver o diabo é só ficar sem dinheiro.” (Autor desconhecido)</a:t>
            </a:r>
            <a:endParaRPr lang="pt-BR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68152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VII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– SINTOMATOLOGIA DE TRANSTORNOS PSÍQUICOS NO TRABALHO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 fontScale="92500"/>
          </a:bodyPr>
          <a:lstStyle/>
          <a:p>
            <a:r>
              <a:rPr lang="pt-BR" sz="1900" dirty="0" smtClean="0">
                <a:latin typeface="Arial" pitchFamily="34" charset="0"/>
                <a:cs typeface="Arial" pitchFamily="34" charset="0"/>
              </a:rPr>
              <a:t>ANSIEDADE, CHORO FÁCIL, ANGÚSTIA E DEPRESSÃO</a:t>
            </a:r>
          </a:p>
          <a:p>
            <a:r>
              <a:rPr lang="pt-BR" sz="1900" dirty="0" smtClean="0">
                <a:latin typeface="Arial" pitchFamily="34" charset="0"/>
                <a:cs typeface="Arial" pitchFamily="34" charset="0"/>
              </a:rPr>
              <a:t>CANSAÇO, IRRITABILIDADE E DESINTERESSE PELO TRABALHO</a:t>
            </a:r>
          </a:p>
          <a:p>
            <a:r>
              <a:rPr lang="pt-BR" sz="1900" dirty="0" smtClean="0">
                <a:latin typeface="Arial" pitchFamily="34" charset="0"/>
                <a:cs typeface="Arial" pitchFamily="34" charset="0"/>
              </a:rPr>
              <a:t>INSÔNIA, ALTERAÇÕES DO SONO E PESADELOS</a:t>
            </a:r>
          </a:p>
          <a:p>
            <a:r>
              <a:rPr lang="pt-BR" sz="1900" dirty="0" smtClean="0">
                <a:latin typeface="Arial" pitchFamily="34" charset="0"/>
                <a:cs typeface="Arial" pitchFamily="34" charset="0"/>
              </a:rPr>
              <a:t>DIMINUIÇÃO DA CAPACIDADE DE CONCENTRAÇÃO E MEMORIZAÇÃO</a:t>
            </a:r>
          </a:p>
          <a:p>
            <a:r>
              <a:rPr lang="pt-BR" sz="1900" dirty="0" smtClean="0">
                <a:latin typeface="Arial" pitchFamily="34" charset="0"/>
                <a:cs typeface="Arial" pitchFamily="34" charset="0"/>
              </a:rPr>
              <a:t>ISOLAMENTO E DIFICULDADE DE FAZER AMIZADES</a:t>
            </a:r>
          </a:p>
          <a:p>
            <a:r>
              <a:rPr lang="pt-BR" sz="1900" dirty="0" smtClean="0">
                <a:latin typeface="Arial" pitchFamily="34" charset="0"/>
                <a:cs typeface="Arial" pitchFamily="34" charset="0"/>
              </a:rPr>
              <a:t>SENSAÇÃO NEGATIVA EM RELAÇÃO AO PRESENTE E AO FUTURO</a:t>
            </a:r>
          </a:p>
          <a:p>
            <a:r>
              <a:rPr lang="pt-BR" sz="1900" dirty="0" smtClean="0">
                <a:latin typeface="Arial" pitchFamily="34" charset="0"/>
                <a:cs typeface="Arial" pitchFamily="34" charset="0"/>
              </a:rPr>
              <a:t>CEFALÉIA, DORES MUSCULARES, AUMENTO DE PRESSÃO ARTERIAL</a:t>
            </a:r>
          </a:p>
          <a:p>
            <a:r>
              <a:rPr lang="pt-BR" sz="1900" dirty="0" smtClean="0">
                <a:latin typeface="Arial" pitchFamily="34" charset="0"/>
                <a:cs typeface="Arial" pitchFamily="34" charset="0"/>
              </a:rPr>
              <a:t>AUMENTO DO PESO CORPORAL OU EMAGRECIMENTO EXAGERADO</a:t>
            </a:r>
          </a:p>
          <a:p>
            <a:r>
              <a:rPr lang="pt-BR" sz="1900" dirty="0" smtClean="0">
                <a:latin typeface="Arial" pitchFamily="34" charset="0"/>
                <a:cs typeface="Arial" pitchFamily="34" charset="0"/>
              </a:rPr>
              <a:t>REDUÇÃO 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DA 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LIBIDO, TREMORES E PALPITAÇÕES</a:t>
            </a:r>
          </a:p>
          <a:p>
            <a:r>
              <a:rPr lang="pt-BR" sz="1900" dirty="0" smtClean="0">
                <a:latin typeface="Arial" pitchFamily="34" charset="0"/>
                <a:cs typeface="Arial" pitchFamily="34" charset="0"/>
              </a:rPr>
              <a:t>SENTIMENTOS DE CULPA, FRACASSO E DESVALIA</a:t>
            </a:r>
          </a:p>
          <a:p>
            <a:r>
              <a:rPr lang="pt-BR" sz="1900" dirty="0" smtClean="0">
                <a:latin typeface="Arial" pitchFamily="34" charset="0"/>
                <a:cs typeface="Arial" pitchFamily="34" charset="0"/>
              </a:rPr>
              <a:t>USO NOCIVO DE ÁLCOOL, DROGAS E PSICOFÁRMACOS</a:t>
            </a:r>
          </a:p>
          <a:p>
            <a:r>
              <a:rPr lang="pt-BR" sz="1900" dirty="0" smtClean="0">
                <a:latin typeface="Arial" pitchFamily="34" charset="0"/>
                <a:cs typeface="Arial" pitchFamily="34" charset="0"/>
              </a:rPr>
              <a:t>TENTATIVA DE SUICÍDIO OU IDEAÇÃO SUICIDA</a:t>
            </a:r>
          </a:p>
          <a:p>
            <a:r>
              <a:rPr lang="pt-BR" sz="1900" dirty="0" smtClean="0">
                <a:latin typeface="Arial" pitchFamily="34" charset="0"/>
                <a:cs typeface="Arial" pitchFamily="34" charset="0"/>
              </a:rPr>
              <a:t>SINTOMAS PSICÓTICOS – IDÉIAS DELIRANTES / ALUCINAÇÕES</a:t>
            </a:r>
          </a:p>
          <a:p>
            <a:r>
              <a:rPr lang="pt-BR" sz="1900" dirty="0" smtClean="0">
                <a:latin typeface="Arial" pitchFamily="34" charset="0"/>
                <a:cs typeface="Arial" pitchFamily="34" charset="0"/>
              </a:rPr>
              <a:t>MUDANÇAS COMPORTAMENTAIS E DEMÊNCIAS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34400" cy="1052736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VIII – PREVENÇÃO DOS TRANSTORNOS MENTAIS NO TRABALHO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200" dirty="0" smtClean="0">
                <a:latin typeface="Arial" pitchFamily="34" charset="0"/>
                <a:cs typeface="Arial" pitchFamily="34" charset="0"/>
              </a:rPr>
              <a:t>1 – PROGRAMAS PARA MELHORIA DAS PRÁTICAS INSTITUCIONAIS VOLTADAS 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PARA  A 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SAÚDE MENTAL NO TRABALHO.</a:t>
            </a:r>
          </a:p>
          <a:p>
            <a:pPr>
              <a:buNone/>
            </a:pPr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200" dirty="0" smtClean="0">
                <a:latin typeface="Arial" pitchFamily="34" charset="0"/>
                <a:cs typeface="Arial" pitchFamily="34" charset="0"/>
              </a:rPr>
              <a:t>2 – REDUÇÃO DOS FATORES DE 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RISCO  DESENCADEADORES 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DE TRANSTORNOS MENTAIS ENTRE TRABALHADORES.</a:t>
            </a:r>
          </a:p>
          <a:p>
            <a:pPr>
              <a:buNone/>
            </a:pPr>
            <a:r>
              <a:rPr lang="pt-BR" sz="2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pt-BR" sz="2200" dirty="0" smtClean="0">
                <a:latin typeface="Arial" pitchFamily="34" charset="0"/>
                <a:cs typeface="Arial" pitchFamily="34" charset="0"/>
              </a:rPr>
              <a:t>3 – MAIOR DESEMPENHO DO PODER PÚBLICO NAS AÇÕES VOLTADAS PARA 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  A 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SAÚDE MENTAL NO TRABALHO.</a:t>
            </a:r>
          </a:p>
          <a:p>
            <a:pPr>
              <a:buNone/>
            </a:pPr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200" dirty="0" smtClean="0">
                <a:latin typeface="Arial" pitchFamily="34" charset="0"/>
                <a:cs typeface="Arial" pitchFamily="34" charset="0"/>
              </a:rPr>
              <a:t>4 – IMPORTÂNCIA 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 DA 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JUSTIÇA DO TRABALHO NA PROTEÇÃO DA SAÚDE MENTAL DOS TRABALHADORES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34400" cy="1035496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IX – TRATAMENTO DOS TRANSTORNOS MENTAIS RELACIONADOS AO TRABALHO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90728" cy="507030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DIAGNÓSTICO PRECOCE</a:t>
            </a:r>
          </a:p>
          <a:p>
            <a:pPr marL="514350" indent="-514350">
              <a:buAutoNum type="arabicPeriod"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TRATAMENTO PSICOFARMACOLÓGICO</a:t>
            </a:r>
          </a:p>
          <a:p>
            <a:pPr marL="514350" indent="-514350">
              <a:buAutoNum type="arabicPeriod"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TRATAMENTO PSICOLÓGICO</a:t>
            </a:r>
          </a:p>
          <a:p>
            <a:pPr marL="1062990" lvl="2" indent="-514350"/>
            <a:r>
              <a:rPr lang="pt-BR" dirty="0" smtClean="0">
                <a:latin typeface="Arial" pitchFamily="34" charset="0"/>
                <a:cs typeface="Arial" pitchFamily="34" charset="0"/>
              </a:rPr>
              <a:t>PSICOTERAPIA INDIVIDUAL</a:t>
            </a:r>
          </a:p>
          <a:p>
            <a:pPr marL="1062990" lvl="2" indent="-514350"/>
            <a:r>
              <a:rPr lang="pt-BR" dirty="0" smtClean="0">
                <a:latin typeface="Arial" pitchFamily="34" charset="0"/>
                <a:cs typeface="Arial" pitchFamily="34" charset="0"/>
              </a:rPr>
              <a:t>PSICOTERAPIA GRUPAL</a:t>
            </a:r>
          </a:p>
          <a:p>
            <a:pPr marL="1062990" lvl="2" indent="-514350"/>
            <a:r>
              <a:rPr lang="pt-BR" dirty="0" smtClean="0">
                <a:latin typeface="Arial" pitchFamily="34" charset="0"/>
                <a:cs typeface="Arial" pitchFamily="34" charset="0"/>
              </a:rPr>
              <a:t>PSICOTERAPIA FAMILIAR</a:t>
            </a:r>
          </a:p>
          <a:p>
            <a:pPr marL="514350" indent="-514350">
              <a:buAutoNum type="arabicPeriod"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INTERVENÇÕES PSICO-SOCIAIS</a:t>
            </a:r>
          </a:p>
          <a:p>
            <a:pPr marL="1062990" lvl="2" indent="-514350"/>
            <a:r>
              <a:rPr lang="pt-BR" dirty="0" smtClean="0">
                <a:latin typeface="Arial" pitchFamily="34" charset="0"/>
                <a:cs typeface="Arial" pitchFamily="34" charset="0"/>
              </a:rPr>
              <a:t>GRUPOS DE AUTO-AJUDA (AA, NA</a:t>
            </a:r>
            <a:r>
              <a:rPr lang="pt-BR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mtClean="0">
                <a:latin typeface="Arial" pitchFamily="34" charset="0"/>
                <a:cs typeface="Arial" pitchFamily="34" charset="0"/>
              </a:rPr>
              <a:t>DQA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 OUTROS)</a:t>
            </a:r>
          </a:p>
          <a:p>
            <a:pPr marL="1062990" lvl="2" indent="-514350"/>
            <a:r>
              <a:rPr lang="pt-BR" dirty="0" smtClean="0">
                <a:latin typeface="Arial" pitchFamily="34" charset="0"/>
                <a:cs typeface="Arial" pitchFamily="34" charset="0"/>
              </a:rPr>
              <a:t>INTEGRAÇÃO ENTRE EMPREGADOS, ADMINISTRADORES, SINDICATOS, SERVIÇOS DE SAÚDE E DE ASSISTÊNCIA SOCIAL.</a:t>
            </a:r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848" y="260648"/>
            <a:ext cx="8836152" cy="758952"/>
          </a:xfrm>
        </p:spPr>
        <p:txBody>
          <a:bodyPr>
            <a:noAutofit/>
          </a:bodyPr>
          <a:lstStyle/>
          <a:p>
            <a:r>
              <a:rPr lang="pt-BR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 – ETIOLOGIA DOS TRANSTORNOS MENTAIS</a:t>
            </a:r>
            <a:endParaRPr lang="pt-BR" sz="3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 – FATORES GENÉTICOS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 – FATORES  BIOLÓGICOS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 – FATORES PSICOLÓGICOS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 – FATORES SOCIAIS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842248" cy="758952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 – ETIOLOGIA DOS TRANSTORNOS MENTAIS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A – FATORES GENÉTICOS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Estudos genéticos demonstram a existência de um componente hereditário na determinação da ESQUIZOFRENIA (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Schulsinger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1988) e do TRANSTORNO BIPOLAR ( Mc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Guffin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1989).</a:t>
            </a:r>
          </a:p>
          <a:p>
            <a:pPr algn="just">
              <a:buFont typeface="Wingdings" pitchFamily="2" charset="2"/>
              <a:buChar char="§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Estudos de gêmeos monozigóticos indicaram uma concordância variando de 40% para ESQUIZOFRENIA (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Kringlen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1987) e de 70% para o TRANSTORNO BIPOLAR (Katz, 1989).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662736" cy="758952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 – ETIOLOGIA DOS TRANSTORNOS 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B – FATORES BIOLÓGICOS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AFECÇÕES ORGÂNICAS:</a:t>
            </a:r>
          </a:p>
          <a:p>
            <a:pPr algn="just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- Traumatismos cranianos, infecções, intoxicações, tumores cerebrais, doenças metabólicas e outras.</a:t>
            </a:r>
          </a:p>
          <a:p>
            <a:pPr algn="just"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ALTERAÇÕES NEUROQUÍMICAS:</a:t>
            </a:r>
          </a:p>
          <a:p>
            <a:pPr algn="just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- Sistema Neurotransmissor: noradrenalina,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serotonina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dopamina, acetilcolina,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glutamato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ácido gama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aminobutírico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(GABA) e glicina.</a:t>
            </a:r>
          </a:p>
          <a:p>
            <a:pPr algn="just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- Sistema Neuroendócrino:</a:t>
            </a:r>
          </a:p>
          <a:p>
            <a:pPr algn="just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Eixo hipotálamo – hipófise –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adrenocórtex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Eixo hipotálamo – hipófise -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tireóide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842248" cy="758952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 – ETIOLOGIA DOS TRANSTORNOS 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C – FATORES PSICOLÓGICOS</a:t>
            </a:r>
          </a:p>
          <a:p>
            <a:pPr>
              <a:buNone/>
            </a:pPr>
            <a:r>
              <a:rPr lang="pt-BR" sz="2200" b="1" dirty="0" smtClean="0">
                <a:latin typeface="Arial" pitchFamily="34" charset="0"/>
                <a:cs typeface="Arial" pitchFamily="34" charset="0"/>
              </a:rPr>
              <a:t>TEORIA PSICANALÍTICA DA PERSONALIDADE – FREUD, 1900.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CONSCIENTE, PRÉ-CONSCIENTE E INCONSCIENTE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ID, EGO E SUPEREGO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PRINCÍPIO DO PRAZER E DA REALIDADE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ESTÁGIOS DO DESENVOLVIMENTO PSICOSSEXUAL:</a:t>
            </a:r>
          </a:p>
          <a:p>
            <a:pPr>
              <a:buNone/>
            </a:pPr>
            <a:r>
              <a:rPr lang="pt-BR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INFÂNCIA, PUBERDADE, ADOLESCÊNCIA, MATURIDADE E VELHICE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CONFLITO – ANSIEDADE – MECANISMOS DE DEFESA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INSTINTO DE VIDA – INSTINTO DE MORTE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RELAÇÕES INTERPESSOAIS E TRANSFERÊNCIA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842248" cy="758952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 – ETIOLOGIA DOS TRANSTORNOS 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D – FATORES SOCIAIS</a:t>
            </a:r>
          </a:p>
          <a:p>
            <a:r>
              <a:rPr lang="pt-BR" sz="2500" dirty="0" smtClean="0">
                <a:latin typeface="Arial" pitchFamily="34" charset="0"/>
                <a:cs typeface="Arial" pitchFamily="34" charset="0"/>
              </a:rPr>
              <a:t>FAMÍLIA</a:t>
            </a:r>
          </a:p>
          <a:p>
            <a:r>
              <a:rPr lang="pt-BR" sz="2500" dirty="0" smtClean="0">
                <a:latin typeface="Arial" pitchFamily="34" charset="0"/>
                <a:cs typeface="Arial" pitchFamily="34" charset="0"/>
              </a:rPr>
              <a:t>RELIGIÃO</a:t>
            </a:r>
          </a:p>
          <a:p>
            <a:r>
              <a:rPr lang="pt-BR" sz="2500" dirty="0" smtClean="0">
                <a:latin typeface="Arial" pitchFamily="34" charset="0"/>
                <a:cs typeface="Arial" pitchFamily="34" charset="0"/>
              </a:rPr>
              <a:t>POLÍTICA</a:t>
            </a:r>
          </a:p>
          <a:p>
            <a:r>
              <a:rPr lang="pt-BR" sz="2500" dirty="0" smtClean="0">
                <a:latin typeface="Arial" pitchFamily="34" charset="0"/>
                <a:cs typeface="Arial" pitchFamily="34" charset="0"/>
              </a:rPr>
              <a:t>EDUCAÇÃO</a:t>
            </a:r>
          </a:p>
          <a:p>
            <a:r>
              <a:rPr lang="pt-BR" sz="2500" dirty="0" smtClean="0">
                <a:latin typeface="Arial" pitchFamily="34" charset="0"/>
                <a:cs typeface="Arial" pitchFamily="34" charset="0"/>
              </a:rPr>
              <a:t>ESPORTE</a:t>
            </a:r>
          </a:p>
          <a:p>
            <a:r>
              <a:rPr lang="pt-BR" sz="2500" dirty="0" smtClean="0">
                <a:latin typeface="Arial" pitchFamily="34" charset="0"/>
                <a:cs typeface="Arial" pitchFamily="34" charset="0"/>
              </a:rPr>
              <a:t>LAZER</a:t>
            </a:r>
          </a:p>
          <a:p>
            <a:r>
              <a:rPr lang="pt-BR" sz="2500" dirty="0" smtClean="0">
                <a:latin typeface="Arial" pitchFamily="34" charset="0"/>
                <a:cs typeface="Arial" pitchFamily="34" charset="0"/>
              </a:rPr>
              <a:t>TRABALHO</a:t>
            </a:r>
            <a:endParaRPr lang="pt-BR" sz="2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842248" cy="902968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II – NOSOLOGIA DOS TRANSTORNOS MENTAIS RELACIONADOS AO TRABALHO (CID-10)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892480" cy="55446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2200" b="1" dirty="0" smtClean="0">
                <a:latin typeface="Arial" pitchFamily="34" charset="0"/>
                <a:cs typeface="Arial" pitchFamily="34" charset="0"/>
              </a:rPr>
              <a:t>(DECRETO Nº3.048 DE 06/05/1999 – MPAS – BRASIL)</a:t>
            </a:r>
          </a:p>
          <a:p>
            <a:pPr algn="ctr">
              <a:buNone/>
            </a:pPr>
            <a:endParaRPr lang="pt-BR" sz="19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1900" b="1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– DEMÊNCIA (F 02.8)</a:t>
            </a: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2 – DELIRIUM (F 05.0)</a:t>
            </a: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3 – TRANSTORNO COGNITIVO (F 06.7)</a:t>
            </a: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4 – TRANSTORNO ORGÂNICO DA PERSONALIDADE (F 07.0)</a:t>
            </a: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5 – TRANSTORNO MENTAL ORGÂNICO NÃO ESPECIFICADO (F 09)</a:t>
            </a: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6 – ALCOOLISMO CRÔNICO (F 10)</a:t>
            </a: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7 – EPISÓDIOS DEPRESSIVOS (F 32)</a:t>
            </a: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8 – TRANSTORNO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ESTRESSE PÓS-TRAUMÁTICO (F 43.1)</a:t>
            </a: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9 – SÍNDROME DE FADIGA/NEURASTENIA (F 48.0)</a:t>
            </a: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10 – NEUROSE PROFISSIONAL (F.48.8)</a:t>
            </a: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11 – TRANSTORNO DO CICLO SONO-VIGÍLIA (F 51.2)</a:t>
            </a:r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12 – SÍNDROME DO ESGOTAMENTO PROFISSIONAL/BURN-OUT(Z 73.0)</a:t>
            </a:r>
          </a:p>
          <a:p>
            <a:pPr>
              <a:buNone/>
            </a:pPr>
            <a:endParaRPr lang="pt-BR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34400" cy="902968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III – EPIDEMIOLOGIA DOS TRANSTORNOS MENTAIS RELACIONADOS AO TRABALHO</a:t>
            </a:r>
            <a:endParaRPr lang="pt-BR" sz="28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79512" y="1052738"/>
          <a:ext cx="8784976" cy="5256585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733483"/>
                <a:gridCol w="7051493"/>
              </a:tblGrid>
              <a:tr h="691501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FINLANDIA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50%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dos 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empregados 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padecem de sintomas relacionados ao estresse.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6078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INGLATERRA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33% dos trabalhadores apresentam problemas de saúde mental.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1501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USA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10% dos adultos em idade de trabalhar são anualmente afetados por depressão.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1501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ALEMANHA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7% das aposentadorias antecipadas são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concedidas por transtornos depressivos.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1501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BRASIL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17,8% da população do Estado de São Paulo sofrem de transtornos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depressivos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1501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INSS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Transtornos mentais ocupam o terceiro lugar em concessão de benefícios previdenciários.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1501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OMS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20% da população mundial apresentará transtornos mentais nos próximos anos.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91501">
                <a:tc>
                  <a:txBody>
                    <a:bodyPr/>
                    <a:lstStyle/>
                    <a:p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OMS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No mundo, em 2020, depressão será a maior causa de incapacitação.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tângulo de cantos arredondados 6"/>
          <p:cNvSpPr/>
          <p:nvPr/>
        </p:nvSpPr>
        <p:spPr>
          <a:xfrm>
            <a:off x="0" y="6309320"/>
            <a:ext cx="9144000" cy="5486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FONTE: BOJART, LEG – IN: SAÚDE MENTAL NO TRABALHO: COLETÂNEA DO FÓRUM DE SAÚDE E SEGURANÇA NO TRABALHO DO ESTADO DE GOIÁS, 2013.</a:t>
            </a:r>
            <a:endParaRPr lang="pt-BR" sz="1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1086944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IV – EPIDEMIOLOGIA DAS LICENÇAS DE TRABALHO POR TRANSTORNOS MENTAIS NO BRASIL, 1999 – 2002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FONTE: SUB – MPAS - INSS</a:t>
            </a:r>
            <a:endParaRPr lang="pt-BR" sz="16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251520" y="1412776"/>
          <a:ext cx="8662864" cy="525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864"/>
              </a:tblGrid>
              <a:tr h="1121555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TRANSTORNOS MENTAIS DEVIDO AO USO DE ÁLCOOL E OUTRAS SUBSTÂNCIAS PSICOATIVAS – CID 10 F10 A F19</a:t>
                      </a:r>
                    </a:p>
                    <a:p>
                      <a:pPr algn="ctr"/>
                      <a:r>
                        <a:rPr lang="pt-BR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RAMOS</a:t>
                      </a:r>
                      <a:r>
                        <a:rPr lang="pt-BR" sz="20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DE ATIVIDADES MAIS ACOMETIDOS</a:t>
                      </a:r>
                      <a:endParaRPr lang="pt-BR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3503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1º - CAPTAÇÃO, TRATAMENTO,</a:t>
                      </a:r>
                      <a:r>
                        <a:rPr lang="pt-BR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DISTRIBUIÇÃO DE ÁGUA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3503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2º - FABRICAÇÃO DE EQUIPAMENTOS DE TRANSPORTE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3503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3º</a:t>
                      </a:r>
                      <a:r>
                        <a:rPr lang="pt-BR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- EXTRACÃO DE CARVÃO MINERAL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3503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4º - ELETRICIDADE, GÁS, ÁGUA QUENTE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3503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5º - FABRICAÇÃO DE VEÍCULOS AUTOMOTORES, REBOQUES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3503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6º</a:t>
                      </a:r>
                      <a:r>
                        <a:rPr lang="pt-BR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- LIMPEZA URBANA, ESGOTO, LIXO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3503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7º - FABRICAÇÃO DE PRODUTOS DE MADEIRA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3503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8º</a:t>
                      </a:r>
                      <a:r>
                        <a:rPr lang="pt-BR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- CONSTRUÇÃO CIVIL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3503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9º - COMÉRCIO E REPARAÇÃO DE VEÍCULOS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3503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10º - METALÚRGICA BÁSICA</a:t>
                      </a:r>
                      <a:endParaRPr lang="pt-BR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159</TotalTime>
  <Words>1313</Words>
  <Application>Microsoft Office PowerPoint</Application>
  <PresentationFormat>Apresentação na tela (4:3)</PresentationFormat>
  <Paragraphs>195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Cívico</vt:lpstr>
      <vt:lpstr>TRANSTORNOS MENTAIS  NO TRABALHO</vt:lpstr>
      <vt:lpstr>I – ETIOLOGIA DOS TRANSTORNOS MENTAIS</vt:lpstr>
      <vt:lpstr>I – ETIOLOGIA DOS TRANSTORNOS MENTAIS</vt:lpstr>
      <vt:lpstr>I – ETIOLOGIA DOS TRANSTORNOS MENTAIS</vt:lpstr>
      <vt:lpstr>I – ETIOLOGIA DOS TRANSTORNOS MENTAIS</vt:lpstr>
      <vt:lpstr>I – ETIOLOGIA DOS TRANSTORNOS MENTAIS</vt:lpstr>
      <vt:lpstr>II – NOSOLOGIA DOS TRANSTORNOS MENTAIS RELACIONADOS AO TRABALHO (CID-10)</vt:lpstr>
      <vt:lpstr>III – EPIDEMIOLOGIA DOS TRANSTORNOS MENTAIS RELACIONADOS AO TRABALHO</vt:lpstr>
      <vt:lpstr>  IV – EPIDEMIOLOGIA DAS LICENÇAS DE TRABALHO POR TRANSTORNOS MENTAIS NO BRASIL, 1999 – 2002 FONTE: SUB – MPAS - INSS</vt:lpstr>
      <vt:lpstr>IV – EPIDEMIOLOGIA DAS LICENÇAS DE TRABALHO POR TRANSTORNOS MENTAIS NO BRASIL, 1999 – 2002 FONTE: SUB – MPAS - INSS</vt:lpstr>
      <vt:lpstr>IV – EPIDEMIOLOGIA DAS LICENÇAS DE TRABALHO POR TRANSTORNOS MENTAIS NO BRASIL, 1999 – 2002 FONTE: SUB – MPAS - INSS</vt:lpstr>
      <vt:lpstr>V – FATORES DE RISCO À  SAÚDE MENTAL NO TRABALHO</vt:lpstr>
      <vt:lpstr>V – FATORES DE RISCO À  SAÚDE MENTAL NO TRABALHO</vt:lpstr>
      <vt:lpstr>VI – TRABALHO – ESTRESSE – DINHEIRO (Revista Psicorama – Ano 3 – nº1 – 1992)</vt:lpstr>
      <vt:lpstr>VI – TRABALHO – ESTRESSE – DINHEIRO (Revista Psicorama – Ano 3 – nº1 – 1992)</vt:lpstr>
      <vt:lpstr>VII– SINTOMATOLOGIA DE TRANSTORNOS PSÍQUICOS NO TRABALHO</vt:lpstr>
      <vt:lpstr>VIII – PREVENÇÃO DOS TRANSTORNOS MENTAIS NO TRABALHO</vt:lpstr>
      <vt:lpstr>IX – TRATAMENTO DOS TRANSTORNOS MENTAIS RELACIONADOS AO TRABALHO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TRANSTORNOS MENTAIS NO TRABALHO</dc:title>
  <dc:creator>M</dc:creator>
  <cp:lastModifiedBy>M</cp:lastModifiedBy>
  <cp:revision>57</cp:revision>
  <dcterms:created xsi:type="dcterms:W3CDTF">2014-10-20T21:33:41Z</dcterms:created>
  <dcterms:modified xsi:type="dcterms:W3CDTF">2014-10-23T00:10:34Z</dcterms:modified>
</cp:coreProperties>
</file>