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2" r:id="rId6"/>
    <p:sldId id="258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DC61-DAB6-4168-B750-1B5AFC03EBA7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BE8-5EFA-4C7D-A393-E0FE6B4B6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49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DC61-DAB6-4168-B750-1B5AFC03EBA7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BE8-5EFA-4C7D-A393-E0FE6B4B6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81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DC61-DAB6-4168-B750-1B5AFC03EBA7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BE8-5EFA-4C7D-A393-E0FE6B4B6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45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DC61-DAB6-4168-B750-1B5AFC03EBA7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BE8-5EFA-4C7D-A393-E0FE6B4B6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74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DC61-DAB6-4168-B750-1B5AFC03EBA7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BE8-5EFA-4C7D-A393-E0FE6B4B6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20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DC61-DAB6-4168-B750-1B5AFC03EBA7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BE8-5EFA-4C7D-A393-E0FE6B4B6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93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DC61-DAB6-4168-B750-1B5AFC03EBA7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BE8-5EFA-4C7D-A393-E0FE6B4B6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99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DC61-DAB6-4168-B750-1B5AFC03EBA7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BE8-5EFA-4C7D-A393-E0FE6B4B6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23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DC61-DAB6-4168-B750-1B5AFC03EBA7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BE8-5EFA-4C7D-A393-E0FE6B4B6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16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DC61-DAB6-4168-B750-1B5AFC03EBA7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BE8-5EFA-4C7D-A393-E0FE6B4B6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59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3DC61-DAB6-4168-B750-1B5AFC03EBA7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BE8-5EFA-4C7D-A393-E0FE6B4B6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36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DC61-DAB6-4168-B750-1B5AFC03EBA7}" type="datetimeFigureOut">
              <a:rPr lang="pt-BR" smtClean="0"/>
              <a:t>07/11/2014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2BE8-5EFA-4C7D-A393-E0FE6B4B6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99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 smtClean="0">
                <a:latin typeface="Calibri "/>
              </a:rPr>
              <a:t>VIBRAÇÃO</a:t>
            </a:r>
            <a:endParaRPr lang="pt-BR" sz="4000" b="1" dirty="0">
              <a:latin typeface="Calibri 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28650" y="1513774"/>
            <a:ext cx="7886700" cy="50349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 smtClean="0"/>
              <a:t>Definição</a:t>
            </a:r>
          </a:p>
          <a:p>
            <a:pPr algn="just"/>
            <a:r>
              <a:rPr lang="pt-BR" sz="3500" dirty="0" smtClean="0"/>
              <a:t>Para da Silva e Beck (2012) vibração é todo movimento que se repete com certa frequência em torno de uma posição de equilíbrio, bem como das forças e momentos a ele associados, ou simplesmente movimento oscilatório (GRIFFIN, 1990). </a:t>
            </a:r>
          </a:p>
          <a:p>
            <a:pPr marL="342900" lvl="1" indent="0" algn="just">
              <a:buNone/>
            </a:pPr>
            <a:r>
              <a:rPr lang="pt-BR" dirty="0" smtClean="0"/>
              <a:t>Usualmente a vibração é expressa em termos de sua magnitude (aceleração ( )) e frequência (Hz). </a:t>
            </a:r>
          </a:p>
          <a:p>
            <a:pPr algn="just"/>
            <a:r>
              <a:rPr lang="pt-BR" sz="3500" dirty="0" smtClean="0"/>
              <a:t>Movimento oscilatório de um corpo, devido a forças desequilibradas de componentes rotativos e movimentos alternados de uma máquina ou equipamento.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452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>
                <a:latin typeface="Arial Black" panose="020B0A04020102020204" pitchFamily="34" charset="0"/>
              </a:rPr>
              <a:t/>
            </a:r>
            <a:br>
              <a:rPr lang="pt-BR" b="1" dirty="0">
                <a:latin typeface="Arial Black" panose="020B0A04020102020204" pitchFamily="34" charset="0"/>
              </a:rPr>
            </a:br>
            <a:r>
              <a:rPr lang="pt-BR" b="1" dirty="0" smtClean="0">
                <a:latin typeface="Calibri "/>
              </a:rPr>
              <a:t>ACELERAÇÃO NORMATIZADA PARA JORNADA</a:t>
            </a:r>
            <a:r>
              <a:rPr lang="pt-BR" b="1" dirty="0">
                <a:latin typeface="Arial Black" panose="020B0A04020102020204" pitchFamily="34" charset="0"/>
              </a:rPr>
              <a:t/>
            </a:r>
            <a:br>
              <a:rPr lang="pt-BR" b="1" dirty="0">
                <a:latin typeface="Arial Black" panose="020B0A04020102020204" pitchFamily="34" charset="0"/>
              </a:rPr>
            </a:b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155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 smtClean="0"/>
                  <a:t>A aceleração normalizada para jornada ou aceleração resultante de exposição normalizada(NHO </a:t>
                </a:r>
                <a:r>
                  <a:rPr lang="pt-BR" dirty="0"/>
                  <a:t>09), é dada pela equação: </a:t>
                </a:r>
                <a:r>
                  <a:rPr lang="pt-BR" b="1" dirty="0"/>
                  <a:t>A(8) ou </a:t>
                </a:r>
                <a:r>
                  <a:rPr lang="pt-BR" b="1" dirty="0" err="1" smtClean="0"/>
                  <a:t>aren</a:t>
                </a:r>
                <a:endParaRPr lang="pt-BR" b="1" dirty="0" smtClean="0"/>
              </a:p>
              <a:p>
                <a:pPr marL="0" indent="0" algn="just">
                  <a:buNone/>
                </a:pPr>
                <a:endParaRPr lang="pt-BR" b="1" dirty="0" smtClean="0"/>
              </a:p>
              <a:p>
                <a:pPr marL="0" indent="0" algn="ctr">
                  <a:buNone/>
                </a:pPr>
                <a:r>
                  <a:rPr lang="pt-BR" b="1" dirty="0" smtClean="0">
                    <a:latin typeface="Calibri "/>
                  </a:rPr>
                  <a:t>A(8)=AEQ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pt-BR" b="1" dirty="0" smtClean="0">
                  <a:latin typeface="Calibri "/>
                </a:endParaRPr>
              </a:p>
              <a:p>
                <a:pPr marL="0" indent="0">
                  <a:buNone/>
                </a:pPr>
                <a:r>
                  <a:rPr lang="pt-BR" sz="1600" dirty="0">
                    <a:latin typeface="Calibri "/>
                  </a:rPr>
                  <a:t>Onde</a:t>
                </a:r>
                <a:r>
                  <a:rPr lang="pt-BR" sz="1600" dirty="0" smtClean="0">
                    <a:latin typeface="Calibri "/>
                  </a:rPr>
                  <a:t>:</a:t>
                </a:r>
              </a:p>
              <a:p>
                <a:pPr marL="0" indent="0">
                  <a:buNone/>
                </a:pPr>
                <a:r>
                  <a:rPr lang="pt-BR" sz="1600" dirty="0">
                    <a:latin typeface="Calibri "/>
                  </a:rPr>
                  <a:t>AEQ- Aceleração </a:t>
                </a:r>
                <a:r>
                  <a:rPr lang="pt-BR" sz="1600" dirty="0" smtClean="0">
                    <a:latin typeface="Calibri "/>
                  </a:rPr>
                  <a:t>equivalente</a:t>
                </a:r>
                <a:endParaRPr lang="pt-BR" sz="1600" dirty="0">
                  <a:latin typeface="Calibri "/>
                </a:endParaRPr>
              </a:p>
              <a:p>
                <a:pPr marL="0" indent="0">
                  <a:buNone/>
                </a:pPr>
                <a:r>
                  <a:rPr lang="pt-BR" sz="1600" dirty="0">
                    <a:latin typeface="Calibri "/>
                  </a:rPr>
                  <a:t>T – corresponde à duração total diária</a:t>
                </a:r>
              </a:p>
              <a:p>
                <a:pPr marL="0" indent="0">
                  <a:buNone/>
                </a:pPr>
                <a:r>
                  <a:rPr lang="pt-BR" sz="1600" dirty="0">
                    <a:latin typeface="Calibri "/>
                  </a:rPr>
                  <a:t>T0 – corresponde à duração de 8 horas ou 480 minutos (jornada </a:t>
                </a:r>
                <a:r>
                  <a:rPr lang="pt-BR" sz="1600" dirty="0" smtClean="0">
                    <a:latin typeface="Calibri "/>
                  </a:rPr>
                  <a:t>normal) Segundo</a:t>
                </a:r>
                <a:endParaRPr lang="pt-BR" sz="1600" b="1" dirty="0">
                  <a:latin typeface="Calibri 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15516"/>
              </a:xfrm>
              <a:blipFill rotWithShape="0">
                <a:blip r:embed="rId2"/>
                <a:stretch>
                  <a:fillRect l="-1391" t="-2111" r="-16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38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 smtClean="0">
                <a:latin typeface="Calibri "/>
              </a:rPr>
              <a:t>INTERPRETAÇÃO</a:t>
            </a:r>
            <a:endParaRPr lang="pt-BR" sz="4000" b="1" dirty="0">
              <a:latin typeface="Calibri 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Para </a:t>
            </a:r>
            <a:r>
              <a:rPr lang="pt-BR" dirty="0"/>
              <a:t>oito horas de exposição, a zona de precaução está contida entre os </a:t>
            </a:r>
            <a:r>
              <a:rPr lang="pt-BR" dirty="0" smtClean="0"/>
              <a:t>valores de </a:t>
            </a:r>
            <a:r>
              <a:rPr lang="pt-BR" dirty="0"/>
              <a:t>aceleração de 0,43 e 0,86m/s2. Assim, valor de aceleração ponderada </a:t>
            </a:r>
            <a:r>
              <a:rPr lang="pt-BR" dirty="0" smtClean="0"/>
              <a:t>A(8) acima </a:t>
            </a:r>
            <a:r>
              <a:rPr lang="pt-BR" dirty="0"/>
              <a:t>de 0,43 m/s2 significa cautela em relação ao risco </a:t>
            </a:r>
            <a:r>
              <a:rPr lang="pt-BR" dirty="0" smtClean="0"/>
              <a:t>potencial </a:t>
            </a:r>
            <a:r>
              <a:rPr lang="pt-BR" dirty="0"/>
              <a:t>à </a:t>
            </a:r>
            <a:r>
              <a:rPr lang="pt-BR" dirty="0" smtClean="0"/>
              <a:t>saúde, enquanto </a:t>
            </a:r>
            <a:r>
              <a:rPr lang="pt-BR" dirty="0"/>
              <a:t>valor acima de 0,86 m/s2 os riscos à </a:t>
            </a:r>
            <a:r>
              <a:rPr lang="pt-BR" dirty="0" smtClean="0"/>
              <a:t>saúde </a:t>
            </a:r>
            <a:r>
              <a:rPr lang="pt-BR" dirty="0"/>
              <a:t>são prováveis</a:t>
            </a:r>
            <a:r>
              <a:rPr lang="pt-BR" b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8305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b="1" dirty="0">
                <a:latin typeface="Calibri "/>
              </a:rPr>
              <a:t>ISO 2631 e NHO 09</a:t>
            </a:r>
            <a:r>
              <a:rPr lang="pt-BR" b="1" i="1" dirty="0"/>
              <a:t/>
            </a:r>
            <a:br>
              <a:rPr lang="pt-BR" b="1" i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95319"/>
            <a:ext cx="78867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smtClean="0">
                <a:latin typeface="Calibri "/>
              </a:rPr>
              <a:t>Com </a:t>
            </a:r>
            <a:r>
              <a:rPr lang="pt-BR" dirty="0">
                <a:latin typeface="Calibri "/>
              </a:rPr>
              <a:t>base nos itens da norma ISO 2631, na avaliação ocupacional da </a:t>
            </a:r>
            <a:r>
              <a:rPr lang="pt-BR" dirty="0" smtClean="0">
                <a:latin typeface="Calibri "/>
              </a:rPr>
              <a:t>vibração de </a:t>
            </a:r>
            <a:r>
              <a:rPr lang="pt-BR" dirty="0">
                <a:latin typeface="Calibri "/>
              </a:rPr>
              <a:t>corpo inteiro, deve ser </a:t>
            </a:r>
            <a:r>
              <a:rPr lang="pt-BR" dirty="0" smtClean="0">
                <a:latin typeface="Calibri "/>
              </a:rPr>
              <a:t>comparado </a:t>
            </a:r>
            <a:r>
              <a:rPr lang="pt-BR" dirty="0">
                <a:latin typeface="Calibri "/>
              </a:rPr>
              <a:t>com o limite, o valor da aceleração </a:t>
            </a:r>
            <a:r>
              <a:rPr lang="pt-BR" dirty="0" smtClean="0">
                <a:latin typeface="Calibri "/>
              </a:rPr>
              <a:t>do eixo </a:t>
            </a:r>
            <a:r>
              <a:rPr lang="pt-BR" dirty="0">
                <a:latin typeface="Calibri "/>
              </a:rPr>
              <a:t>z ou daquela de maior intensidade dos três eixos (</a:t>
            </a:r>
            <a:r>
              <a:rPr lang="pt-BR" dirty="0" err="1">
                <a:latin typeface="Calibri "/>
              </a:rPr>
              <a:t>x,y</a:t>
            </a:r>
            <a:r>
              <a:rPr lang="pt-BR" dirty="0">
                <a:latin typeface="Calibri "/>
              </a:rPr>
              <a:t> ou z) quando </a:t>
            </a:r>
            <a:r>
              <a:rPr lang="pt-BR" dirty="0" smtClean="0">
                <a:latin typeface="Calibri "/>
              </a:rPr>
              <a:t>não houver </a:t>
            </a:r>
            <a:r>
              <a:rPr lang="pt-BR" dirty="0">
                <a:latin typeface="Calibri "/>
              </a:rPr>
              <a:t>aceleração predominante nos três eixos, ou seja, a intensidade </a:t>
            </a:r>
            <a:r>
              <a:rPr lang="pt-BR" dirty="0" smtClean="0">
                <a:latin typeface="Calibri "/>
              </a:rPr>
              <a:t>da aceleração </a:t>
            </a:r>
            <a:r>
              <a:rPr lang="pt-BR" dirty="0">
                <a:latin typeface="Calibri "/>
              </a:rPr>
              <a:t>nos três eixos for similar, o valor do vetor soma pode ser </a:t>
            </a:r>
            <a:r>
              <a:rPr lang="pt-BR" dirty="0" smtClean="0">
                <a:latin typeface="Calibri "/>
              </a:rPr>
              <a:t>adotado. Essa </a:t>
            </a:r>
            <a:r>
              <a:rPr lang="pt-BR" dirty="0">
                <a:latin typeface="Calibri "/>
              </a:rPr>
              <a:t>situação pode ser encontrada em equipamentos que se movimentam </a:t>
            </a:r>
            <a:r>
              <a:rPr lang="pt-BR" dirty="0" smtClean="0">
                <a:latin typeface="Calibri "/>
              </a:rPr>
              <a:t>nos eixos </a:t>
            </a:r>
            <a:r>
              <a:rPr lang="pt-BR" dirty="0">
                <a:latin typeface="Calibri "/>
              </a:rPr>
              <a:t>x, y e z, durante operação normal, como por exemplo pás carregadeiras. </a:t>
            </a:r>
            <a:r>
              <a:rPr lang="pt-BR" dirty="0" smtClean="0">
                <a:latin typeface="Calibri "/>
              </a:rPr>
              <a:t>A NHO </a:t>
            </a:r>
            <a:r>
              <a:rPr lang="pt-BR" dirty="0">
                <a:latin typeface="Calibri "/>
              </a:rPr>
              <a:t>09 da FUNDACENTRO recomenda a adoção da aceleração resultante </a:t>
            </a:r>
            <a:r>
              <a:rPr lang="pt-BR" dirty="0" smtClean="0">
                <a:latin typeface="Calibri "/>
              </a:rPr>
              <a:t>da soma </a:t>
            </a:r>
            <a:r>
              <a:rPr lang="pt-BR" dirty="0">
                <a:latin typeface="Calibri "/>
              </a:rPr>
              <a:t>dos três eixos na avaliação ocupacional da vibração de corpo </a:t>
            </a:r>
            <a:r>
              <a:rPr lang="pt-BR" dirty="0" smtClean="0">
                <a:latin typeface="Calibri "/>
              </a:rPr>
              <a:t>inteiro. Sendo </a:t>
            </a:r>
            <a:r>
              <a:rPr lang="pt-BR" dirty="0">
                <a:latin typeface="Calibri "/>
              </a:rPr>
              <a:t>assim, para fins de prevenção dos riscos aos efeitos da vibração de </a:t>
            </a:r>
            <a:r>
              <a:rPr lang="pt-BR" dirty="0" smtClean="0">
                <a:latin typeface="Calibri "/>
              </a:rPr>
              <a:t>corpo inteiro </a:t>
            </a:r>
            <a:r>
              <a:rPr lang="pt-BR" dirty="0">
                <a:latin typeface="Calibri "/>
              </a:rPr>
              <a:t>sobre à saúde, esse procedimento deve ser </a:t>
            </a:r>
            <a:r>
              <a:rPr lang="pt-BR" dirty="0" smtClean="0">
                <a:latin typeface="Calibri "/>
              </a:rPr>
              <a:t>adotado</a:t>
            </a:r>
            <a:r>
              <a:rPr lang="pt-BR" b="1" i="1" dirty="0" smtClean="0">
                <a:latin typeface="Calibri "/>
              </a:rPr>
              <a:t>. </a:t>
            </a:r>
            <a:endParaRPr lang="pt-BR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5411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latin typeface="+mn-lt"/>
              </a:rPr>
              <a:t>VALOR DA DOSE DE VIBRAÇÃO – VDV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Em </a:t>
            </a:r>
            <a:r>
              <a:rPr lang="pt-BR" dirty="0"/>
              <a:t>situações em que a vibração transmitida é de curta duração, como, </a:t>
            </a:r>
            <a:r>
              <a:rPr lang="pt-BR" dirty="0" smtClean="0"/>
              <a:t>por exemplo</a:t>
            </a:r>
            <a:r>
              <a:rPr lang="pt-BR" dirty="0"/>
              <a:t>, provocada por choques, o valor de aceleração pelo método básico </a:t>
            </a:r>
            <a:r>
              <a:rPr lang="pt-BR" dirty="0" smtClean="0"/>
              <a:t>pode subestimar </a:t>
            </a:r>
            <a:r>
              <a:rPr lang="pt-BR" dirty="0"/>
              <a:t>a exposição. Quando o fator crista for maior que 9,0 (pico elevado), </a:t>
            </a:r>
            <a:r>
              <a:rPr lang="pt-BR" dirty="0" smtClean="0"/>
              <a:t>a norma </a:t>
            </a:r>
            <a:r>
              <a:rPr lang="pt-BR" dirty="0"/>
              <a:t>ISO recomenda usar métodos adicionais com o uso da quarta </a:t>
            </a:r>
            <a:r>
              <a:rPr lang="pt-BR" dirty="0" smtClean="0"/>
              <a:t>potência, que </a:t>
            </a:r>
            <a:r>
              <a:rPr lang="pt-BR" dirty="0"/>
              <a:t>é mais sensível aos picos do que o método </a:t>
            </a:r>
            <a:r>
              <a:rPr lang="pt-BR" dirty="0" smtClean="0"/>
              <a:t>básico.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945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+mn-lt"/>
              </a:rPr>
              <a:t>COMUNIDADE EUROPÉIA</a:t>
            </a:r>
            <a:r>
              <a:rPr lang="pt-BR" b="1" i="1" dirty="0"/>
              <a:t/>
            </a:r>
            <a:br>
              <a:rPr lang="pt-BR" b="1" i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27907"/>
            <a:ext cx="7886700" cy="5359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 smtClean="0"/>
              <a:t>Diretiva </a:t>
            </a:r>
            <a:r>
              <a:rPr lang="pt-BR" sz="2400" dirty="0"/>
              <a:t>2002/44/CE de 25/06/2002 estabelece os seguintes limites </a:t>
            </a:r>
            <a:r>
              <a:rPr lang="pt-BR" sz="2400" dirty="0" smtClean="0"/>
              <a:t>para exposição </a:t>
            </a:r>
            <a:r>
              <a:rPr lang="pt-BR" sz="2400" dirty="0"/>
              <a:t>à vibração de corpo inteiro:</a:t>
            </a:r>
          </a:p>
          <a:p>
            <a:r>
              <a:rPr lang="pt-BR" sz="2400" dirty="0" smtClean="0"/>
              <a:t>0,50 </a:t>
            </a:r>
            <a:r>
              <a:rPr lang="pt-BR" sz="2400" dirty="0"/>
              <a:t>m/ S2 ou 9,1 </a:t>
            </a:r>
            <a:r>
              <a:rPr lang="pt-BR" sz="2400" dirty="0" smtClean="0"/>
              <a:t>VDV– </a:t>
            </a:r>
            <a:r>
              <a:rPr lang="pt-BR" sz="2400" dirty="0"/>
              <a:t>nível de ação, a partir de julho de 2001.</a:t>
            </a:r>
          </a:p>
          <a:p>
            <a:r>
              <a:rPr lang="pt-BR" sz="2400" dirty="0" smtClean="0"/>
              <a:t>1,15 </a:t>
            </a:r>
            <a:r>
              <a:rPr lang="pt-BR" sz="2400" dirty="0"/>
              <a:t>m/ S2 ou 21,0 VDV </a:t>
            </a:r>
            <a:r>
              <a:rPr lang="pt-BR" sz="2400" dirty="0" smtClean="0"/>
              <a:t>- </a:t>
            </a:r>
            <a:r>
              <a:rPr lang="pt-BR" sz="2400" dirty="0"/>
              <a:t>Limite de exposição ocupacional para 8,0 horas</a:t>
            </a:r>
          </a:p>
          <a:p>
            <a:r>
              <a:rPr lang="pt-BR" sz="2400" dirty="0"/>
              <a:t>Limites para trabalhadores sentados ou em pé – eixo com maior </a:t>
            </a:r>
            <a:r>
              <a:rPr lang="pt-BR" sz="2400" dirty="0" smtClean="0"/>
              <a:t>valor. Valor </a:t>
            </a:r>
            <a:r>
              <a:rPr lang="pt-BR" sz="2400" dirty="0"/>
              <a:t>de dose da vibração, parâmetro a ser utilizado conforme ISO </a:t>
            </a:r>
            <a:r>
              <a:rPr lang="pt-BR" sz="2400" dirty="0" smtClean="0"/>
              <a:t>2.631-1 (1997</a:t>
            </a:r>
            <a:r>
              <a:rPr lang="pt-BR" sz="2400" dirty="0"/>
              <a:t>), quando há presença de dois picos ou choques significativos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Nível </a:t>
            </a:r>
            <a:r>
              <a:rPr lang="pt-BR" sz="2400" dirty="0"/>
              <a:t>de ação: aceleração normalizada (</a:t>
            </a:r>
            <a:r>
              <a:rPr lang="pt-BR" sz="2400" dirty="0" err="1"/>
              <a:t>aren</a:t>
            </a:r>
            <a:r>
              <a:rPr lang="pt-BR" sz="2400" dirty="0"/>
              <a:t>) de 0,50 m/s2 e Valor de Dose </a:t>
            </a:r>
            <a:r>
              <a:rPr lang="pt-BR" sz="2400" dirty="0" smtClean="0"/>
              <a:t>de Vibração </a:t>
            </a:r>
            <a:r>
              <a:rPr lang="pt-BR" sz="2400" dirty="0"/>
              <a:t>Resultante(VDVR) de 9,1 </a:t>
            </a:r>
            <a:r>
              <a:rPr lang="pt-BR" sz="2400" dirty="0" smtClean="0"/>
              <a:t>m/s1,75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1400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+mn-lt"/>
              </a:rPr>
              <a:t>COMUNIDADE EUROPÉIA</a:t>
            </a:r>
            <a:r>
              <a:rPr lang="pt-BR" b="1" i="1" dirty="0"/>
              <a:t/>
            </a:r>
            <a:br>
              <a:rPr lang="pt-BR" b="1" i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5359446"/>
          </a:xfrm>
        </p:spPr>
        <p:txBody>
          <a:bodyPr>
            <a:noAutofit/>
          </a:bodyPr>
          <a:lstStyle/>
          <a:p>
            <a:r>
              <a:rPr lang="pt-BR" sz="2400" dirty="0" smtClean="0"/>
              <a:t>Limite </a:t>
            </a:r>
            <a:r>
              <a:rPr lang="pt-BR" sz="2400" dirty="0"/>
              <a:t>de exposição ocupacional diária: aceleração normalizada(</a:t>
            </a:r>
            <a:r>
              <a:rPr lang="pt-BR" sz="2400" dirty="0" err="1"/>
              <a:t>aren</a:t>
            </a:r>
            <a:r>
              <a:rPr lang="pt-BR" sz="2400" dirty="0"/>
              <a:t>) de 1,1 </a:t>
            </a:r>
            <a:r>
              <a:rPr lang="pt-BR" sz="2400" dirty="0" smtClean="0"/>
              <a:t>m/s²e Valor </a:t>
            </a:r>
            <a:r>
              <a:rPr lang="pt-BR" sz="2400" dirty="0"/>
              <a:t>de Dose de Vibração Resultante(VDVR) de 21 m/s1,75.</a:t>
            </a:r>
          </a:p>
          <a:p>
            <a:r>
              <a:rPr lang="pt-BR" sz="2400" dirty="0"/>
              <a:t>O limite adotado pela NHO 09 da FUNDACENTRO, é praticamente idêntico ao </a:t>
            </a:r>
            <a:r>
              <a:rPr lang="pt-BR" sz="2400" dirty="0" smtClean="0"/>
              <a:t>da Comunidade </a:t>
            </a:r>
            <a:r>
              <a:rPr lang="pt-BR" sz="2400" dirty="0" err="1"/>
              <a:t>Européia</a:t>
            </a:r>
            <a:r>
              <a:rPr lang="pt-BR" sz="2400" dirty="0"/>
              <a:t>. A diferença fundamental é o valor do eixo a ser comparado. </a:t>
            </a:r>
            <a:r>
              <a:rPr lang="pt-BR" sz="2400" dirty="0" smtClean="0"/>
              <a:t>A NHO </a:t>
            </a:r>
            <a:r>
              <a:rPr lang="pt-BR" sz="2400" dirty="0"/>
              <a:t>09 recomenda a comparar com o valor de referência, a soma dos três eixos(</a:t>
            </a:r>
            <a:r>
              <a:rPr lang="pt-BR" sz="2400" dirty="0" err="1"/>
              <a:t>xyz</a:t>
            </a:r>
            <a:r>
              <a:rPr lang="pt-BR" sz="2400" dirty="0" smtClean="0"/>
              <a:t>), enquanto </a:t>
            </a:r>
            <a:r>
              <a:rPr lang="pt-BR" sz="2400" dirty="0"/>
              <a:t>a Diretiva 2002/44/CE 25/06/02, anexo B), o valor a ser </a:t>
            </a:r>
            <a:r>
              <a:rPr lang="pt-BR" sz="2400" dirty="0" smtClean="0"/>
              <a:t>comparado </a:t>
            </a:r>
            <a:r>
              <a:rPr lang="pt-BR" sz="2400" dirty="0"/>
              <a:t>é </a:t>
            </a:r>
            <a:r>
              <a:rPr lang="pt-BR" sz="2400" dirty="0" err="1" smtClean="0"/>
              <a:t>daaceleração</a:t>
            </a:r>
            <a:r>
              <a:rPr lang="pt-BR" sz="2400" dirty="0" smtClean="0"/>
              <a:t> </a:t>
            </a:r>
            <a:r>
              <a:rPr lang="pt-BR" sz="2400" dirty="0"/>
              <a:t>de maior intensidade dos três eixos.</a:t>
            </a:r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272283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+mn-lt"/>
              </a:rPr>
              <a:t>ACGIH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ACGIH ( American </a:t>
            </a:r>
            <a:r>
              <a:rPr lang="pt-BR" dirty="0" err="1"/>
              <a:t>Conference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Industrial </a:t>
            </a:r>
            <a:r>
              <a:rPr lang="pt-BR" dirty="0" err="1"/>
              <a:t>Hygienists</a:t>
            </a:r>
            <a:r>
              <a:rPr lang="pt-BR" dirty="0"/>
              <a:t>), adota o critério </a:t>
            </a:r>
            <a:r>
              <a:rPr lang="pt-BR" dirty="0" smtClean="0"/>
              <a:t>de avaliação </a:t>
            </a:r>
            <a:r>
              <a:rPr lang="pt-BR" dirty="0"/>
              <a:t>ocupacional de vibração de corpo inteiro da norma ISO </a:t>
            </a:r>
            <a:r>
              <a:rPr lang="pt-BR" dirty="0" smtClean="0"/>
              <a:t>2.631/85. Nesse </a:t>
            </a:r>
            <a:r>
              <a:rPr lang="pt-BR" dirty="0"/>
              <a:t>critério, é necessário efetuar, para cada eixo, uma análise espectral </a:t>
            </a:r>
            <a:r>
              <a:rPr lang="pt-BR" dirty="0" smtClean="0"/>
              <a:t>em bandas </a:t>
            </a:r>
            <a:r>
              <a:rPr lang="pt-BR" dirty="0"/>
              <a:t>de terça de oitava e compará-las com os valores dos gráficos de aceleração </a:t>
            </a:r>
            <a:r>
              <a:rPr lang="pt-BR" dirty="0" smtClean="0"/>
              <a:t>em função </a:t>
            </a:r>
            <a:r>
              <a:rPr lang="pt-BR" dirty="0"/>
              <a:t>do tempo de exposição. Esses limites apresentam uma família de curvas </a:t>
            </a:r>
            <a:r>
              <a:rPr lang="pt-BR" dirty="0" smtClean="0"/>
              <a:t>em função </a:t>
            </a:r>
            <a:r>
              <a:rPr lang="pt-BR" dirty="0"/>
              <a:t>do tempo de exposição. Elas indicam que a ressonância de vibração </a:t>
            </a:r>
            <a:r>
              <a:rPr lang="pt-BR" dirty="0" smtClean="0"/>
              <a:t>humana ocorre </a:t>
            </a:r>
            <a:r>
              <a:rPr lang="pt-BR" dirty="0"/>
              <a:t>na faixa de 4 a 8 Hertz para </a:t>
            </a:r>
            <a:r>
              <a:rPr lang="pt-BR" dirty="0" smtClean="0"/>
              <a:t>o </a:t>
            </a:r>
            <a:r>
              <a:rPr lang="pt-BR" dirty="0"/>
              <a:t>eixo Z e na faixa de 1 a 2 Hertz para os eixos X </a:t>
            </a:r>
            <a:r>
              <a:rPr lang="pt-BR" dirty="0" smtClean="0"/>
              <a:t>e Y. De </a:t>
            </a:r>
            <a:r>
              <a:rPr lang="pt-BR" dirty="0"/>
              <a:t>acordo com a ACGIH, se a aceleração </a:t>
            </a:r>
            <a:r>
              <a:rPr lang="pt-BR" dirty="0" err="1"/>
              <a:t>r.m.s</a:t>
            </a:r>
            <a:r>
              <a:rPr lang="pt-BR" dirty="0"/>
              <a:t>. de qualquer dos picos </a:t>
            </a:r>
            <a:r>
              <a:rPr lang="pt-BR" dirty="0" smtClean="0"/>
              <a:t>do espectro </a:t>
            </a:r>
            <a:r>
              <a:rPr lang="pt-BR" dirty="0"/>
              <a:t>for igual ou superior aos valores apresentados nas figuras anteriores para </a:t>
            </a:r>
            <a:r>
              <a:rPr lang="pt-BR" dirty="0" smtClean="0"/>
              <a:t>o período </a:t>
            </a:r>
            <a:r>
              <a:rPr lang="pt-BR" dirty="0"/>
              <a:t>pertinente, então o limite estará excedido para aquele tempo de exposição. </a:t>
            </a:r>
            <a:r>
              <a:rPr lang="pt-BR" dirty="0" smtClean="0"/>
              <a:t>O eixo </a:t>
            </a:r>
            <a:r>
              <a:rPr lang="pt-BR" dirty="0"/>
              <a:t>que contém o pico espectral mais alto que </a:t>
            </a:r>
            <a:r>
              <a:rPr lang="pt-BR" dirty="0" err="1"/>
              <a:t>intercecciona</a:t>
            </a:r>
            <a:r>
              <a:rPr lang="pt-BR" dirty="0"/>
              <a:t> a curva de menor tempo </a:t>
            </a:r>
            <a:r>
              <a:rPr lang="pt-BR" dirty="0" smtClean="0"/>
              <a:t>é o </a:t>
            </a:r>
            <a:r>
              <a:rPr lang="pt-BR" dirty="0"/>
              <a:t>eixo dominante e determina a máxima exposição diária permissível.</a:t>
            </a:r>
          </a:p>
        </p:txBody>
      </p:sp>
    </p:spTree>
    <p:extLst>
      <p:ext uri="{BB962C8B-B14F-4D97-AF65-F5344CB8AC3E}">
        <p14:creationId xmlns:p14="http://schemas.microsoft.com/office/powerpoint/2010/main" val="592720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>
                <a:latin typeface="+mn-lt"/>
              </a:rPr>
              <a:t>PROCEDIMENTOS DE AVALIAÇÃO OCUPACIONAL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</a:t>
            </a:r>
            <a:r>
              <a:rPr lang="pt-BR" dirty="0"/>
              <a:t>) definir GHE</a:t>
            </a:r>
          </a:p>
          <a:p>
            <a:pPr marL="0" indent="0">
              <a:buNone/>
            </a:pPr>
            <a:r>
              <a:rPr lang="pt-BR" dirty="0"/>
              <a:t>b) analisar o ciclo de trabalho e o tempo de exposição para cada tarefa</a:t>
            </a:r>
          </a:p>
          <a:p>
            <a:pPr marL="0" indent="0">
              <a:buNone/>
            </a:pPr>
            <a:r>
              <a:rPr lang="pt-BR" dirty="0"/>
              <a:t>c) determinar aceleração equivalente</a:t>
            </a:r>
          </a:p>
        </p:txBody>
      </p:sp>
    </p:spTree>
    <p:extLst>
      <p:ext uri="{BB962C8B-B14F-4D97-AF65-F5344CB8AC3E}">
        <p14:creationId xmlns:p14="http://schemas.microsoft.com/office/powerpoint/2010/main" val="193717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EFEITOS SOBRE A SAÚDE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72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u="sng" dirty="0" smtClean="0"/>
              <a:t>Curta </a:t>
            </a:r>
            <a:r>
              <a:rPr lang="pt-BR" b="1" u="sng" dirty="0"/>
              <a:t>exposição:</a:t>
            </a:r>
          </a:p>
          <a:p>
            <a:r>
              <a:rPr lang="pt-BR" dirty="0" smtClean="0"/>
              <a:t>Fadiga</a:t>
            </a:r>
            <a:r>
              <a:rPr lang="pt-BR" dirty="0"/>
              <a:t>;</a:t>
            </a:r>
          </a:p>
          <a:p>
            <a:r>
              <a:rPr lang="pt-BR" dirty="0" smtClean="0"/>
              <a:t>Insônia</a:t>
            </a:r>
            <a:r>
              <a:rPr lang="pt-BR" dirty="0"/>
              <a:t>;</a:t>
            </a:r>
          </a:p>
          <a:p>
            <a:r>
              <a:rPr lang="pt-BR" dirty="0" smtClean="0"/>
              <a:t>Dor </a:t>
            </a:r>
            <a:r>
              <a:rPr lang="pt-BR" dirty="0"/>
              <a:t>de cabeça;</a:t>
            </a:r>
          </a:p>
          <a:p>
            <a:r>
              <a:rPr lang="pt-BR" dirty="0" smtClean="0"/>
              <a:t>Tremor.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23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EFEITOS SOBRE A SAÚDE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72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u="sng" dirty="0"/>
              <a:t>Ao longo dos anos:</a:t>
            </a:r>
          </a:p>
          <a:p>
            <a:r>
              <a:rPr lang="pt-BR" dirty="0" smtClean="0"/>
              <a:t>Problemas </a:t>
            </a:r>
            <a:r>
              <a:rPr lang="pt-BR" dirty="0"/>
              <a:t>na coluna;</a:t>
            </a:r>
          </a:p>
          <a:p>
            <a:r>
              <a:rPr lang="pt-BR" dirty="0" smtClean="0"/>
              <a:t>Sistema </a:t>
            </a:r>
            <a:r>
              <a:rPr lang="pt-BR" dirty="0"/>
              <a:t>circulatório;</a:t>
            </a:r>
          </a:p>
          <a:p>
            <a:r>
              <a:rPr lang="pt-BR" dirty="0" smtClean="0"/>
              <a:t>Sistema </a:t>
            </a:r>
            <a:r>
              <a:rPr lang="pt-BR" dirty="0"/>
              <a:t>urológico;</a:t>
            </a:r>
          </a:p>
          <a:p>
            <a:r>
              <a:rPr lang="pt-BR" dirty="0" smtClean="0"/>
              <a:t>Sistema </a:t>
            </a:r>
            <a:r>
              <a:rPr lang="pt-BR" dirty="0"/>
              <a:t>nervoso central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9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latin typeface="Calibri "/>
              </a:rPr>
              <a:t>CLASSIFICAÇÃO DAS VIBRAÇÕES</a:t>
            </a:r>
            <a:endParaRPr lang="pt-BR" sz="4000" b="1" dirty="0">
              <a:latin typeface="Calibri 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b="1" dirty="0" smtClean="0"/>
              <a:t>Vibração ocupacional corpo inteiro</a:t>
            </a:r>
          </a:p>
          <a:p>
            <a:r>
              <a:rPr lang="pt-BR" b="1" dirty="0" smtClean="0"/>
              <a:t>Vibração ocupacional mão e braço ou localizada</a:t>
            </a:r>
          </a:p>
          <a:p>
            <a:r>
              <a:rPr lang="pt-BR" b="1" dirty="0" smtClean="0"/>
              <a:t>Vibração para conforto</a:t>
            </a:r>
          </a:p>
          <a:p>
            <a:r>
              <a:rPr lang="pt-BR" b="1" dirty="0" smtClean="0"/>
              <a:t>Vibração meio ambiente</a:t>
            </a:r>
          </a:p>
          <a:p>
            <a:r>
              <a:rPr lang="pt-BR" b="1" dirty="0" smtClean="0"/>
              <a:t>Vibração de máquinas</a:t>
            </a:r>
            <a:endParaRPr lang="pt-BR" dirty="0" smtClean="0"/>
          </a:p>
          <a:p>
            <a:pPr lvl="1"/>
            <a:endParaRPr lang="pt-BR" sz="2100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4544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EFEITOS SOBRE A SAÚDE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72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u="sng" dirty="0"/>
              <a:t>Condições severas de vibração:</a:t>
            </a:r>
          </a:p>
          <a:p>
            <a:r>
              <a:rPr lang="pt-BR" dirty="0" smtClean="0"/>
              <a:t>Problemas </a:t>
            </a:r>
            <a:r>
              <a:rPr lang="pt-BR" dirty="0"/>
              <a:t>na região dorsal e lombar;</a:t>
            </a:r>
          </a:p>
          <a:p>
            <a:r>
              <a:rPr lang="pt-BR" dirty="0" smtClean="0"/>
              <a:t>Gastrointestinais</a:t>
            </a:r>
            <a:r>
              <a:rPr lang="pt-BR" dirty="0"/>
              <a:t>;</a:t>
            </a:r>
          </a:p>
          <a:p>
            <a:r>
              <a:rPr lang="pt-BR" dirty="0" smtClean="0"/>
              <a:t>Sistema </a:t>
            </a:r>
            <a:r>
              <a:rPr lang="pt-BR" dirty="0"/>
              <a:t>reprodutivo;</a:t>
            </a:r>
          </a:p>
          <a:p>
            <a:r>
              <a:rPr lang="pt-BR" dirty="0" smtClean="0"/>
              <a:t>Desordens </a:t>
            </a:r>
            <a:r>
              <a:rPr lang="pt-BR" dirty="0"/>
              <a:t>no sistema visual;</a:t>
            </a:r>
          </a:p>
          <a:p>
            <a:r>
              <a:rPr lang="pt-BR" dirty="0" smtClean="0"/>
              <a:t>Problemas </a:t>
            </a:r>
            <a:r>
              <a:rPr lang="pt-BR" dirty="0"/>
              <a:t>nos discos intervertebrais;</a:t>
            </a:r>
          </a:p>
          <a:p>
            <a:r>
              <a:rPr lang="pt-BR" dirty="0" smtClean="0"/>
              <a:t>Degeneração </a:t>
            </a:r>
            <a:r>
              <a:rPr lang="pt-BR" dirty="0"/>
              <a:t>da coluna vertebral.</a:t>
            </a:r>
          </a:p>
        </p:txBody>
      </p:sp>
    </p:spTree>
    <p:extLst>
      <p:ext uri="{BB962C8B-B14F-4D97-AF65-F5344CB8AC3E}">
        <p14:creationId xmlns:p14="http://schemas.microsoft.com/office/powerpoint/2010/main" val="849153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VIBRAÇÃO LOCALIZADA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Direção da vibração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6490" t="23714" r="21682" b="9744"/>
          <a:stretch/>
        </p:blipFill>
        <p:spPr>
          <a:xfrm>
            <a:off x="502978" y="2487705"/>
            <a:ext cx="8012372" cy="41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4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dirty="0" smtClean="0">
                <a:latin typeface="+mn-lt"/>
              </a:rPr>
              <a:t/>
            </a:r>
            <a:br>
              <a:rPr lang="pt-BR" b="1" dirty="0" smtClean="0">
                <a:latin typeface="+mn-lt"/>
              </a:rPr>
            </a:br>
            <a:r>
              <a:rPr lang="pt-BR" b="1" dirty="0" smtClean="0">
                <a:latin typeface="+mn-lt"/>
              </a:rPr>
              <a:t>ACELERAÇÃO </a:t>
            </a:r>
            <a:r>
              <a:rPr lang="pt-BR" b="1" dirty="0">
                <a:latin typeface="+mn-lt"/>
              </a:rPr>
              <a:t>PONDERADA NAS FREQUÊNCIAS</a:t>
            </a:r>
            <a:br>
              <a:rPr lang="pt-BR" b="1" dirty="0">
                <a:latin typeface="+mn-lt"/>
              </a:rPr>
            </a:br>
            <a:endParaRPr lang="pt-BR" dirty="0">
              <a:latin typeface="+mn-l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Times New Roman" panose="02020603050405020304" pitchFamily="18" charset="0"/>
              </a:rPr>
              <a:t>A ISO 5349 estabelece medição de vibração para mãos e braços nas frequências </a:t>
            </a:r>
            <a:r>
              <a:rPr lang="pt-BR" dirty="0" smtClean="0">
                <a:latin typeface="Times New Roman" panose="02020603050405020304" pitchFamily="18" charset="0"/>
              </a:rPr>
              <a:t>de terças </a:t>
            </a:r>
            <a:r>
              <a:rPr lang="pt-BR" dirty="0">
                <a:latin typeface="Times New Roman" panose="02020603050405020304" pitchFamily="18" charset="0"/>
              </a:rPr>
              <a:t>de oitavas compreendidas entre 6,3 e 1.250 </a:t>
            </a:r>
            <a:r>
              <a:rPr lang="pt-BR" dirty="0" smtClean="0">
                <a:latin typeface="Times New Roman" panose="02020603050405020304" pitchFamily="18" charset="0"/>
              </a:rPr>
              <a:t>Hz. Os </a:t>
            </a:r>
            <a:r>
              <a:rPr lang="pt-BR" dirty="0">
                <a:latin typeface="Times New Roman" panose="02020603050405020304" pitchFamily="18" charset="0"/>
              </a:rPr>
              <a:t>aparelhos através de seus sistemas internos ponderam as acelerações </a:t>
            </a:r>
            <a:r>
              <a:rPr lang="pt-BR" dirty="0" smtClean="0">
                <a:latin typeface="Times New Roman" panose="02020603050405020304" pitchFamily="18" charset="0"/>
              </a:rPr>
              <a:t>nas frequências respectivas. Os </a:t>
            </a:r>
            <a:r>
              <a:rPr lang="pt-BR" dirty="0">
                <a:latin typeface="Times New Roman" panose="02020603050405020304" pitchFamily="18" charset="0"/>
              </a:rPr>
              <a:t>aparelhos apresentam a aceleração ponderada global que apresenta os </a:t>
            </a:r>
            <a:r>
              <a:rPr lang="pt-BR" dirty="0" smtClean="0">
                <a:latin typeface="Times New Roman" panose="02020603050405020304" pitchFamily="18" charset="0"/>
              </a:rPr>
              <a:t>valores corrigidos </a:t>
            </a:r>
            <a:r>
              <a:rPr lang="pt-BR" dirty="0">
                <a:latin typeface="Times New Roman" panose="02020603050405020304" pitchFamily="18" charset="0"/>
              </a:rPr>
              <a:t>em função da sensibilidade.</a:t>
            </a:r>
          </a:p>
        </p:txBody>
      </p:sp>
    </p:spTree>
    <p:extLst>
      <p:ext uri="{BB962C8B-B14F-4D97-AF65-F5344CB8AC3E}">
        <p14:creationId xmlns:p14="http://schemas.microsoft.com/office/powerpoint/2010/main" val="35756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Times New Roman" panose="02020603050405020304" pitchFamily="18" charset="0"/>
              </a:rPr>
              <a:t>LIMITES DE TOLERÂNCIA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798731"/>
            <a:ext cx="7886700" cy="4351338"/>
          </a:xfrm>
        </p:spPr>
        <p:txBody>
          <a:bodyPr>
            <a:normAutofit fontScale="47500" lnSpcReduction="20000"/>
          </a:bodyPr>
          <a:lstStyle/>
          <a:p>
            <a:r>
              <a:rPr lang="pt-BR" sz="5100" dirty="0" smtClean="0">
                <a:latin typeface="Times New Roman" panose="02020603050405020304" pitchFamily="18" charset="0"/>
              </a:rPr>
              <a:t>Critério </a:t>
            </a:r>
            <a:r>
              <a:rPr lang="pt-BR" sz="5100" dirty="0">
                <a:latin typeface="Times New Roman" panose="02020603050405020304" pitchFamily="18" charset="0"/>
              </a:rPr>
              <a:t>ISO </a:t>
            </a:r>
            <a:r>
              <a:rPr lang="pt-BR" sz="5100" dirty="0" smtClean="0">
                <a:latin typeface="Times New Roman" panose="02020603050405020304" pitchFamily="18" charset="0"/>
              </a:rPr>
              <a:t>5349/2001 Valores </a:t>
            </a:r>
            <a:r>
              <a:rPr lang="pt-BR" sz="5100" dirty="0">
                <a:latin typeface="Times New Roman" panose="02020603050405020304" pitchFamily="18" charset="0"/>
              </a:rPr>
              <a:t>de exposição diária de aceleração A(8) com estimativa de produzir </a:t>
            </a:r>
            <a:r>
              <a:rPr lang="pt-BR" sz="5100" dirty="0" smtClean="0">
                <a:latin typeface="Times New Roman" panose="02020603050405020304" pitchFamily="18" charset="0"/>
              </a:rPr>
              <a:t>a síndrome </a:t>
            </a:r>
            <a:r>
              <a:rPr lang="pt-BR" sz="5100" dirty="0">
                <a:latin typeface="Times New Roman" panose="02020603050405020304" pitchFamily="18" charset="0"/>
              </a:rPr>
              <a:t>do dedo branco em 10% das pessoas expostas para determinado </a:t>
            </a:r>
            <a:r>
              <a:rPr lang="pt-BR" sz="5100" dirty="0" smtClean="0">
                <a:latin typeface="Times New Roman" panose="02020603050405020304" pitchFamily="18" charset="0"/>
              </a:rPr>
              <a:t>número de </a:t>
            </a:r>
            <a:r>
              <a:rPr lang="pt-BR" sz="5100" dirty="0">
                <a:latin typeface="Times New Roman" panose="02020603050405020304" pitchFamily="18" charset="0"/>
              </a:rPr>
              <a:t>anos</a:t>
            </a:r>
            <a:r>
              <a:rPr lang="pt-BR" sz="5100" dirty="0" smtClean="0">
                <a:latin typeface="Times New Roman" panose="02020603050405020304" pitchFamily="18" charset="0"/>
              </a:rPr>
              <a:t>.</a:t>
            </a:r>
          </a:p>
          <a:p>
            <a:endParaRPr lang="pt-BR" dirty="0">
              <a:latin typeface="Times New Roman" panose="02020603050405020304" pitchFamily="18" charset="0"/>
            </a:endParaRPr>
          </a:p>
          <a:p>
            <a:endParaRPr lang="pt-BR" dirty="0" smtClean="0">
              <a:latin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</a:endParaRPr>
          </a:p>
          <a:p>
            <a:endParaRPr lang="pt-BR" dirty="0" smtClean="0">
              <a:latin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</a:endParaRPr>
          </a:p>
          <a:p>
            <a:endParaRPr lang="pt-BR" dirty="0" smtClean="0">
              <a:latin typeface="Times New Roman" panose="02020603050405020304" pitchFamily="18" charset="0"/>
            </a:endParaRP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 </a:t>
            </a:r>
            <a:r>
              <a:rPr lang="pt-BR" dirty="0"/>
              <a:t>relação em A(8) e </a:t>
            </a:r>
            <a:r>
              <a:rPr lang="pt-BR" dirty="0" err="1"/>
              <a:t>Dy</a:t>
            </a:r>
            <a:r>
              <a:rPr lang="pt-BR" dirty="0"/>
              <a:t> pode ser obtida também pela seguinte expressão:</a:t>
            </a:r>
          </a:p>
          <a:p>
            <a:pPr marL="0" indent="0">
              <a:buNone/>
            </a:pPr>
            <a:r>
              <a:rPr lang="pt-BR" dirty="0"/>
              <a:t>Sendo: </a:t>
            </a:r>
            <a:r>
              <a:rPr lang="pt-BR" dirty="0" err="1"/>
              <a:t>Dy</a:t>
            </a:r>
            <a:r>
              <a:rPr lang="pt-BR" dirty="0"/>
              <a:t> = duração total da exposição do grupo em anos, necessária para a</a:t>
            </a:r>
          </a:p>
          <a:p>
            <a:pPr marL="0" indent="0">
              <a:buNone/>
            </a:pPr>
            <a:r>
              <a:rPr lang="pt-BR" dirty="0"/>
              <a:t>ocorrência dos episódios de branqueamento nos dedos em 10% dos expostos.</a:t>
            </a:r>
          </a:p>
          <a:p>
            <a:pPr marL="0" indent="0">
              <a:buNone/>
            </a:pPr>
            <a:r>
              <a:rPr lang="pt-BR" dirty="0"/>
              <a:t>A(8) = exposição diária normalizada para um período de 8 horas, </a:t>
            </a:r>
            <a:r>
              <a:rPr lang="pt-BR" dirty="0" err="1" smtClean="0"/>
              <a:t>conformedefinido</a:t>
            </a:r>
            <a:r>
              <a:rPr lang="pt-BR" dirty="0" smtClean="0"/>
              <a:t> </a:t>
            </a:r>
            <a:r>
              <a:rPr lang="pt-BR" dirty="0"/>
              <a:t>no item 3.1, letra “h”.</a:t>
            </a:r>
            <a:endParaRPr lang="pt-BR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91079"/>
              </p:ext>
            </p:extLst>
          </p:nvPr>
        </p:nvGraphicFramePr>
        <p:xfrm>
          <a:off x="524436" y="3367886"/>
          <a:ext cx="7826190" cy="773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5238"/>
                <a:gridCol w="1565238"/>
                <a:gridCol w="1565238"/>
                <a:gridCol w="1565238"/>
                <a:gridCol w="1565238"/>
              </a:tblGrid>
              <a:tr h="40804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Dy</a:t>
                      </a:r>
                      <a:r>
                        <a:rPr lang="pt-BR" dirty="0" smtClean="0"/>
                        <a:t> </a:t>
                      </a:r>
                      <a:r>
                        <a:rPr lang="pt-BR" dirty="0" err="1" smtClean="0"/>
                        <a:t>Years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116">
                <a:tc>
                  <a:txBody>
                    <a:bodyPr/>
                    <a:lstStyle/>
                    <a:p>
                      <a:r>
                        <a:rPr lang="pt-BR" dirty="0" smtClean="0"/>
                        <a:t>A (8),</a:t>
                      </a:r>
                      <a:r>
                        <a:rPr lang="pt-BR" baseline="0" dirty="0" smtClean="0"/>
                        <a:t> m/s²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3,7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09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ACELERAÇÃO </a:t>
            </a:r>
            <a:r>
              <a:rPr lang="pt-BR" b="1" dirty="0" smtClean="0"/>
              <a:t>LOCALIZADA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Na </a:t>
                </a:r>
                <a:r>
                  <a:rPr lang="pt-BR" dirty="0"/>
                  <a:t>vibração localizada, a aceleração total ou soma dos eixos ortogonais </a:t>
                </a:r>
                <a:r>
                  <a:rPr lang="pt-BR" dirty="0" err="1"/>
                  <a:t>x,y</a:t>
                </a:r>
                <a:r>
                  <a:rPr lang="pt-BR" dirty="0"/>
                  <a:t> e z, é </a:t>
                </a:r>
                <a:r>
                  <a:rPr lang="pt-BR" dirty="0" smtClean="0"/>
                  <a:t>a seguinte: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𝑤h𝑥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:r>
                  <a:rPr lang="pt-BR" b="1" dirty="0"/>
                  <a:t>AEQ=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f>
                          <m:f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  <m:sSubSup>
                              <m:sSubSup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+…</m:t>
                            </m:r>
                            <m:sSub>
                              <m:sSub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pt-BR" b="1" dirty="0" smtClean="0"/>
              </a:p>
              <a:p>
                <a:pPr marL="0" indent="0" algn="ctr">
                  <a:buNone/>
                </a:pPr>
                <a:r>
                  <a:rPr lang="pt-BR" b="1" dirty="0">
                    <a:latin typeface="Calibri "/>
                  </a:rPr>
                  <a:t>A(8)=AEQ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sSub>
                              <m:sSub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pt-BR" b="1" dirty="0"/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696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/>
              <a:t>INTERPRETAÇÃO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Para </a:t>
            </a:r>
            <a:r>
              <a:rPr lang="pt-BR" dirty="0"/>
              <a:t>vibração localizada de mãos e braços considera-se o somatório vetorial dos </a:t>
            </a:r>
            <a:r>
              <a:rPr lang="pt-BR" dirty="0" smtClean="0"/>
              <a:t>3 eixos</a:t>
            </a:r>
            <a:r>
              <a:rPr lang="pt-BR" dirty="0"/>
              <a:t>:</a:t>
            </a:r>
          </a:p>
          <a:p>
            <a:r>
              <a:rPr lang="pt-BR" b="1" dirty="0" smtClean="0"/>
              <a:t>ISO </a:t>
            </a:r>
            <a:r>
              <a:rPr lang="pt-BR" b="1" dirty="0"/>
              <a:t>5.349</a:t>
            </a:r>
            <a:r>
              <a:rPr lang="pt-BR" dirty="0"/>
              <a:t>; </a:t>
            </a:r>
            <a:r>
              <a:rPr lang="pt-BR" i="1" dirty="0"/>
              <a:t>Valores de exposição diária de aceleração A(8) com estimativa </a:t>
            </a:r>
            <a:r>
              <a:rPr lang="pt-BR" i="1" dirty="0" smtClean="0"/>
              <a:t>de produzir </a:t>
            </a:r>
            <a:r>
              <a:rPr lang="pt-BR" i="1" dirty="0"/>
              <a:t>a síndrome do dedo branco em 10% das pessoas expostas </a:t>
            </a:r>
            <a:r>
              <a:rPr lang="pt-BR" i="1" dirty="0" smtClean="0"/>
              <a:t>para determinado </a:t>
            </a:r>
            <a:r>
              <a:rPr lang="pt-BR" i="1" dirty="0"/>
              <a:t>número de anos.</a:t>
            </a:r>
          </a:p>
          <a:p>
            <a:r>
              <a:rPr lang="pt-BR" b="1" dirty="0" smtClean="0"/>
              <a:t>NHO </a:t>
            </a:r>
            <a:r>
              <a:rPr lang="pt-BR" b="1" dirty="0"/>
              <a:t>10 = Diretiva Europeia: </a:t>
            </a:r>
            <a:r>
              <a:rPr lang="pt-BR" dirty="0"/>
              <a:t>recomenda os seguintes limites para </a:t>
            </a:r>
            <a:r>
              <a:rPr lang="pt-BR" dirty="0" smtClean="0"/>
              <a:t>e exposição </a:t>
            </a:r>
            <a:r>
              <a:rPr lang="pt-BR" dirty="0"/>
              <a:t>ocupacional a vibração de mão e braço:</a:t>
            </a:r>
          </a:p>
          <a:p>
            <a:r>
              <a:rPr lang="pt-BR" dirty="0" smtClean="0"/>
              <a:t>2,5 </a:t>
            </a:r>
            <a:r>
              <a:rPr lang="pt-BR" dirty="0"/>
              <a:t>m/s2 --------- Nível de ação</a:t>
            </a:r>
          </a:p>
          <a:p>
            <a:r>
              <a:rPr lang="pt-BR" dirty="0" smtClean="0"/>
              <a:t>5,0 </a:t>
            </a:r>
            <a:r>
              <a:rPr lang="pt-BR" dirty="0"/>
              <a:t>m/s2 --------- A(8) - Limite ocupacional para jornada de 8,0 horas.</a:t>
            </a:r>
          </a:p>
        </p:txBody>
      </p:sp>
    </p:spTree>
    <p:extLst>
      <p:ext uri="{BB962C8B-B14F-4D97-AF65-F5344CB8AC3E}">
        <p14:creationId xmlns:p14="http://schemas.microsoft.com/office/powerpoint/2010/main" val="2598693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+mn-lt"/>
              </a:rPr>
              <a:t>ACGIH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823932"/>
              </p:ext>
            </p:extLst>
          </p:nvPr>
        </p:nvGraphicFramePr>
        <p:xfrm>
          <a:off x="628650" y="2098451"/>
          <a:ext cx="7886700" cy="37749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/>
                <a:gridCol w="1971675"/>
                <a:gridCol w="1971675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Limites para a exposição da mão em qualquer das direções </a:t>
                      </a:r>
                      <a:r>
                        <a:rPr lang="pt-BR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Xh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Yh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 </a:t>
                      </a:r>
                      <a:r>
                        <a:rPr lang="pt-BR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Zh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295886"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Duração total da</a:t>
                      </a:r>
                    </a:p>
                    <a:p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exposição diária(a)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Valores do componente de aceleração</a:t>
                      </a:r>
                    </a:p>
                    <a:p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dominante(b), </a:t>
                      </a:r>
                      <a:r>
                        <a:rPr lang="pt-BR" sz="1800" b="1" i="1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r.m.s</a:t>
                      </a:r>
                      <a:r>
                        <a:rPr lang="pt-BR" sz="1800" b="1" i="1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ponderada, que não devem</a:t>
                      </a:r>
                    </a:p>
                    <a:p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 excedidos </a:t>
                      </a:r>
                      <a:r>
                        <a:rPr lang="pt-BR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ak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pt-BR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akeq</a:t>
                      </a:r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3617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m/s2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g(c)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 horas e menos de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0,40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785"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baseline="0" dirty="0" smtClean="0">
                          <a:latin typeface="Times New Roman" panose="02020603050405020304" pitchFamily="18" charset="0"/>
                        </a:rPr>
                        <a:t>2 horas e menos de 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0,61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588"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baseline="0" dirty="0" smtClean="0">
                          <a:latin typeface="Times New Roman" panose="02020603050405020304" pitchFamily="18" charset="0"/>
                        </a:rPr>
                        <a:t>1 hora e menos de 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0,81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baseline="0" dirty="0" smtClean="0">
                          <a:latin typeface="Times New Roman" panose="02020603050405020304" pitchFamily="18" charset="0"/>
                        </a:rPr>
                        <a:t>Menos de 1 hora 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1,22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101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latin typeface="+mn-lt"/>
              </a:rPr>
              <a:t>ACGIH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/>
              <a:t>(a) o tempo total que a vibração entra na mão por dia, seja continuamente, seja</a:t>
            </a:r>
          </a:p>
          <a:p>
            <a:r>
              <a:rPr lang="pt-BR" b="1" i="1" dirty="0"/>
              <a:t>intermitentemente.</a:t>
            </a:r>
          </a:p>
          <a:p>
            <a:r>
              <a:rPr lang="pt-BR" b="1" i="1" dirty="0"/>
              <a:t>(b) usualmente, um dos eixos é dominante sobre os demais. Se um ou mais dos eixos</a:t>
            </a:r>
          </a:p>
          <a:p>
            <a:r>
              <a:rPr lang="pt-BR" b="1" i="1" dirty="0"/>
              <a:t>de vibração exceder à exposição total diária, então o TLV estará excedido.</a:t>
            </a:r>
          </a:p>
          <a:p>
            <a:r>
              <a:rPr lang="pt-BR" b="1" i="1" dirty="0"/>
              <a:t>(c) g = 9,81 m/s2.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9497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EFEITOS SOBRE A </a:t>
            </a:r>
            <a:r>
              <a:rPr lang="pt-BR" dirty="0" smtClean="0"/>
              <a:t>SAÚDE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Afetas </a:t>
            </a:r>
            <a:r>
              <a:rPr lang="pt-BR" dirty="0"/>
              <a:t>os vaso sanguíneos;</a:t>
            </a:r>
          </a:p>
          <a:p>
            <a:r>
              <a:rPr lang="pt-BR" dirty="0" smtClean="0"/>
              <a:t>Nervos</a:t>
            </a:r>
            <a:r>
              <a:rPr lang="pt-BR" dirty="0"/>
              <a:t>;</a:t>
            </a:r>
          </a:p>
          <a:p>
            <a:r>
              <a:rPr lang="pt-BR" dirty="0" smtClean="0"/>
              <a:t>Ossos</a:t>
            </a:r>
            <a:r>
              <a:rPr lang="pt-BR" dirty="0"/>
              <a:t>;</a:t>
            </a:r>
          </a:p>
          <a:p>
            <a:r>
              <a:rPr lang="pt-BR" dirty="0" smtClean="0"/>
              <a:t>Juntas</a:t>
            </a:r>
            <a:r>
              <a:rPr lang="pt-BR" dirty="0"/>
              <a:t>;</a:t>
            </a:r>
          </a:p>
          <a:p>
            <a:r>
              <a:rPr lang="pt-BR" dirty="0" smtClean="0"/>
              <a:t>Músculos</a:t>
            </a:r>
            <a:r>
              <a:rPr lang="pt-BR" dirty="0"/>
              <a:t>;</a:t>
            </a:r>
          </a:p>
          <a:p>
            <a:r>
              <a:rPr lang="pt-BR" dirty="0" smtClean="0"/>
              <a:t>Tecidos </a:t>
            </a:r>
            <a:r>
              <a:rPr lang="pt-BR" dirty="0"/>
              <a:t>conjuntivos das mãos e braços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Desordem progressiva da circulação, principalmente nos dedos das mãos (síndrome do dedo branco ou fenômeno de </a:t>
            </a:r>
            <a:r>
              <a:rPr lang="pt-BR" dirty="0" err="1" smtClean="0"/>
              <a:t>Raynaud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537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EQUIPAMENTOS DE MEDIÇÃO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62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latin typeface="Calibri "/>
              </a:rPr>
              <a:t>CRITÉRIO LEGAL - ANEXO Nº 8 – VIBRAÇÕES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pt-BR" sz="3000" dirty="0"/>
              <a:t>As atividades e operações que exponham os trabalhadores, sem a proteção adequada, às vibrações localizadas ou de corpo inteiro, serão caracterizadas como insalubres, através de perícia realizada no local de trabalho.</a:t>
            </a:r>
          </a:p>
        </p:txBody>
      </p:sp>
    </p:spTree>
    <p:extLst>
      <p:ext uri="{BB962C8B-B14F-4D97-AF65-F5344CB8AC3E}">
        <p14:creationId xmlns:p14="http://schemas.microsoft.com/office/powerpoint/2010/main" val="2134655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RESULTADOS QUE O EQUIPAMENTO </a:t>
            </a:r>
            <a:r>
              <a:rPr lang="pt-BR" b="1" dirty="0" smtClean="0"/>
              <a:t>FORNECERÁ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Aceleração </a:t>
            </a:r>
            <a:r>
              <a:rPr lang="pt-BR" dirty="0"/>
              <a:t>ponderada nas frequências </a:t>
            </a:r>
            <a:r>
              <a:rPr lang="pt-BR" dirty="0" err="1"/>
              <a:t>aw</a:t>
            </a:r>
            <a:r>
              <a:rPr lang="pt-BR" dirty="0"/>
              <a:t> para cada eixo;</a:t>
            </a:r>
          </a:p>
          <a:p>
            <a:r>
              <a:rPr lang="pt-BR" dirty="0" smtClean="0"/>
              <a:t>Aceleração </a:t>
            </a:r>
            <a:r>
              <a:rPr lang="pt-BR" dirty="0"/>
              <a:t>soma vetorial dos 3 eixos;</a:t>
            </a:r>
          </a:p>
          <a:p>
            <a:r>
              <a:rPr lang="pt-BR" dirty="0" smtClean="0"/>
              <a:t>Dose </a:t>
            </a:r>
            <a:r>
              <a:rPr lang="pt-BR" dirty="0"/>
              <a:t>de vibração.</a:t>
            </a:r>
          </a:p>
          <a:p>
            <a:r>
              <a:rPr lang="pt-BR" dirty="0" smtClean="0"/>
              <a:t>Ainda </a:t>
            </a:r>
            <a:r>
              <a:rPr lang="pt-BR" dirty="0"/>
              <a:t>há medidores que possuem filtros de frequência em terça de </a:t>
            </a:r>
            <a:r>
              <a:rPr lang="pt-BR" dirty="0" err="1" smtClean="0"/>
              <a:t>oitavaresultados</a:t>
            </a:r>
            <a:r>
              <a:rPr lang="pt-BR" dirty="0"/>
              <a:t> </a:t>
            </a:r>
            <a:r>
              <a:rPr lang="pt-BR" dirty="0" smtClean="0"/>
              <a:t>detalhados </a:t>
            </a:r>
            <a:r>
              <a:rPr lang="pt-BR" dirty="0"/>
              <a:t>por frequência.</a:t>
            </a:r>
          </a:p>
        </p:txBody>
      </p:sp>
    </p:spTree>
    <p:extLst>
      <p:ext uri="{BB962C8B-B14F-4D97-AF65-F5344CB8AC3E}">
        <p14:creationId xmlns:p14="http://schemas.microsoft.com/office/powerpoint/2010/main" val="782128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CONFIGURAÇÕES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</a:t>
            </a:r>
            <a:r>
              <a:rPr lang="pt-BR" dirty="0"/>
              <a:t>aparelhos devem ser devidamente configurados conforme a norma </a:t>
            </a:r>
            <a:r>
              <a:rPr lang="pt-BR" dirty="0" smtClean="0"/>
              <a:t>correspondente para </a:t>
            </a:r>
            <a:r>
              <a:rPr lang="pt-BR" dirty="0"/>
              <a:t>o corpo inteiro ou mãos e braços.</a:t>
            </a:r>
          </a:p>
          <a:p>
            <a:r>
              <a:rPr lang="pt-BR" dirty="0"/>
              <a:t>Os aparelhos devem ser devidamente calibrados e periodicamente certificados junto </a:t>
            </a:r>
            <a:r>
              <a:rPr lang="pt-BR" dirty="0" smtClean="0"/>
              <a:t>ao fabricante </a:t>
            </a:r>
            <a:r>
              <a:rPr lang="pt-BR" dirty="0"/>
              <a:t>ou em laboratório específico</a:t>
            </a:r>
          </a:p>
        </p:txBody>
      </p:sp>
    </p:spTree>
    <p:extLst>
      <p:ext uri="{BB962C8B-B14F-4D97-AF65-F5344CB8AC3E}">
        <p14:creationId xmlns:p14="http://schemas.microsoft.com/office/powerpoint/2010/main" val="3083555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MEDIDAS DE CONTROLE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44706"/>
            <a:ext cx="7886700" cy="4832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u="sng" dirty="0" smtClean="0"/>
              <a:t>MEDIDAS </a:t>
            </a:r>
            <a:r>
              <a:rPr lang="pt-BR" b="1" u="sng" dirty="0"/>
              <a:t>COLETIVAS</a:t>
            </a:r>
          </a:p>
          <a:p>
            <a:r>
              <a:rPr lang="pt-BR" dirty="0" smtClean="0"/>
              <a:t>Substituir </a:t>
            </a:r>
            <a:r>
              <a:rPr lang="pt-BR" dirty="0"/>
              <a:t>o equipamento ou selecionar aquele que produza o mínimo de </a:t>
            </a:r>
            <a:r>
              <a:rPr lang="pt-BR" dirty="0" smtClean="0"/>
              <a:t>possível vibração</a:t>
            </a:r>
            <a:r>
              <a:rPr lang="pt-BR" dirty="0"/>
              <a:t>;</a:t>
            </a:r>
          </a:p>
          <a:p>
            <a:r>
              <a:rPr lang="pt-BR" dirty="0" smtClean="0"/>
              <a:t>Instalação </a:t>
            </a:r>
            <a:r>
              <a:rPr lang="pt-BR" dirty="0"/>
              <a:t>de amortecedores de vibração em assentos ou com sustentação a </a:t>
            </a:r>
            <a:r>
              <a:rPr lang="pt-BR" dirty="0" smtClean="0"/>
              <a:t>ar equipamentos </a:t>
            </a:r>
            <a:r>
              <a:rPr lang="pt-BR" dirty="0"/>
              <a:t>moveis (trator, caminhão, entre outros);</a:t>
            </a:r>
          </a:p>
          <a:p>
            <a:r>
              <a:rPr lang="pt-BR" dirty="0" smtClean="0"/>
              <a:t>A </a:t>
            </a:r>
            <a:r>
              <a:rPr lang="pt-BR" dirty="0"/>
              <a:t>calibração de pneus dos veículos contribuem para diminuição das </a:t>
            </a:r>
            <a:r>
              <a:rPr lang="pt-BR" dirty="0" smtClean="0"/>
              <a:t>vibrações transmitida </a:t>
            </a:r>
            <a:r>
              <a:rPr lang="pt-BR" dirty="0"/>
              <a:t>em veículos moveis;</a:t>
            </a:r>
          </a:p>
          <a:p>
            <a:r>
              <a:rPr lang="pt-BR" dirty="0" smtClean="0"/>
              <a:t>Uso </a:t>
            </a:r>
            <a:r>
              <a:rPr lang="pt-BR" dirty="0"/>
              <a:t>de ferramentas com características </a:t>
            </a:r>
            <a:r>
              <a:rPr lang="pt-BR" dirty="0" err="1"/>
              <a:t>antivibratórias</a:t>
            </a:r>
            <a:r>
              <a:rPr lang="pt-BR" dirty="0"/>
              <a:t>;</a:t>
            </a:r>
          </a:p>
          <a:p>
            <a:r>
              <a:rPr lang="pt-BR" dirty="0" smtClean="0"/>
              <a:t>Elaborar </a:t>
            </a:r>
            <a:r>
              <a:rPr lang="pt-BR" dirty="0"/>
              <a:t>programas de manutenção dos equipamentos e das instalações.</a:t>
            </a:r>
          </a:p>
        </p:txBody>
      </p:sp>
    </p:spTree>
    <p:extLst>
      <p:ext uri="{BB962C8B-B14F-4D97-AF65-F5344CB8AC3E}">
        <p14:creationId xmlns:p14="http://schemas.microsoft.com/office/powerpoint/2010/main" val="1870356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MEDIDAS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b="1" u="sng" dirty="0"/>
              <a:t>MEDIDAS ADMINISTRATIVAS</a:t>
            </a:r>
          </a:p>
          <a:p>
            <a:pPr>
              <a:lnSpc>
                <a:spcPct val="100000"/>
              </a:lnSpc>
            </a:pPr>
            <a:r>
              <a:rPr lang="pt-BR" sz="2600" b="1" dirty="0"/>
              <a:t>A limitação do tempo de exposição à vibração contribui numa medida eficaz e econômica. Desse modo, o estudo do método de trabalho poderá resultar no estabelecimento de rodízios e pausas buscando minimizar e conduzir a exposição abaixo do limite de tolerância;</a:t>
            </a:r>
          </a:p>
          <a:p>
            <a:pPr>
              <a:lnSpc>
                <a:spcPct val="100000"/>
              </a:lnSpc>
            </a:pPr>
            <a:r>
              <a:rPr lang="pt-BR" sz="2600" b="1" dirty="0"/>
              <a:t>Treinamento dos trabalhadores de forma a utilizar de forma corretamente as ferramentas e equipamentos adequadamente com o mínimo de vibração;</a:t>
            </a:r>
          </a:p>
          <a:p>
            <a:pPr>
              <a:lnSpc>
                <a:spcPct val="100000"/>
              </a:lnSpc>
            </a:pPr>
            <a:r>
              <a:rPr lang="pt-BR" sz="2600" b="1" dirty="0"/>
              <a:t>Nas exposições a vibração localizadas devem ser estabelecidas praticas adequadas de trabalho que permitam manter aquecidas as mãos;</a:t>
            </a:r>
          </a:p>
          <a:p>
            <a:pPr>
              <a:lnSpc>
                <a:spcPct val="100000"/>
              </a:lnSpc>
            </a:pPr>
            <a:r>
              <a:rPr lang="pt-BR" sz="2600" b="1" dirty="0"/>
              <a:t>Uso de luvas </a:t>
            </a:r>
            <a:r>
              <a:rPr lang="pt-BR" sz="2600" b="1" dirty="0" err="1"/>
              <a:t>antivibração</a:t>
            </a:r>
            <a:r>
              <a:rPr lang="pt-BR" sz="2600" b="1" dirty="0"/>
              <a:t> na exposição à vibração de mão e braço (localizados);</a:t>
            </a:r>
          </a:p>
          <a:p>
            <a:pPr>
              <a:lnSpc>
                <a:spcPct val="100000"/>
              </a:lnSpc>
            </a:pPr>
            <a:r>
              <a:rPr lang="pt-BR" sz="2600" b="1" dirty="0"/>
              <a:t>Controle médico dos trabalhadores expostos a vibração conforme determina a NR-07.</a:t>
            </a:r>
          </a:p>
        </p:txBody>
      </p:sp>
    </p:spTree>
    <p:extLst>
      <p:ext uri="{BB962C8B-B14F-4D97-AF65-F5344CB8AC3E}">
        <p14:creationId xmlns:p14="http://schemas.microsoft.com/office/powerpoint/2010/main" val="622900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MEDIDAS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BR" sz="2600" b="1" u="sng" dirty="0"/>
              <a:t>MEDIDAS ADMINISTRATIVAS</a:t>
            </a:r>
          </a:p>
          <a:p>
            <a:pPr>
              <a:lnSpc>
                <a:spcPct val="100000"/>
              </a:lnSpc>
            </a:pPr>
            <a:r>
              <a:rPr lang="pt-BR" sz="2600" b="1" dirty="0" smtClean="0"/>
              <a:t>Nas </a:t>
            </a:r>
            <a:r>
              <a:rPr lang="pt-BR" sz="2600" b="1" dirty="0"/>
              <a:t>exposições a vibração localizadas devem ser estabelecidas praticas adequadas de trabalho que permitam manter aquecidas as mãos;</a:t>
            </a:r>
          </a:p>
          <a:p>
            <a:pPr>
              <a:lnSpc>
                <a:spcPct val="100000"/>
              </a:lnSpc>
            </a:pPr>
            <a:r>
              <a:rPr lang="pt-BR" sz="2600" b="1" dirty="0"/>
              <a:t>Uso de luvas </a:t>
            </a:r>
            <a:r>
              <a:rPr lang="pt-BR" sz="2600" b="1" dirty="0" err="1"/>
              <a:t>antivibração</a:t>
            </a:r>
            <a:r>
              <a:rPr lang="pt-BR" sz="2600" b="1" dirty="0"/>
              <a:t> na exposição à vibração de mão e braço (localizados);</a:t>
            </a:r>
          </a:p>
          <a:p>
            <a:pPr>
              <a:lnSpc>
                <a:spcPct val="100000"/>
              </a:lnSpc>
            </a:pPr>
            <a:r>
              <a:rPr lang="pt-BR" sz="2600" b="1" dirty="0"/>
              <a:t>Controle médico dos trabalhadores expostos a vibração conforme determina a NR-07.</a:t>
            </a:r>
          </a:p>
        </p:txBody>
      </p:sp>
    </p:spTree>
    <p:extLst>
      <p:ext uri="{BB962C8B-B14F-4D97-AF65-F5344CB8AC3E}">
        <p14:creationId xmlns:p14="http://schemas.microsoft.com/office/powerpoint/2010/main" val="395405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latin typeface="Calibri "/>
              </a:rPr>
              <a:t>CRITÉRIO LEGAL - ANEXO Nº 8 – VIBRAÇÕES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pt-BR" sz="3000" dirty="0"/>
              <a:t>A perícia, visando à comprovação ou não da exposição, deve tomar por base </a:t>
            </a:r>
            <a:r>
              <a:rPr lang="pt-BR" sz="3000" dirty="0" err="1"/>
              <a:t>oslimites</a:t>
            </a:r>
            <a:r>
              <a:rPr lang="pt-BR" sz="3000" dirty="0"/>
              <a:t> de tolerância definidos pela Organização Internacional para a Normalização - ISO, em suas normas ISO 2631 e ISO/DIS 5349 ou suas substitutas.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78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sz="4000" b="1" dirty="0" smtClean="0">
                <a:latin typeface="Calibri "/>
              </a:rPr>
              <a:t>CONSTARÃO OBRIGATORIAMENTE DO LAUDO DA PERÍCIA:</a:t>
            </a:r>
            <a:endParaRPr lang="pt-BR" sz="4000" b="1" dirty="0">
              <a:latin typeface="Calibri 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sz="3000" dirty="0"/>
              <a:t>a) o critério adotado;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3000" dirty="0"/>
              <a:t>b) o instrumental utilizado;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3000" dirty="0"/>
              <a:t>c) a metodologia de avaliação;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3000" dirty="0"/>
              <a:t>d) a descrição das condições de trabalho e o tempo de exposição às vibrações;</a:t>
            </a:r>
          </a:p>
        </p:txBody>
      </p:sp>
    </p:spTree>
    <p:extLst>
      <p:ext uri="{BB962C8B-B14F-4D97-AF65-F5344CB8AC3E}">
        <p14:creationId xmlns:p14="http://schemas.microsoft.com/office/powerpoint/2010/main" val="243979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latin typeface="Calibri "/>
              </a:rPr>
              <a:t>Constarão </a:t>
            </a:r>
            <a:r>
              <a:rPr lang="pt-BR" sz="4000" b="1" dirty="0">
                <a:latin typeface="Calibri "/>
              </a:rPr>
              <a:t>obrigatoriamente</a:t>
            </a:r>
            <a:r>
              <a:rPr lang="pt-BR" sz="4000" b="1" dirty="0" smtClean="0">
                <a:latin typeface="Calibri "/>
              </a:rPr>
              <a:t> do laudo da perícia:</a:t>
            </a:r>
            <a:endParaRPr lang="pt-BR" sz="4000" b="1" dirty="0">
              <a:latin typeface="Calibri "/>
            </a:endParaRP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7184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pt-BR" sz="3000" dirty="0"/>
              <a:t>e) o resultado da avaliação quantitativa;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3000" dirty="0"/>
              <a:t>f) as medidas para eliminação e/ou neutralização da insalubridade, quando houver.</a:t>
            </a:r>
          </a:p>
        </p:txBody>
      </p:sp>
    </p:spTree>
    <p:extLst>
      <p:ext uri="{BB962C8B-B14F-4D97-AF65-F5344CB8AC3E}">
        <p14:creationId xmlns:p14="http://schemas.microsoft.com/office/powerpoint/2010/main" val="36676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latin typeface="Calibri "/>
              </a:rPr>
              <a:t>VIBRAÇÃO DE CORPO INTEIRO</a:t>
            </a:r>
            <a:endParaRPr lang="pt-BR" sz="4000" b="1" dirty="0">
              <a:latin typeface="Calibri 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Direção da vibração - Eixos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2164" t="12500" r="28124" b="15073"/>
          <a:stretch/>
        </p:blipFill>
        <p:spPr>
          <a:xfrm>
            <a:off x="1462368" y="2768134"/>
            <a:ext cx="6219264" cy="39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2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>
                <a:latin typeface="+mn-lt"/>
              </a:rPr>
              <a:t>ACELERAÇÃO PARA O CORPO INTEIRO</a:t>
            </a:r>
            <a:endParaRPr lang="pt-BR" sz="40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232962" cy="224883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Os </a:t>
                </a:r>
                <a:r>
                  <a:rPr lang="pt-BR" dirty="0"/>
                  <a:t>valores de aceleração obtidos nos três eixos podem ser somados de forma a se </a:t>
                </a:r>
                <a:r>
                  <a:rPr lang="pt-BR" dirty="0" smtClean="0"/>
                  <a:t>obter aceleração </a:t>
                </a:r>
                <a:r>
                  <a:rPr lang="pt-BR" dirty="0"/>
                  <a:t>total ou </a:t>
                </a:r>
                <a:r>
                  <a:rPr lang="pt-BR" dirty="0" smtClean="0"/>
                  <a:t>resultante.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𝑤𝑥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𝑤𝑦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𝑤𝑧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232962" cy="2248834"/>
              </a:xfrm>
              <a:blipFill rotWithShape="0">
                <a:blip r:embed="rId2"/>
                <a:stretch>
                  <a:fillRect l="-1332" t="-43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389965" y="4209395"/>
            <a:ext cx="85119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Onde:</a:t>
            </a:r>
          </a:p>
          <a:p>
            <a:r>
              <a:rPr lang="pt-BR" sz="1600" dirty="0" err="1" smtClean="0"/>
              <a:t>awx,awy,awz</a:t>
            </a:r>
            <a:r>
              <a:rPr lang="pt-BR" sz="1600" dirty="0" smtClean="0"/>
              <a:t> </a:t>
            </a:r>
            <a:r>
              <a:rPr lang="pt-BR" sz="1600" dirty="0"/>
              <a:t>– acelerações </a:t>
            </a:r>
            <a:r>
              <a:rPr lang="pt-BR" sz="1600" dirty="0" err="1"/>
              <a:t>r.m.s</a:t>
            </a:r>
            <a:r>
              <a:rPr lang="pt-BR" sz="1600" dirty="0"/>
              <a:t> ponderadas como os respectivos eixos ortogonais </a:t>
            </a:r>
            <a:r>
              <a:rPr lang="pt-BR" sz="1600" dirty="0" err="1"/>
              <a:t>x,y</a:t>
            </a:r>
            <a:r>
              <a:rPr lang="pt-BR" sz="1600" dirty="0"/>
              <a:t> e z.</a:t>
            </a:r>
          </a:p>
          <a:p>
            <a:r>
              <a:rPr lang="pt-BR" sz="1600" dirty="0" err="1"/>
              <a:t>kx,ky</a:t>
            </a:r>
            <a:r>
              <a:rPr lang="pt-BR" sz="1600" dirty="0"/>
              <a:t>, </a:t>
            </a:r>
            <a:r>
              <a:rPr lang="pt-BR" sz="1600" dirty="0" err="1"/>
              <a:t>kz</a:t>
            </a:r>
            <a:r>
              <a:rPr lang="pt-BR" sz="1600" dirty="0"/>
              <a:t> - fatores de multiplicação dos respectivos eixos ortogonais </a:t>
            </a:r>
            <a:r>
              <a:rPr lang="pt-BR" sz="1600" dirty="0" err="1"/>
              <a:t>x,y</a:t>
            </a:r>
            <a:r>
              <a:rPr lang="pt-BR" sz="1600" dirty="0"/>
              <a:t> e z.</a:t>
            </a:r>
          </a:p>
          <a:p>
            <a:r>
              <a:rPr lang="pt-BR" sz="1600" dirty="0"/>
              <a:t>Na vibração de corpo inteiro para fins de saúde, os valores de </a:t>
            </a:r>
            <a:r>
              <a:rPr lang="pt-BR" sz="1600" dirty="0" err="1"/>
              <a:t>kx</a:t>
            </a:r>
            <a:r>
              <a:rPr lang="pt-BR" sz="1600" dirty="0"/>
              <a:t>, </a:t>
            </a:r>
            <a:r>
              <a:rPr lang="pt-BR" sz="1600" dirty="0" err="1"/>
              <a:t>ky</a:t>
            </a:r>
            <a:r>
              <a:rPr lang="pt-BR" sz="1600" dirty="0"/>
              <a:t>, e </a:t>
            </a:r>
            <a:r>
              <a:rPr lang="pt-BR" sz="1600" dirty="0" err="1"/>
              <a:t>Kz</a:t>
            </a:r>
            <a:r>
              <a:rPr lang="pt-BR" sz="1600" dirty="0"/>
              <a:t> é igual a 1,4;</a:t>
            </a:r>
          </a:p>
          <a:p>
            <a:r>
              <a:rPr lang="pt-BR" sz="1600" dirty="0"/>
              <a:t>1,4 e 1, respectivamente, para pessoas sentadas ou em pé. Esse fator 1,4 é a razão entre</a:t>
            </a:r>
          </a:p>
          <a:p>
            <a:r>
              <a:rPr lang="pt-BR" sz="1600" dirty="0"/>
              <a:t>o valor longitudinal e os transversais da curva de igual resposta, nas faixas de maior</a:t>
            </a:r>
          </a:p>
          <a:p>
            <a:r>
              <a:rPr lang="pt-BR" sz="1600" dirty="0"/>
              <a:t>sensibilidade de resposta humana.</a:t>
            </a:r>
          </a:p>
          <a:p>
            <a:r>
              <a:rPr lang="pt-BR" sz="1600" dirty="0"/>
              <a:t>k = É O FATOR DE MULTIPLICAÇÃO DOS EIXOS ORTOGONAIS</a:t>
            </a:r>
            <a:r>
              <a:rPr lang="pt-BR" sz="1600" dirty="0" smtClean="0"/>
              <a:t>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1210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b="1" dirty="0" smtClean="0">
                <a:latin typeface="Arial Black" panose="020B0A04020102020204" pitchFamily="34" charset="0"/>
              </a:rPr>
              <a:t/>
            </a:r>
            <a:br>
              <a:rPr lang="pt-BR" sz="4000" b="1" dirty="0" smtClean="0">
                <a:latin typeface="Arial Black" panose="020B0A04020102020204" pitchFamily="34" charset="0"/>
              </a:rPr>
            </a:br>
            <a:r>
              <a:rPr lang="pt-BR" sz="4000" b="1" dirty="0" smtClean="0">
                <a:latin typeface="Calibri "/>
              </a:rPr>
              <a:t>ACELERAÇÃO EQUIVALENTE </a:t>
            </a:r>
            <a:r>
              <a:rPr lang="pt-BR" sz="4000" b="1" dirty="0">
                <a:latin typeface="Calibri "/>
              </a:rPr>
              <a:t>PONDERADA</a:t>
            </a:r>
            <a:r>
              <a:rPr lang="pt-BR" sz="4000" b="1" dirty="0">
                <a:latin typeface="Arial Black" panose="020B0A04020102020204" pitchFamily="34" charset="0"/>
              </a:rPr>
              <a:t/>
            </a:r>
            <a:br>
              <a:rPr lang="pt-BR" sz="4000" b="1" dirty="0">
                <a:latin typeface="Arial Black" panose="020B0A04020102020204" pitchFamily="34" charset="0"/>
              </a:rPr>
            </a:br>
            <a:endParaRPr lang="pt-BR" sz="4000" b="1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sz="2600" dirty="0" smtClean="0"/>
                  <a:t>Quando a exposição à vibração é diferente em dois ou mais períodos da jornada, deve </a:t>
                </a:r>
                <a:r>
                  <a:rPr lang="pt-BR" sz="2600" dirty="0"/>
                  <a:t>ser considerada a aceleração equivalente ou aceleração resultante </a:t>
                </a:r>
                <a:r>
                  <a:rPr lang="pt-BR" sz="2600" dirty="0" smtClean="0"/>
                  <a:t>de exposição </a:t>
                </a:r>
                <a:r>
                  <a:rPr lang="pt-BR" sz="2600" dirty="0"/>
                  <a:t>– are (FUNDACENTRO,2012), conforme fórmula a seguir: </a:t>
                </a:r>
                <a:r>
                  <a:rPr lang="pt-BR" sz="2600" b="1" dirty="0"/>
                  <a:t>AEQ </a:t>
                </a:r>
                <a:r>
                  <a:rPr lang="pt-BR" sz="2600" b="1" dirty="0" smtClean="0"/>
                  <a:t>ou are</a:t>
                </a:r>
              </a:p>
              <a:p>
                <a:pPr marL="0" indent="0" algn="just">
                  <a:buNone/>
                </a:pPr>
                <a:endParaRPr lang="pt-BR" sz="2600" b="1" dirty="0" smtClean="0"/>
              </a:p>
              <a:p>
                <a:pPr marL="0" indent="0" algn="ctr">
                  <a:buNone/>
                </a:pPr>
                <a:r>
                  <a:rPr lang="pt-BR" sz="2000" b="1" dirty="0" smtClean="0"/>
                  <a:t>AEQ=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pt-BR" sz="20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pt-B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g>
                      <m:e>
                        <m:f>
                          <m:fPr>
                            <m:ctrlP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+…</m:t>
                            </m:r>
                            <m:sSubSup>
                              <m:sSubSupPr>
                                <m:ctrlP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+…</m:t>
                            </m:r>
                            <m:sSub>
                              <m:sSubPr>
                                <m:ctrlP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pt-BR" sz="20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pt-BR" sz="2000" b="1" dirty="0" smtClean="0"/>
              </a:p>
              <a:p>
                <a:pPr marL="0" indent="0">
                  <a:buNone/>
                </a:pPr>
                <a:endParaRPr lang="pt-BR" sz="1800" dirty="0" smtClean="0"/>
              </a:p>
              <a:p>
                <a:pPr marL="0" indent="0">
                  <a:buNone/>
                </a:pPr>
                <a:r>
                  <a:rPr lang="pt-BR" sz="1700" dirty="0"/>
                  <a:t>O</a:t>
                </a:r>
                <a:r>
                  <a:rPr lang="pt-BR" sz="1700" dirty="0" smtClean="0"/>
                  <a:t>nde:</a:t>
                </a:r>
              </a:p>
              <a:p>
                <a:pPr marL="0" indent="0">
                  <a:buNone/>
                </a:pPr>
                <a:r>
                  <a:rPr lang="pt-BR" sz="1700" dirty="0" smtClean="0"/>
                  <a:t>AEQ- Aceleração equivalente</a:t>
                </a:r>
              </a:p>
              <a:p>
                <a:pPr marL="0" indent="0">
                  <a:buNone/>
                </a:pPr>
                <a:r>
                  <a:rPr lang="pt-BR" sz="1700" dirty="0" err="1" smtClean="0"/>
                  <a:t>An</a:t>
                </a:r>
                <a:r>
                  <a:rPr lang="pt-BR" sz="1700" dirty="0" smtClean="0"/>
                  <a:t>- valor da vibração obtida</a:t>
                </a:r>
              </a:p>
              <a:p>
                <a:pPr marL="0" indent="0">
                  <a:buNone/>
                </a:pPr>
                <a:r>
                  <a:rPr lang="pt-BR" sz="1700" dirty="0" err="1" smtClean="0"/>
                  <a:t>Tn</a:t>
                </a:r>
                <a:r>
                  <a:rPr lang="pt-BR" sz="1700" dirty="0" smtClean="0"/>
                  <a:t>- tempo de exposição a aceleração </a:t>
                </a:r>
                <a:r>
                  <a:rPr lang="pt-BR" sz="1700" dirty="0" err="1" smtClean="0"/>
                  <a:t>An</a:t>
                </a:r>
                <a:endParaRPr lang="pt-BR" sz="17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 rotWithShape="0">
                <a:blip r:embed="rId2"/>
                <a:stretch>
                  <a:fillRect l="-1005" t="-2661" r="-12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433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2071</Words>
  <Application>Microsoft Office PowerPoint</Application>
  <PresentationFormat>Apresentação na tela (4:3)</PresentationFormat>
  <Paragraphs>196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Calibri</vt:lpstr>
      <vt:lpstr>Calibri </vt:lpstr>
      <vt:lpstr>Calibri Light</vt:lpstr>
      <vt:lpstr>Cambria Math</vt:lpstr>
      <vt:lpstr>Times New Roman</vt:lpstr>
      <vt:lpstr>Tema do Office</vt:lpstr>
      <vt:lpstr>VIBRAÇÃO</vt:lpstr>
      <vt:lpstr>CLASSIFICAÇÃO DAS VIBRAÇÕES</vt:lpstr>
      <vt:lpstr>CRITÉRIO LEGAL - ANEXO Nº 8 – VIBRAÇÕES</vt:lpstr>
      <vt:lpstr>CRITÉRIO LEGAL - ANEXO Nº 8 – VIBRAÇÕES</vt:lpstr>
      <vt:lpstr>CONSTARÃO OBRIGATORIAMENTE DO LAUDO DA PERÍCIA:</vt:lpstr>
      <vt:lpstr>Constarão obrigatoriamente do laudo da perícia:</vt:lpstr>
      <vt:lpstr>VIBRAÇÃO DE CORPO INTEIRO</vt:lpstr>
      <vt:lpstr>ACELERAÇÃO PARA O CORPO INTEIRO</vt:lpstr>
      <vt:lpstr> ACELERAÇÃO EQUIVALENTE PONDERADA </vt:lpstr>
      <vt:lpstr> ACELERAÇÃO NORMATIZADA PARA JORNADA </vt:lpstr>
      <vt:lpstr>INTERPRETAÇÃO</vt:lpstr>
      <vt:lpstr>ISO 2631 e NHO 09 </vt:lpstr>
      <vt:lpstr>VALOR DA DOSE DE VIBRAÇÃO – VDV</vt:lpstr>
      <vt:lpstr>COMUNIDADE EUROPÉIA </vt:lpstr>
      <vt:lpstr>COMUNIDADE EUROPÉIA </vt:lpstr>
      <vt:lpstr>ACGIH</vt:lpstr>
      <vt:lpstr>PROCEDIMENTOS DE AVALIAÇÃO OCUPACIONAL </vt:lpstr>
      <vt:lpstr>EFEITOS SOBRE A SAÚDE </vt:lpstr>
      <vt:lpstr>EFEITOS SOBRE A SAÚDE </vt:lpstr>
      <vt:lpstr>EFEITOS SOBRE A SAÚDE </vt:lpstr>
      <vt:lpstr>VIBRAÇÃO LOCALIZADA</vt:lpstr>
      <vt:lpstr> ACELERAÇÃO PONDERADA NAS FREQUÊNCIAS </vt:lpstr>
      <vt:lpstr>LIMITES DE TOLERÂNCIA</vt:lpstr>
      <vt:lpstr>ACELERAÇÃO LOCALIZADA</vt:lpstr>
      <vt:lpstr>INTERPRETAÇÃO</vt:lpstr>
      <vt:lpstr>ACGIH</vt:lpstr>
      <vt:lpstr>ACGIH</vt:lpstr>
      <vt:lpstr>EFEITOS SOBRE A SAÚDE</vt:lpstr>
      <vt:lpstr>EQUIPAMENTOS DE MEDIÇÃO</vt:lpstr>
      <vt:lpstr>RESULTADOS QUE O EQUIPAMENTO FORNECERÁ</vt:lpstr>
      <vt:lpstr>CONFIGURAÇÕES </vt:lpstr>
      <vt:lpstr>MEDIDAS DE CONTROLE </vt:lpstr>
      <vt:lpstr>MEDIDAS DE CONTROLE</vt:lpstr>
      <vt:lpstr>MEDIDAS DE CONTROLE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Vibração</dc:title>
  <dc:creator>Francisco José Saboya</dc:creator>
  <cp:lastModifiedBy>Francisco José Saboya</cp:lastModifiedBy>
  <cp:revision>26</cp:revision>
  <dcterms:created xsi:type="dcterms:W3CDTF">2014-11-04T23:55:13Z</dcterms:created>
  <dcterms:modified xsi:type="dcterms:W3CDTF">2014-11-07T23:15:21Z</dcterms:modified>
</cp:coreProperties>
</file>