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8" r:id="rId5"/>
    <p:sldId id="270" r:id="rId6"/>
    <p:sldId id="271" r:id="rId7"/>
    <p:sldId id="272" r:id="rId8"/>
    <p:sldId id="314" r:id="rId9"/>
    <p:sldId id="276" r:id="rId10"/>
    <p:sldId id="315" r:id="rId11"/>
    <p:sldId id="279" r:id="rId12"/>
    <p:sldId id="277" r:id="rId13"/>
    <p:sldId id="278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4" r:id="rId26"/>
    <p:sldId id="293" r:id="rId27"/>
    <p:sldId id="292" r:id="rId28"/>
    <p:sldId id="295" r:id="rId29"/>
    <p:sldId id="297" r:id="rId30"/>
    <p:sldId id="296" r:id="rId31"/>
    <p:sldId id="298" r:id="rId32"/>
    <p:sldId id="300" r:id="rId33"/>
    <p:sldId id="307" r:id="rId34"/>
    <p:sldId id="301" r:id="rId35"/>
    <p:sldId id="302" r:id="rId36"/>
    <p:sldId id="303" r:id="rId37"/>
    <p:sldId id="304" r:id="rId38"/>
    <p:sldId id="305" r:id="rId39"/>
    <p:sldId id="306" r:id="rId40"/>
    <p:sldId id="308" r:id="rId41"/>
    <p:sldId id="309" r:id="rId42"/>
    <p:sldId id="310" r:id="rId43"/>
    <p:sldId id="311" r:id="rId44"/>
    <p:sldId id="312" r:id="rId45"/>
    <p:sldId id="313" r:id="rId4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17FB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F9C4-C33D-46EA-B0EE-CAF9D0808D29}" type="datetimeFigureOut">
              <a:rPr lang="pt-BR" smtClean="0"/>
              <a:pPr/>
              <a:t>26/07/2013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60BD-9F5A-4C2A-B17F-71F5B8F592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F9C4-C33D-46EA-B0EE-CAF9D0808D29}" type="datetimeFigureOut">
              <a:rPr lang="pt-BR" smtClean="0"/>
              <a:pPr/>
              <a:t>26/07/2013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60BD-9F5A-4C2A-B17F-71F5B8F592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F9C4-C33D-46EA-B0EE-CAF9D0808D29}" type="datetimeFigureOut">
              <a:rPr lang="pt-BR" smtClean="0"/>
              <a:pPr/>
              <a:t>26/07/2013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60BD-9F5A-4C2A-B17F-71F5B8F592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F9C4-C33D-46EA-B0EE-CAF9D0808D29}" type="datetimeFigureOut">
              <a:rPr lang="pt-BR" smtClean="0"/>
              <a:pPr/>
              <a:t>26/07/2013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60BD-9F5A-4C2A-B17F-71F5B8F592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F9C4-C33D-46EA-B0EE-CAF9D0808D29}" type="datetimeFigureOut">
              <a:rPr lang="pt-BR" smtClean="0"/>
              <a:pPr/>
              <a:t>26/07/2013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60BD-9F5A-4C2A-B17F-71F5B8F592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F9C4-C33D-46EA-B0EE-CAF9D0808D29}" type="datetimeFigureOut">
              <a:rPr lang="pt-BR" smtClean="0"/>
              <a:pPr/>
              <a:t>26/07/2013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60BD-9F5A-4C2A-B17F-71F5B8F592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F9C4-C33D-46EA-B0EE-CAF9D0808D29}" type="datetimeFigureOut">
              <a:rPr lang="pt-BR" smtClean="0"/>
              <a:pPr/>
              <a:t>26/07/2013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60BD-9F5A-4C2A-B17F-71F5B8F592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F9C4-C33D-46EA-B0EE-CAF9D0808D29}" type="datetimeFigureOut">
              <a:rPr lang="pt-BR" smtClean="0"/>
              <a:pPr/>
              <a:t>26/07/2013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60BD-9F5A-4C2A-B17F-71F5B8F592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F9C4-C33D-46EA-B0EE-CAF9D0808D29}" type="datetimeFigureOut">
              <a:rPr lang="pt-BR" smtClean="0"/>
              <a:pPr/>
              <a:t>26/07/2013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60BD-9F5A-4C2A-B17F-71F5B8F592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F9C4-C33D-46EA-B0EE-CAF9D0808D29}" type="datetimeFigureOut">
              <a:rPr lang="pt-BR" smtClean="0"/>
              <a:pPr/>
              <a:t>26/07/2013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60BD-9F5A-4C2A-B17F-71F5B8F592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4F9C4-C33D-46EA-B0EE-CAF9D0808D29}" type="datetimeFigureOut">
              <a:rPr lang="pt-BR" smtClean="0"/>
              <a:pPr/>
              <a:t>26/07/2013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60BD-9F5A-4C2A-B17F-71F5B8F592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4F9C4-C33D-46EA-B0EE-CAF9D0808D29}" type="datetimeFigureOut">
              <a:rPr lang="pt-BR" smtClean="0"/>
              <a:pPr/>
              <a:t>26/07/2013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660BD-9F5A-4C2A-B17F-71F5B8F592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pt-BR" b="1" dirty="0" smtClean="0">
                <a:solidFill>
                  <a:srgbClr val="4E17FB"/>
                </a:solidFill>
              </a:rPr>
              <a:t>BENEFICIOS PREVIDENCIÁRIOS</a:t>
            </a:r>
            <a:endParaRPr lang="pt-BR" b="1" dirty="0">
              <a:solidFill>
                <a:srgbClr val="4E17FB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blipFill>
            <a:blip r:embed="rId2" cstate="print"/>
            <a:tile tx="0" ty="0" sx="100000" sy="100000" flip="none" algn="tl"/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pt-BR" b="1" i="1" dirty="0" smtClean="0"/>
              <a:t>MOTIVADOS POR DOENÇAS  DE NATUTEREZA PSIQUIATRICA</a:t>
            </a:r>
            <a:endParaRPr lang="pt-BR" b="1" i="1" dirty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1988840"/>
          </a:xfrm>
          <a:prstGeom prst="rect">
            <a:avLst/>
          </a:prstGeom>
          <a:ln w="76200">
            <a:solidFill>
              <a:srgbClr val="4E17FB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ACEMT</a:t>
            </a:r>
          </a:p>
          <a:p>
            <a:pPr algn="ctr"/>
            <a:r>
              <a:rPr lang="pt-BR" sz="3200" dirty="0" smtClean="0"/>
              <a:t>III REUNIÃO CIENTÍFICA/2013.</a:t>
            </a:r>
          </a:p>
          <a:p>
            <a:pPr algn="ctr"/>
            <a:r>
              <a:rPr lang="pt-BR" sz="3200" dirty="0" smtClean="0"/>
              <a:t>MESA </a:t>
            </a:r>
            <a:r>
              <a:rPr lang="pt-BR" sz="3200" dirty="0" smtClean="0"/>
              <a:t>TEMÁTICA -</a:t>
            </a:r>
            <a:r>
              <a:rPr lang="pt-BR" sz="3200" dirty="0" smtClean="0"/>
              <a:t>   </a:t>
            </a:r>
            <a:r>
              <a:rPr lang="pt-BR" sz="3200" dirty="0" smtClean="0"/>
              <a:t>SAUDE MENTAL NO TRABALHO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052736"/>
            <a:ext cx="88204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pt-BR" sz="2400" dirty="0" smtClean="0"/>
              <a:t>CID firmado pelo médico assistente incompatível com o tempo estimado </a:t>
            </a:r>
            <a:r>
              <a:rPr lang="pt-BR" sz="2400" dirty="0" smtClean="0"/>
              <a:t>de recuperação</a:t>
            </a:r>
            <a:r>
              <a:rPr lang="pt-BR" sz="2400" dirty="0" smtClean="0"/>
              <a:t>. Exemplo: CID F33.3 (transtorno depressivo </a:t>
            </a:r>
            <a:r>
              <a:rPr lang="pt-BR" sz="2400" dirty="0" smtClean="0"/>
              <a:t>recorrente, episódio </a:t>
            </a:r>
            <a:r>
              <a:rPr lang="pt-BR" sz="2400" dirty="0" smtClean="0"/>
              <a:t>atual grave, com sintomas psicóticos) com estimativa </a:t>
            </a:r>
            <a:r>
              <a:rPr lang="pt-BR" sz="2400" dirty="0" smtClean="0"/>
              <a:t>de afastamento </a:t>
            </a:r>
            <a:r>
              <a:rPr lang="pt-BR" sz="2400" dirty="0" smtClean="0"/>
              <a:t>para o trabalho para 30 dias.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• Medicamentos utilizados não atingem os sintomas alvo para o tratamento </a:t>
            </a:r>
            <a:r>
              <a:rPr lang="pt-BR" sz="2400" dirty="0" smtClean="0"/>
              <a:t>do transtorno </a:t>
            </a:r>
            <a:r>
              <a:rPr lang="pt-BR" sz="2400" dirty="0" smtClean="0"/>
              <a:t>codificado. Exemplo: CID informado com medicação </a:t>
            </a:r>
            <a:r>
              <a:rPr lang="pt-BR" sz="2400" dirty="0" smtClean="0"/>
              <a:t>sem especificidade </a:t>
            </a:r>
            <a:r>
              <a:rPr lang="pt-BR" sz="2400" dirty="0" smtClean="0"/>
              <a:t>para tal. Paciente neurótico ou depressivo em uso de </a:t>
            </a:r>
            <a:r>
              <a:rPr lang="pt-BR" sz="2400" dirty="0" smtClean="0"/>
              <a:t>antipsicótico, ou </a:t>
            </a:r>
            <a:r>
              <a:rPr lang="pt-BR" sz="2400" dirty="0" smtClean="0"/>
              <a:t>o oposto</a:t>
            </a:r>
            <a:endParaRPr lang="pt-BR" sz="2400" dirty="0"/>
          </a:p>
        </p:txBody>
      </p:sp>
      <p:sp>
        <p:nvSpPr>
          <p:cNvPr id="3" name="Retângulo 2"/>
          <p:cNvSpPr/>
          <p:nvPr/>
        </p:nvSpPr>
        <p:spPr>
          <a:xfrm>
            <a:off x="755576" y="188641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/>
              <a:t>3.1.3 Dificuldades que podem ser observadas durante a avaliação</a:t>
            </a:r>
            <a:endParaRPr lang="pt-B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340768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Dois ou mais </a:t>
            </a:r>
            <a:r>
              <a:rPr lang="pt-BR" sz="2400" dirty="0" err="1" smtClean="0"/>
              <a:t>CIDs</a:t>
            </a:r>
            <a:r>
              <a:rPr lang="pt-BR" sz="2400" dirty="0" smtClean="0"/>
              <a:t> incompatíveis. Exemplo: CID F20 (esquizofrenia) </a:t>
            </a:r>
            <a:r>
              <a:rPr lang="pt-BR" sz="2400" dirty="0" smtClean="0"/>
              <a:t>e F60.1 </a:t>
            </a:r>
            <a:r>
              <a:rPr lang="pt-BR" sz="2400" dirty="0" smtClean="0"/>
              <a:t>(transtorno </a:t>
            </a:r>
            <a:r>
              <a:rPr lang="pt-BR" sz="2400" dirty="0" err="1" smtClean="0"/>
              <a:t>esquizóide</a:t>
            </a:r>
            <a:r>
              <a:rPr lang="pt-BR" sz="2400" dirty="0" smtClean="0"/>
              <a:t>).</a:t>
            </a:r>
          </a:p>
          <a:p>
            <a:r>
              <a:rPr lang="pt-BR" sz="2400" dirty="0" smtClean="0"/>
              <a:t>• Diversidade de CID em exames </a:t>
            </a:r>
            <a:r>
              <a:rPr lang="pt-BR" sz="2400" dirty="0" err="1" smtClean="0"/>
              <a:t>conseqüentes</a:t>
            </a:r>
            <a:r>
              <a:rPr lang="pt-BR" sz="2400" dirty="0" smtClean="0"/>
              <a:t>. Exemplo: CID F32 para </a:t>
            </a:r>
            <a:r>
              <a:rPr lang="pt-BR" sz="2400" dirty="0" smtClean="0"/>
              <a:t>F20, para </a:t>
            </a:r>
            <a:r>
              <a:rPr lang="pt-BR" sz="2400" dirty="0" smtClean="0"/>
              <a:t>F40.</a:t>
            </a:r>
          </a:p>
          <a:p>
            <a:r>
              <a:rPr lang="pt-BR" sz="2400" dirty="0" smtClean="0"/>
              <a:t>• </a:t>
            </a:r>
            <a:r>
              <a:rPr lang="pt-BR" sz="2400" dirty="0" err="1" smtClean="0"/>
              <a:t>Somatizações</a:t>
            </a:r>
            <a:endParaRPr lang="pt-BR" sz="2400" dirty="0" smtClean="0"/>
          </a:p>
          <a:p>
            <a:r>
              <a:rPr lang="pt-BR" sz="2400" dirty="0" smtClean="0"/>
              <a:t>• Transtorno informado incompatível com a função laborativa. Exemplo: F72</a:t>
            </a:r>
          </a:p>
          <a:p>
            <a:r>
              <a:rPr lang="pt-BR" sz="2400" dirty="0" smtClean="0"/>
              <a:t>(retardo mental grave) e atividade referida de empregada doméstica.</a:t>
            </a:r>
          </a:p>
          <a:p>
            <a:r>
              <a:rPr lang="pt-BR" sz="2400" dirty="0" smtClean="0"/>
              <a:t>• Persistente ineficácia da medicação e piora contínua das queixas, sem</a:t>
            </a:r>
          </a:p>
          <a:p>
            <a:r>
              <a:rPr lang="pt-BR" sz="2400" dirty="0" smtClean="0"/>
              <a:t>melhora visível por parte da pessoa, mesmo que corretamente medicada por</a:t>
            </a:r>
          </a:p>
          <a:p>
            <a:r>
              <a:rPr lang="pt-BR" sz="2400" dirty="0" smtClean="0"/>
              <a:t>longo tempo. Exemplo: Uso correto de antidepressivo há mais de 6 meses,</a:t>
            </a:r>
          </a:p>
          <a:p>
            <a:r>
              <a:rPr lang="pt-BR" sz="2400" dirty="0" smtClean="0"/>
              <a:t>sem qualquer relato de melhora.</a:t>
            </a:r>
            <a:endParaRPr lang="pt-BR" sz="2400" dirty="0"/>
          </a:p>
        </p:txBody>
      </p:sp>
      <p:sp>
        <p:nvSpPr>
          <p:cNvPr id="3" name="Retângulo 2"/>
          <p:cNvSpPr/>
          <p:nvPr/>
        </p:nvSpPr>
        <p:spPr>
          <a:xfrm>
            <a:off x="683568" y="404665"/>
            <a:ext cx="78488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/>
              <a:t>3.1.3 Dificuldades que podem ser observadas durante a avaliação</a:t>
            </a:r>
            <a:endParaRPr lang="pt-B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1520" y="1196751"/>
            <a:ext cx="85689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 smtClean="0"/>
              <a:t>Relação do examinado com o acompanhante. Exemplo: Diagnóstico de </a:t>
            </a:r>
            <a:r>
              <a:rPr lang="pt-BR" sz="2800" dirty="0" smtClean="0"/>
              <a:t>F32 que </a:t>
            </a:r>
            <a:r>
              <a:rPr lang="pt-BR" sz="2800" dirty="0" smtClean="0"/>
              <a:t>não responde a qualquer pergunta formulada, esperando </a:t>
            </a:r>
            <a:r>
              <a:rPr lang="pt-BR" sz="2800" dirty="0" smtClean="0"/>
              <a:t>o acompanhante </a:t>
            </a:r>
            <a:r>
              <a:rPr lang="pt-BR" sz="2800" dirty="0" smtClean="0"/>
              <a:t>responder.</a:t>
            </a:r>
          </a:p>
          <a:p>
            <a:pPr>
              <a:lnSpc>
                <a:spcPct val="150000"/>
              </a:lnSpc>
            </a:pPr>
            <a:r>
              <a:rPr lang="pt-BR" sz="2800" dirty="0" smtClean="0"/>
              <a:t>• Quadro clínico existente pela ação medicamentosa, iatrogênica e/ou por </a:t>
            </a:r>
            <a:r>
              <a:rPr lang="pt-BR" sz="2800" dirty="0" smtClean="0"/>
              <a:t>uso autoprovocado</a:t>
            </a:r>
            <a:r>
              <a:rPr lang="pt-BR" sz="2800" dirty="0" smtClean="0"/>
              <a:t>, e possibilidade de desintoxicação em curto tempo.</a:t>
            </a:r>
          </a:p>
          <a:p>
            <a:pPr>
              <a:lnSpc>
                <a:spcPct val="150000"/>
              </a:lnSpc>
            </a:pPr>
            <a:r>
              <a:rPr lang="pt-BR" sz="2800" dirty="0" smtClean="0"/>
              <a:t>Exemplo: Impregnação por </a:t>
            </a:r>
            <a:r>
              <a:rPr lang="pt-BR" sz="2800" dirty="0" err="1" smtClean="0"/>
              <a:t>haldol</a:t>
            </a:r>
            <a:r>
              <a:rPr lang="pt-BR" sz="2800" dirty="0" smtClean="0"/>
              <a:t>. Uso excessivo de </a:t>
            </a:r>
            <a:r>
              <a:rPr lang="pt-BR" sz="2800" dirty="0" err="1" smtClean="0"/>
              <a:t>tranqüilizantes</a:t>
            </a:r>
            <a:r>
              <a:rPr lang="pt-BR" sz="2800" dirty="0" smtClean="0"/>
              <a:t>.</a:t>
            </a:r>
          </a:p>
        </p:txBody>
      </p:sp>
      <p:sp>
        <p:nvSpPr>
          <p:cNvPr id="3" name="Retângulo 2"/>
          <p:cNvSpPr/>
          <p:nvPr/>
        </p:nvSpPr>
        <p:spPr>
          <a:xfrm>
            <a:off x="395536" y="332657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/>
              <a:t>3.1.3 Dificuldades que podem ser observadas durante a avaliação</a:t>
            </a:r>
            <a:endParaRPr lang="pt-B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03648" y="1268760"/>
            <a:ext cx="6552728" cy="332398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 smtClean="0"/>
              <a:t>3.1.4 Bases para o exame psiquiátrico</a:t>
            </a:r>
          </a:p>
          <a:p>
            <a:pPr>
              <a:lnSpc>
                <a:spcPct val="150000"/>
              </a:lnSpc>
            </a:pPr>
            <a:r>
              <a:rPr lang="pt-BR" sz="2800" dirty="0" smtClean="0"/>
              <a:t>O exame psiquiátrico compreende:</a:t>
            </a:r>
          </a:p>
          <a:p>
            <a:pPr>
              <a:lnSpc>
                <a:spcPct val="150000"/>
              </a:lnSpc>
            </a:pPr>
            <a:r>
              <a:rPr lang="pt-BR" sz="2800" b="1" dirty="0" smtClean="0"/>
              <a:t>1. A avaliação geral da pessoa</a:t>
            </a:r>
          </a:p>
          <a:p>
            <a:pPr>
              <a:lnSpc>
                <a:spcPct val="150000"/>
              </a:lnSpc>
            </a:pPr>
            <a:r>
              <a:rPr lang="pt-BR" sz="2800" b="1" dirty="0" smtClean="0"/>
              <a:t>2. O exame clínico das funções mentais</a:t>
            </a:r>
          </a:p>
          <a:p>
            <a:pPr>
              <a:lnSpc>
                <a:spcPct val="150000"/>
              </a:lnSpc>
            </a:pPr>
            <a:r>
              <a:rPr lang="pt-BR" sz="2800" b="1" dirty="0" smtClean="0"/>
              <a:t>3. A avaliação de funções psicofisiológicas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23728" y="476672"/>
            <a:ext cx="5112568" cy="45243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400" b="1" dirty="0"/>
              <a:t>TRANSTORNOS MENTAIS DE MAIOR RELEVÂNCIA NA PRÁTICA MÉDICOPERICIAL</a:t>
            </a:r>
          </a:p>
          <a:p>
            <a:pPr>
              <a:lnSpc>
                <a:spcPct val="200000"/>
              </a:lnSpc>
            </a:pPr>
            <a:r>
              <a:rPr lang="pt-BR" sz="2400" b="1" dirty="0"/>
              <a:t>DA PREVIDÊNCIA SOCIAL: </a:t>
            </a:r>
            <a:endParaRPr lang="pt-BR" sz="2400" b="1" dirty="0" smtClean="0"/>
          </a:p>
          <a:p>
            <a:pPr>
              <a:lnSpc>
                <a:spcPct val="200000"/>
              </a:lnSpc>
            </a:pPr>
            <a:r>
              <a:rPr lang="pt-BR" sz="2400" b="1" dirty="0" smtClean="0"/>
              <a:t>DIRETRIZES </a:t>
            </a:r>
            <a:r>
              <a:rPr lang="pt-BR" sz="2400" b="1" dirty="0"/>
              <a:t>DE CONDUTA MÉDICOPERICIAL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260649"/>
            <a:ext cx="7920880" cy="95410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800" b="1" i="1" u="sng" dirty="0">
                <a:solidFill>
                  <a:schemeClr val="bg1"/>
                </a:solidFill>
                <a:latin typeface="Arial Narrow" pitchFamily="34" charset="0"/>
              </a:rPr>
              <a:t>Transtornos mentais orgânicos, inclusive os sintomáticos (F00 a F09)</a:t>
            </a:r>
          </a:p>
        </p:txBody>
      </p:sp>
      <p:sp>
        <p:nvSpPr>
          <p:cNvPr id="3" name="Retângulo 2"/>
          <p:cNvSpPr/>
          <p:nvPr/>
        </p:nvSpPr>
        <p:spPr>
          <a:xfrm>
            <a:off x="395536" y="1412776"/>
            <a:ext cx="8496944" cy="480131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Arial Narrow" pitchFamily="34" charset="0"/>
              </a:rPr>
              <a:t>Do ponto de vista pericial, os transtornos mentais orgânicos têm pouco </a:t>
            </a:r>
            <a:r>
              <a:rPr lang="pt-BR" sz="2400" dirty="0" smtClean="0">
                <a:latin typeface="Arial Narrow" pitchFamily="34" charset="0"/>
              </a:rPr>
              <a:t>impacto para </a:t>
            </a:r>
            <a:r>
              <a:rPr lang="pt-BR" sz="2400" dirty="0">
                <a:latin typeface="Arial Narrow" pitchFamily="34" charset="0"/>
              </a:rPr>
              <a:t>a avaliação da capacidade laborativa, uma vez que, em regra, o surgimento </a:t>
            </a:r>
            <a:r>
              <a:rPr lang="pt-BR" sz="2400" dirty="0" smtClean="0">
                <a:latin typeface="Arial Narrow" pitchFamily="34" charset="0"/>
              </a:rPr>
              <a:t>dos transtornos </a:t>
            </a:r>
            <a:r>
              <a:rPr lang="pt-BR" sz="2400" dirty="0">
                <a:latin typeface="Arial Narrow" pitchFamily="34" charset="0"/>
              </a:rPr>
              <a:t>se dá em idade mais avançada. Quando passíveis de avaliação </a:t>
            </a:r>
            <a:r>
              <a:rPr lang="pt-BR" sz="2400" dirty="0" smtClean="0">
                <a:latin typeface="Arial Narrow" pitchFamily="34" charset="0"/>
              </a:rPr>
              <a:t>médico pericial, pela </a:t>
            </a:r>
            <a:r>
              <a:rPr lang="pt-BR" sz="2400" dirty="0">
                <a:latin typeface="Arial Narrow" pitchFamily="34" charset="0"/>
              </a:rPr>
              <a:t>pouca reversibilidade, são, geralmente, de encaminhamento para </a:t>
            </a:r>
            <a:r>
              <a:rPr lang="pt-BR" sz="2400" dirty="0" smtClean="0">
                <a:latin typeface="Arial Narrow" pitchFamily="34" charset="0"/>
              </a:rPr>
              <a:t>limite indefinido</a:t>
            </a:r>
            <a:r>
              <a:rPr lang="pt-BR" sz="2400" dirty="0">
                <a:latin typeface="Arial Narrow" pitchFamily="34" charset="0"/>
              </a:rPr>
              <a:t>. Além disto, há possibilidade de solicitação de majoração de 25% </a:t>
            </a:r>
            <a:r>
              <a:rPr lang="pt-BR" sz="2400" dirty="0" smtClean="0">
                <a:latin typeface="Arial Narrow" pitchFamily="34" charset="0"/>
              </a:rPr>
              <a:t>na aposentadoria </a:t>
            </a:r>
            <a:r>
              <a:rPr lang="pt-BR" sz="2400" dirty="0">
                <a:latin typeface="Arial Narrow" pitchFamily="34" charset="0"/>
              </a:rPr>
              <a:t>por invalidez, geradas por outras doenças, por enquadramento no artigo </a:t>
            </a:r>
            <a:r>
              <a:rPr lang="pt-BR" sz="2400" dirty="0" smtClean="0">
                <a:latin typeface="Arial Narrow" pitchFamily="34" charset="0"/>
              </a:rPr>
              <a:t>45 do </a:t>
            </a:r>
            <a:r>
              <a:rPr lang="pt-BR" sz="2400" dirty="0">
                <a:latin typeface="Arial Narrow" pitchFamily="34" charset="0"/>
              </a:rPr>
              <a:t>anexo I do Decreto 3048/99.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1520" y="332656"/>
            <a:ext cx="8208912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2800" b="1" i="1" u="sng" dirty="0">
                <a:solidFill>
                  <a:schemeClr val="bg1"/>
                </a:solidFill>
              </a:rPr>
              <a:t>Transtornos mentais e comportamentais devidos ao uso de </a:t>
            </a:r>
            <a:r>
              <a:rPr lang="pt-BR" sz="2800" b="1" i="1" u="sng" dirty="0" smtClean="0">
                <a:solidFill>
                  <a:schemeClr val="bg1"/>
                </a:solidFill>
              </a:rPr>
              <a:t>substância psicoativa </a:t>
            </a:r>
            <a:r>
              <a:rPr lang="pt-BR" sz="2800" b="1" i="1" dirty="0"/>
              <a:t>(F10 </a:t>
            </a:r>
            <a:r>
              <a:rPr lang="pt-BR" sz="2800" b="1" dirty="0"/>
              <a:t>a F19)</a:t>
            </a:r>
            <a:endParaRPr lang="pt-BR" sz="2800" dirty="0"/>
          </a:p>
        </p:txBody>
      </p:sp>
      <p:sp>
        <p:nvSpPr>
          <p:cNvPr id="3" name="Retângulo 2"/>
          <p:cNvSpPr/>
          <p:nvPr/>
        </p:nvSpPr>
        <p:spPr>
          <a:xfrm>
            <a:off x="0" y="1268760"/>
            <a:ext cx="9144000" cy="563231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/>
              <a:t>4.2.1.1 Conduta médico-pericial</a:t>
            </a:r>
          </a:p>
          <a:p>
            <a:pPr>
              <a:lnSpc>
                <a:spcPct val="150000"/>
              </a:lnSpc>
            </a:pPr>
            <a:r>
              <a:rPr lang="pt-BR" sz="2400" b="1" i="1" dirty="0"/>
              <a:t>A simples presença do uso de álcool, por si só, não significa a existência </a:t>
            </a:r>
            <a:r>
              <a:rPr lang="pt-BR" sz="2400" b="1" i="1" dirty="0" smtClean="0"/>
              <a:t>de incapacidade </a:t>
            </a:r>
            <a:r>
              <a:rPr lang="pt-BR" sz="2400" b="1" i="1" dirty="0"/>
              <a:t>laborativa, uma vez que o importante é a sua repercussão no </a:t>
            </a:r>
            <a:r>
              <a:rPr lang="pt-BR" sz="2400" b="1" i="1" dirty="0" smtClean="0"/>
              <a:t>desempenho das atividades. Como </a:t>
            </a:r>
            <a:r>
              <a:rPr lang="pt-BR" sz="2400" b="1" i="1" dirty="0"/>
              <a:t>o uso continuado de álcool tem repercussão em várias esferas orgânicas, </a:t>
            </a:r>
            <a:r>
              <a:rPr lang="pt-BR" sz="2400" b="1" i="1" dirty="0" smtClean="0"/>
              <a:t>a eventual </a:t>
            </a:r>
            <a:r>
              <a:rPr lang="pt-BR" sz="2400" b="1" i="1" dirty="0"/>
              <a:t>incapacidade laborativa está condicionada à existência de co-morbidades, </a:t>
            </a:r>
            <a:r>
              <a:rPr lang="pt-BR" sz="2400" b="1" i="1" dirty="0" smtClean="0"/>
              <a:t>tais como</a:t>
            </a:r>
            <a:r>
              <a:rPr lang="pt-BR" sz="2400" b="1" i="1" dirty="0"/>
              <a:t>: hepatopatias, polineuropatias, diabetes, cardiopatias, distúrbios </a:t>
            </a:r>
            <a:r>
              <a:rPr lang="pt-BR" sz="2400" b="1" i="1" dirty="0" smtClean="0"/>
              <a:t>nutricionais, epilepsia</a:t>
            </a:r>
            <a:r>
              <a:rPr lang="pt-BR" sz="2400" b="1" i="1" dirty="0"/>
              <a:t>, depressão </a:t>
            </a:r>
            <a:r>
              <a:rPr lang="pt-BR" sz="2400" b="1" i="1" dirty="0" smtClean="0"/>
              <a:t>transtornos </a:t>
            </a:r>
            <a:r>
              <a:rPr lang="pt-BR" sz="2400" b="1" i="1" dirty="0"/>
              <a:t>da personalidade, devendo o perito analisar </a:t>
            </a:r>
            <a:r>
              <a:rPr lang="pt-BR" sz="2400" b="1" i="1" dirty="0" smtClean="0"/>
              <a:t>a repercussão </a:t>
            </a:r>
            <a:r>
              <a:rPr lang="pt-BR" sz="2400" b="1" i="1" dirty="0"/>
              <a:t>para a condição de trabalho, conforme as características destes transtornos</a:t>
            </a:r>
            <a:r>
              <a:rPr lang="pt-BR" sz="2400" b="1" i="1" dirty="0" smtClean="0"/>
              <a:t>.</a:t>
            </a:r>
            <a:endParaRPr lang="pt-BR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1628800"/>
            <a:ext cx="7920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4E17FB"/>
                </a:solidFill>
              </a:rPr>
              <a:t>• A síndrome de abstinência, se o tratamento for bem conduzido, </a:t>
            </a:r>
            <a:r>
              <a:rPr lang="pt-BR" sz="2800" b="1" dirty="0" smtClean="0">
                <a:solidFill>
                  <a:srgbClr val="4E17FB"/>
                </a:solidFill>
              </a:rPr>
              <a:t>tem remissão </a:t>
            </a:r>
            <a:r>
              <a:rPr lang="pt-BR" sz="2800" b="1" dirty="0" smtClean="0">
                <a:solidFill>
                  <a:srgbClr val="4E17FB"/>
                </a:solidFill>
              </a:rPr>
              <a:t>em torno de três semanas</a:t>
            </a:r>
            <a:r>
              <a:rPr lang="pt-BR" sz="2800" b="1" dirty="0" smtClean="0">
                <a:solidFill>
                  <a:srgbClr val="4E17FB"/>
                </a:solidFill>
              </a:rPr>
              <a:t>.</a:t>
            </a:r>
          </a:p>
          <a:p>
            <a:endParaRPr lang="pt-BR" sz="2800" b="1" dirty="0" smtClean="0">
              <a:solidFill>
                <a:srgbClr val="4E17FB"/>
              </a:solidFill>
            </a:endParaRPr>
          </a:p>
          <a:p>
            <a:r>
              <a:rPr lang="pt-BR" sz="2800" dirty="0" smtClean="0">
                <a:solidFill>
                  <a:srgbClr val="FF3300"/>
                </a:solidFill>
              </a:rPr>
              <a:t>• </a:t>
            </a:r>
            <a:r>
              <a:rPr lang="pt-BR" sz="2800" b="1" dirty="0" smtClean="0">
                <a:solidFill>
                  <a:srgbClr val="FF3300"/>
                </a:solidFill>
              </a:rPr>
              <a:t>A possibilidade de agravamento do caso pelo uso associado de </a:t>
            </a:r>
            <a:r>
              <a:rPr lang="pt-BR" sz="2800" b="1" dirty="0" smtClean="0">
                <a:solidFill>
                  <a:srgbClr val="FF3300"/>
                </a:solidFill>
              </a:rPr>
              <a:t>outras drogas </a:t>
            </a:r>
            <a:r>
              <a:rPr lang="pt-BR" sz="2800" b="1" dirty="0" smtClean="0">
                <a:solidFill>
                  <a:srgbClr val="FF3300"/>
                </a:solidFill>
              </a:rPr>
              <a:t>(dependência cruzada).</a:t>
            </a:r>
          </a:p>
          <a:p>
            <a:r>
              <a:rPr lang="pt-BR" sz="2800" b="1" dirty="0" smtClean="0">
                <a:solidFill>
                  <a:srgbClr val="FF3300"/>
                </a:solidFill>
              </a:rPr>
              <a:t>Pode haver incapacidade laborativa temporária para funções que exponham </a:t>
            </a:r>
            <a:r>
              <a:rPr lang="pt-BR" sz="2800" b="1" dirty="0" smtClean="0">
                <a:solidFill>
                  <a:srgbClr val="FF3300"/>
                </a:solidFill>
              </a:rPr>
              <a:t>a riscos </a:t>
            </a:r>
            <a:r>
              <a:rPr lang="pt-BR" sz="2800" b="1" dirty="0" smtClean="0">
                <a:solidFill>
                  <a:srgbClr val="FF3300"/>
                </a:solidFill>
              </a:rPr>
              <a:t>pessoais e/ou de terceiros.</a:t>
            </a:r>
          </a:p>
          <a:p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27584" y="692697"/>
            <a:ext cx="7344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Quando as queixas se relacionam somente ao uso de álcool, há que se considerar:</a:t>
            </a:r>
            <a:endParaRPr lang="pt-B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11560" y="1052736"/>
            <a:ext cx="7632848" cy="3970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800" b="1" dirty="0"/>
              <a:t>Esquizofrenia, transtornos </a:t>
            </a:r>
            <a:r>
              <a:rPr lang="pt-BR" sz="2800" b="1" dirty="0" err="1"/>
              <a:t>esquizotípicos</a:t>
            </a:r>
            <a:r>
              <a:rPr lang="pt-BR" sz="2800" b="1" dirty="0"/>
              <a:t> e transtornos delirantes (F20 a F29)</a:t>
            </a:r>
          </a:p>
          <a:p>
            <a:r>
              <a:rPr lang="pt-BR" sz="2800" dirty="0"/>
              <a:t>Neste grupo têm-se:</a:t>
            </a:r>
          </a:p>
          <a:p>
            <a:r>
              <a:rPr lang="pt-BR" sz="2800" dirty="0"/>
              <a:t>• Esquizofrenia (F20)</a:t>
            </a:r>
          </a:p>
          <a:p>
            <a:r>
              <a:rPr lang="pt-BR" sz="2800" dirty="0"/>
              <a:t>• Transtorno </a:t>
            </a:r>
            <a:r>
              <a:rPr lang="pt-BR" sz="2800" dirty="0" err="1"/>
              <a:t>esquizotípico</a:t>
            </a:r>
            <a:r>
              <a:rPr lang="pt-BR" sz="2800" dirty="0"/>
              <a:t> (F21)</a:t>
            </a:r>
          </a:p>
          <a:p>
            <a:r>
              <a:rPr lang="pt-BR" sz="2800" dirty="0"/>
              <a:t>• Transtornos delirantes persistentes (F22)</a:t>
            </a:r>
          </a:p>
          <a:p>
            <a:r>
              <a:rPr lang="pt-BR" sz="2800" dirty="0"/>
              <a:t>• Transtornos psicóticos agudos e transitórios (F23</a:t>
            </a:r>
            <a:r>
              <a:rPr lang="pt-BR" sz="2800" dirty="0" smtClean="0"/>
              <a:t>).</a:t>
            </a:r>
          </a:p>
          <a:p>
            <a:endParaRPr lang="pt-BR" sz="2800" dirty="0"/>
          </a:p>
        </p:txBody>
      </p:sp>
      <p:sp>
        <p:nvSpPr>
          <p:cNvPr id="3" name="Retângulo 2"/>
          <p:cNvSpPr/>
          <p:nvPr/>
        </p:nvSpPr>
        <p:spPr>
          <a:xfrm>
            <a:off x="539552" y="4509120"/>
            <a:ext cx="6696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800" dirty="0"/>
              <a:t>Transtornos </a:t>
            </a:r>
            <a:r>
              <a:rPr lang="pt-BR" sz="2800" dirty="0" err="1"/>
              <a:t>esquizoafetivos</a:t>
            </a:r>
            <a:r>
              <a:rPr lang="pt-BR" sz="2800" dirty="0"/>
              <a:t> (F25)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548680"/>
            <a:ext cx="88204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 perícia médica tem contato com este transtorno em distintos momentos: </a:t>
            </a:r>
            <a:r>
              <a:rPr lang="pt-BR" sz="2000" dirty="0" smtClean="0"/>
              <a:t>no </a:t>
            </a:r>
            <a:r>
              <a:rPr lang="pt-BR" sz="2000" b="1" i="1" u="sng" dirty="0" smtClean="0">
                <a:solidFill>
                  <a:srgbClr val="4E17FB"/>
                </a:solidFill>
              </a:rPr>
              <a:t>Auxílio-Doença</a:t>
            </a:r>
            <a:r>
              <a:rPr lang="pt-BR" sz="2000" b="1" i="1" u="sng" dirty="0">
                <a:solidFill>
                  <a:srgbClr val="4E17FB"/>
                </a:solidFill>
              </a:rPr>
              <a:t>, </a:t>
            </a:r>
            <a:r>
              <a:rPr lang="pt-BR" sz="2000" b="1" u="sng" dirty="0">
                <a:solidFill>
                  <a:srgbClr val="4E17FB"/>
                </a:solidFill>
              </a:rPr>
              <a:t>BPC/LOAS e na avaliação do dependente maior inválido</a:t>
            </a:r>
            <a:r>
              <a:rPr lang="pt-B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Em curto prazo (um ano), o prognóstico de esquizofrenia está intimamente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relacionado ao grau de adesão ao tratamento medicamentoso por parte do </a:t>
            </a:r>
            <a:r>
              <a:rPr lang="pt-BR" sz="2000" dirty="0" smtClean="0"/>
              <a:t>indivíduo. Sem </a:t>
            </a:r>
            <a:r>
              <a:rPr lang="pt-BR" sz="2000" dirty="0"/>
              <a:t>o tratamento medicamentoso, 70 a 80% dos indivíduos que apresentaram </a:t>
            </a:r>
            <a:r>
              <a:rPr lang="pt-BR" sz="2000" dirty="0" smtClean="0"/>
              <a:t>um episódio </a:t>
            </a:r>
            <a:r>
              <a:rPr lang="pt-BR" sz="2000" dirty="0"/>
              <a:t>esquizofrênico, apresentarão recaídas nos doze meses seguintes e </a:t>
            </a:r>
            <a:r>
              <a:rPr lang="pt-BR" sz="2000" dirty="0" smtClean="0"/>
              <a:t>apresentarão um </a:t>
            </a:r>
            <a:r>
              <a:rPr lang="pt-BR" sz="2000" dirty="0"/>
              <a:t>episódio </a:t>
            </a:r>
            <a:r>
              <a:rPr lang="pt-BR" sz="2000" dirty="0" smtClean="0"/>
              <a:t>subsequente. </a:t>
            </a:r>
            <a:endParaRPr lang="pt-BR" sz="2000" dirty="0"/>
          </a:p>
        </p:txBody>
      </p:sp>
      <p:sp>
        <p:nvSpPr>
          <p:cNvPr id="3" name="Retângulo 2"/>
          <p:cNvSpPr/>
          <p:nvPr/>
        </p:nvSpPr>
        <p:spPr>
          <a:xfrm>
            <a:off x="323528" y="3789040"/>
            <a:ext cx="8424936" cy="31393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u="sng" dirty="0">
                <a:solidFill>
                  <a:srgbClr val="FF0000"/>
                </a:solidFill>
              </a:rPr>
              <a:t>Por se tratar de doença de </a:t>
            </a:r>
            <a:r>
              <a:rPr lang="pt-BR" sz="2400" b="1" i="1" u="sng" dirty="0" smtClean="0">
                <a:solidFill>
                  <a:srgbClr val="FF0000"/>
                </a:solidFill>
              </a:rPr>
              <a:t>longa duração</a:t>
            </a:r>
            <a:r>
              <a:rPr lang="pt-BR" sz="2400" b="1" i="1" u="sng" dirty="0">
                <a:solidFill>
                  <a:srgbClr val="FF0000"/>
                </a:solidFill>
              </a:rPr>
              <a:t>, os segurados esquizofrênicos geram longos benefícios, e em suas revisões </a:t>
            </a:r>
            <a:r>
              <a:rPr lang="pt-BR" sz="2400" b="1" i="1" u="sng" dirty="0" smtClean="0">
                <a:solidFill>
                  <a:srgbClr val="FF0000"/>
                </a:solidFill>
              </a:rPr>
              <a:t>de aposentadorias</a:t>
            </a:r>
            <a:r>
              <a:rPr lang="pt-BR" sz="2400" b="1" i="1" u="sng" dirty="0">
                <a:solidFill>
                  <a:srgbClr val="FF0000"/>
                </a:solidFill>
              </a:rPr>
              <a:t>, muitos deles permanecem com sintomas negativos que inviabilizam </a:t>
            </a:r>
            <a:r>
              <a:rPr lang="pt-BR" sz="2400" b="1" i="1" u="sng" dirty="0" smtClean="0">
                <a:solidFill>
                  <a:srgbClr val="FF0000"/>
                </a:solidFill>
              </a:rPr>
              <a:t>seu retorno </a:t>
            </a:r>
            <a:r>
              <a:rPr lang="pt-BR" sz="2400" b="1" i="1" u="sng" dirty="0">
                <a:solidFill>
                  <a:srgbClr val="FF0000"/>
                </a:solidFill>
              </a:rPr>
              <a:t>ao trabalho definitivamente</a:t>
            </a:r>
            <a:r>
              <a:rPr lang="pt-BR" sz="2000" dirty="0"/>
              <a:t>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83568" y="692696"/>
            <a:ext cx="6912768" cy="2376264"/>
          </a:xfrm>
          <a:prstGeom prst="rect">
            <a:avLst/>
          </a:prstGeom>
          <a:ln w="762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sz="2800" b="1" i="1" dirty="0" smtClean="0"/>
              <a:t>A função básica da perícia médica é avaliar a </a:t>
            </a:r>
            <a:r>
              <a:rPr lang="pt-BR" sz="2800" b="1" i="1" u="sng" dirty="0" smtClean="0">
                <a:solidFill>
                  <a:schemeClr val="tx1"/>
                </a:solidFill>
              </a:rPr>
              <a:t>capacidade laborativa</a:t>
            </a:r>
            <a:r>
              <a:rPr lang="pt-BR" sz="2800" b="1" i="1" dirty="0" smtClean="0">
                <a:solidFill>
                  <a:schemeClr val="tx1"/>
                </a:solidFill>
              </a:rPr>
              <a:t> </a:t>
            </a:r>
            <a:r>
              <a:rPr lang="pt-BR" sz="2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o nexo técnico </a:t>
            </a:r>
            <a:r>
              <a:rPr lang="pt-BR" sz="2800" b="1" i="1" dirty="0" smtClean="0"/>
              <a:t>decorrente da doença de base, para fins de concessão de benefícios por incapacidade</a:t>
            </a:r>
            <a:endParaRPr lang="pt-BR" sz="2800" b="1" i="1" dirty="0"/>
          </a:p>
        </p:txBody>
      </p:sp>
      <p:sp>
        <p:nvSpPr>
          <p:cNvPr id="5" name="Retângulo 4"/>
          <p:cNvSpPr/>
          <p:nvPr/>
        </p:nvSpPr>
        <p:spPr>
          <a:xfrm>
            <a:off x="1691680" y="3429000"/>
            <a:ext cx="6984776" cy="2376264"/>
          </a:xfrm>
          <a:prstGeom prst="rect">
            <a:avLst/>
          </a:prstGeom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pt-BR" sz="2800" b="1" i="1" dirty="0" smtClean="0">
                <a:solidFill>
                  <a:schemeClr val="tx1"/>
                </a:solidFill>
              </a:rPr>
              <a:t>O diagnóstico da doença de base, tratamento e prevenção, embora de interesse do INSS, cabem a outras entidades e serviços</a:t>
            </a:r>
            <a:endParaRPr lang="pt-BR" sz="2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0" y="1340769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 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403648" y="476672"/>
            <a:ext cx="68407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4.6 Transtornos do humor (F30 a F39</a:t>
            </a:r>
            <a:r>
              <a:rPr lang="pt-BR" b="1" dirty="0" smtClean="0"/>
              <a:t>)</a:t>
            </a:r>
            <a:r>
              <a:rPr lang="pt-BR" dirty="0" smtClean="0"/>
              <a:t>  </a:t>
            </a:r>
            <a:endParaRPr lang="pt-BR" dirty="0"/>
          </a:p>
          <a:p>
            <a:r>
              <a:rPr lang="pt-BR" dirty="0"/>
              <a:t>Os transtornos do humor compreendem:</a:t>
            </a:r>
          </a:p>
          <a:p>
            <a:r>
              <a:rPr lang="pt-BR" dirty="0"/>
              <a:t>• Episódio maníaco (F30)</a:t>
            </a:r>
          </a:p>
          <a:p>
            <a:r>
              <a:rPr lang="pt-BR" dirty="0"/>
              <a:t>• Transtorno afetivo bipolar (F31)</a:t>
            </a:r>
          </a:p>
          <a:p>
            <a:r>
              <a:rPr lang="pt-BR" dirty="0"/>
              <a:t>• Episódios depressivos (F32)</a:t>
            </a:r>
          </a:p>
          <a:p>
            <a:r>
              <a:rPr lang="pt-BR" dirty="0"/>
              <a:t>• Transtorno depressivo recorrente (F33)</a:t>
            </a:r>
          </a:p>
          <a:p>
            <a:r>
              <a:rPr lang="pt-BR" dirty="0"/>
              <a:t>• Transtornos de humor (afetivos) persistentes (F34)</a:t>
            </a:r>
          </a:p>
          <a:p>
            <a:r>
              <a:rPr lang="pt-BR" dirty="0"/>
              <a:t>• Outros transtornos do humor (F38)</a:t>
            </a:r>
          </a:p>
          <a:p>
            <a:r>
              <a:rPr lang="pt-BR" dirty="0"/>
              <a:t>• Transtorno do humor não especificado (F39)</a:t>
            </a:r>
          </a:p>
          <a:p>
            <a:r>
              <a:rPr lang="pt-BR" dirty="0"/>
              <a:t>Os transtornos do humor têm origem </a:t>
            </a:r>
            <a:r>
              <a:rPr lang="pt-BR" dirty="0" smtClean="0"/>
              <a:t>multifatorial.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51520" y="3645024"/>
            <a:ext cx="8568952" cy="313932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>
                <a:solidFill>
                  <a:schemeClr val="bg1"/>
                </a:solidFill>
              </a:rPr>
              <a:t>Este grupo de transtornos tem pouca relevância para a Previdência Social, por </a:t>
            </a:r>
            <a:r>
              <a:rPr lang="pt-BR" sz="2400" b="1" i="1" dirty="0" smtClean="0">
                <a:solidFill>
                  <a:schemeClr val="bg1"/>
                </a:solidFill>
              </a:rPr>
              <a:t>ser de </a:t>
            </a:r>
            <a:r>
              <a:rPr lang="pt-BR" sz="2400" b="1" i="1" dirty="0">
                <a:solidFill>
                  <a:schemeClr val="bg1"/>
                </a:solidFill>
              </a:rPr>
              <a:t>baixa prevalência entre os benefícios por incapacidade. O prognóstico é </a:t>
            </a:r>
            <a:r>
              <a:rPr lang="pt-BR" sz="2400" b="1" i="1" dirty="0" smtClean="0">
                <a:solidFill>
                  <a:schemeClr val="bg1"/>
                </a:solidFill>
              </a:rPr>
              <a:t>bom, portanto</a:t>
            </a:r>
            <a:r>
              <a:rPr lang="pt-BR" sz="2400" b="1" i="1" dirty="0">
                <a:solidFill>
                  <a:schemeClr val="bg1"/>
                </a:solidFill>
              </a:rPr>
              <a:t>, em geral, não são incapacitantes para o trabalho, exceto na vigência das </a:t>
            </a:r>
            <a:r>
              <a:rPr lang="pt-BR" sz="2400" b="1" i="1" dirty="0" smtClean="0">
                <a:solidFill>
                  <a:schemeClr val="bg1"/>
                </a:solidFill>
              </a:rPr>
              <a:t>crises maníacas</a:t>
            </a:r>
            <a:r>
              <a:rPr lang="pt-BR" sz="2400" b="1" i="1" dirty="0">
                <a:solidFill>
                  <a:schemeClr val="bg1"/>
                </a:solidFill>
              </a:rPr>
              <a:t>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87624" y="260648"/>
            <a:ext cx="5976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4.7 Episódios depressivos (F32)</a:t>
            </a:r>
            <a:endParaRPr lang="pt-BR" sz="2400" dirty="0"/>
          </a:p>
        </p:txBody>
      </p:sp>
      <p:sp>
        <p:nvSpPr>
          <p:cNvPr id="3" name="Retângulo 2"/>
          <p:cNvSpPr/>
          <p:nvPr/>
        </p:nvSpPr>
        <p:spPr>
          <a:xfrm>
            <a:off x="395536" y="1268760"/>
            <a:ext cx="79208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i="1" dirty="0">
                <a:solidFill>
                  <a:srgbClr val="FF0000"/>
                </a:solidFill>
              </a:rPr>
              <a:t>Os episódios depressivos compreendem:</a:t>
            </a:r>
          </a:p>
          <a:p>
            <a:r>
              <a:rPr lang="pt-BR" sz="2400" b="1" i="1" dirty="0">
                <a:solidFill>
                  <a:srgbClr val="FF0000"/>
                </a:solidFill>
              </a:rPr>
              <a:t>• Episódio depressivo leve (F32.0)</a:t>
            </a:r>
          </a:p>
          <a:p>
            <a:r>
              <a:rPr lang="pt-BR" sz="2400" b="1" i="1" dirty="0">
                <a:solidFill>
                  <a:srgbClr val="FF0000"/>
                </a:solidFill>
              </a:rPr>
              <a:t>• Episódio depressivo moderado (F32.1)</a:t>
            </a:r>
          </a:p>
          <a:p>
            <a:r>
              <a:rPr lang="pt-BR" sz="2400" b="1" i="1" dirty="0">
                <a:solidFill>
                  <a:srgbClr val="FF0000"/>
                </a:solidFill>
              </a:rPr>
              <a:t>• Episódio depressivo grave sem sintomas psicóticos (F32.2)</a:t>
            </a:r>
          </a:p>
          <a:p>
            <a:r>
              <a:rPr lang="pt-BR" sz="2400" b="1" i="1" dirty="0">
                <a:solidFill>
                  <a:srgbClr val="FF0000"/>
                </a:solidFill>
              </a:rPr>
              <a:t>• Episódio depressivo grave com sintomas psicóticos (F32.3)</a:t>
            </a:r>
          </a:p>
          <a:p>
            <a:r>
              <a:rPr lang="pt-BR" sz="2400" b="1" i="1" dirty="0">
                <a:solidFill>
                  <a:srgbClr val="FF0000"/>
                </a:solidFill>
              </a:rPr>
              <a:t>• Outros episódios depressivos (F32.8)</a:t>
            </a:r>
          </a:p>
          <a:p>
            <a:r>
              <a:rPr lang="pt-BR" sz="2400" b="1" i="1" dirty="0">
                <a:solidFill>
                  <a:srgbClr val="FF0000"/>
                </a:solidFill>
              </a:rPr>
              <a:t>• Episódio depressivo não especificado (F32.9)</a:t>
            </a:r>
          </a:p>
        </p:txBody>
      </p:sp>
      <p:sp>
        <p:nvSpPr>
          <p:cNvPr id="4" name="Retângulo 3"/>
          <p:cNvSpPr/>
          <p:nvPr/>
        </p:nvSpPr>
        <p:spPr>
          <a:xfrm>
            <a:off x="467544" y="3933056"/>
            <a:ext cx="7488832" cy="196451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b="1" i="1" u="sng" dirty="0">
                <a:solidFill>
                  <a:srgbClr val="4E17FB"/>
                </a:solidFill>
              </a:rPr>
              <a:t>Do ponto de vista pericial, importa a intensidade do quadro, além </a:t>
            </a:r>
            <a:r>
              <a:rPr lang="pt-BR" sz="2800" b="1" i="1" u="sng" dirty="0" smtClean="0">
                <a:solidFill>
                  <a:srgbClr val="4E17FB"/>
                </a:solidFill>
              </a:rPr>
              <a:t>da presença/persistência </a:t>
            </a:r>
            <a:r>
              <a:rPr lang="pt-BR" sz="2800" b="1" i="1" u="sng" dirty="0">
                <a:solidFill>
                  <a:srgbClr val="4E17FB"/>
                </a:solidFill>
              </a:rPr>
              <a:t>de sintomas psicóticos associados.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260648"/>
            <a:ext cx="89644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/>
              <a:t>4.10 Transtornos neuróticos, transtornos relacionados com o estresse e </a:t>
            </a:r>
            <a:r>
              <a:rPr lang="pt-BR" sz="3200" b="1" dirty="0" smtClean="0"/>
              <a:t>transtornos somatoformes </a:t>
            </a:r>
            <a:r>
              <a:rPr lang="pt-BR" sz="3200" b="1" dirty="0"/>
              <a:t>(F40 a F48)</a:t>
            </a:r>
          </a:p>
        </p:txBody>
      </p:sp>
      <p:sp>
        <p:nvSpPr>
          <p:cNvPr id="3" name="Retângulo 2"/>
          <p:cNvSpPr/>
          <p:nvPr/>
        </p:nvSpPr>
        <p:spPr>
          <a:xfrm>
            <a:off x="323528" y="1988840"/>
            <a:ext cx="8064896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As fobias específicas e outras em geral não impedem o indivíduo de exercer sua</a:t>
            </a:r>
          </a:p>
          <a:p>
            <a:r>
              <a:rPr lang="pt-BR" dirty="0"/>
              <a:t>atividade, não gerando incapacidade laborativa. </a:t>
            </a:r>
            <a:endParaRPr lang="pt-BR" dirty="0" smtClean="0"/>
          </a:p>
          <a:p>
            <a:r>
              <a:rPr lang="pt-BR" dirty="0" smtClean="0"/>
              <a:t> </a:t>
            </a:r>
            <a:r>
              <a:rPr lang="pt-BR" sz="2400" b="1" i="1" u="sng" dirty="0" smtClean="0">
                <a:solidFill>
                  <a:srgbClr val="4E17FB"/>
                </a:solidFill>
                <a:latin typeface="Arial Narrow" pitchFamily="34" charset="0"/>
              </a:rPr>
              <a:t>Avalia-se  </a:t>
            </a:r>
            <a:r>
              <a:rPr lang="pt-BR" sz="2400" b="1" i="1" u="sng" dirty="0">
                <a:solidFill>
                  <a:srgbClr val="4E17FB"/>
                </a:solidFill>
                <a:latin typeface="Arial Narrow" pitchFamily="34" charset="0"/>
              </a:rPr>
              <a:t>casos específicos</a:t>
            </a:r>
          </a:p>
          <a:p>
            <a:r>
              <a:rPr lang="pt-BR" sz="2400" b="1" i="1" u="sng" dirty="0">
                <a:solidFill>
                  <a:srgbClr val="4E17FB"/>
                </a:solidFill>
                <a:latin typeface="Arial Narrow" pitchFamily="34" charset="0"/>
              </a:rPr>
              <a:t>em que a fobia aparece na alteração da rotina do trabalhador. Por exemplo: indivíduo </a:t>
            </a:r>
            <a:r>
              <a:rPr lang="pt-BR" sz="2400" b="1" i="1" u="sng" dirty="0" smtClean="0">
                <a:solidFill>
                  <a:srgbClr val="4E17FB"/>
                </a:solidFill>
                <a:latin typeface="Arial Narrow" pitchFamily="34" charset="0"/>
              </a:rPr>
              <a:t>que tem </a:t>
            </a:r>
            <a:r>
              <a:rPr lang="pt-BR" sz="2400" b="1" i="1" u="sng" dirty="0">
                <a:solidFill>
                  <a:srgbClr val="4E17FB"/>
                </a:solidFill>
                <a:latin typeface="Arial Narrow" pitchFamily="34" charset="0"/>
              </a:rPr>
              <a:t>fobia de altura e trabalha no 1º andar, tendo sido transferido para o 15º </a:t>
            </a:r>
            <a:r>
              <a:rPr lang="pt-BR" sz="2400" b="1" i="1" u="sng" dirty="0" smtClean="0">
                <a:solidFill>
                  <a:srgbClr val="4E17FB"/>
                </a:solidFill>
                <a:latin typeface="Arial Narrow" pitchFamily="34" charset="0"/>
              </a:rPr>
              <a:t>andar, gerando </a:t>
            </a:r>
            <a:r>
              <a:rPr lang="pt-BR" sz="2400" b="1" i="1" u="sng" dirty="0">
                <a:solidFill>
                  <a:srgbClr val="4E17FB"/>
                </a:solidFill>
                <a:latin typeface="Arial Narrow" pitchFamily="34" charset="0"/>
              </a:rPr>
              <a:t>um estado de ansiedade tal, que necessita de um período adaptativo.</a:t>
            </a:r>
          </a:p>
          <a:p>
            <a:r>
              <a:rPr lang="pt-BR" dirty="0"/>
              <a:t>As pessoas com fobia social costumam ter componente depressivo e ansioso,</a:t>
            </a:r>
          </a:p>
          <a:p>
            <a:r>
              <a:rPr lang="pt-BR" dirty="0"/>
              <a:t>porém tal situação não impede o trabalho em áreas e setores onde se sintam mais à</a:t>
            </a:r>
          </a:p>
          <a:p>
            <a:r>
              <a:rPr lang="pt-BR" dirty="0"/>
              <a:t>vontade, de acordo com sua personalidade e caracteres de temperamento.</a:t>
            </a:r>
          </a:p>
          <a:p>
            <a:endParaRPr lang="pt-BR" dirty="0"/>
          </a:p>
          <a:p>
            <a:r>
              <a:rPr lang="pt-BR" sz="4000" b="1" i="1" u="sng" dirty="0">
                <a:solidFill>
                  <a:srgbClr val="FF0000"/>
                </a:solidFill>
                <a:latin typeface="Arial Narrow" pitchFamily="34" charset="0"/>
              </a:rPr>
              <a:t>Não há incapacidade laborativa.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99592" y="692696"/>
            <a:ext cx="72728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4.12 Outros transtornos de ansiedade (F41)</a:t>
            </a:r>
          </a:p>
          <a:p>
            <a:r>
              <a:rPr lang="pt-BR" dirty="0"/>
              <a:t>Nestes transtornos neuróticos, as manifestações mais graves e exuberantes </a:t>
            </a:r>
            <a:r>
              <a:rPr lang="pt-BR" dirty="0" smtClean="0"/>
              <a:t>vêm da </a:t>
            </a:r>
            <a:r>
              <a:rPr lang="pt-BR" dirty="0"/>
              <a:t>ansiedade e suas repercussões neuroquímicas, neuro-hormonais e fisiopatológicas </a:t>
            </a:r>
            <a:r>
              <a:rPr lang="pt-BR" dirty="0" smtClean="0"/>
              <a:t>a refletir</a:t>
            </a:r>
            <a:r>
              <a:rPr lang="pt-BR" dirty="0"/>
              <a:t>, em maior ou menor grau, no psiquismo e no físico do indivíduo.</a:t>
            </a:r>
          </a:p>
          <a:p>
            <a:r>
              <a:rPr lang="pt-BR" dirty="0"/>
              <a:t>Para fins periciais é importante conhecer:</a:t>
            </a:r>
          </a:p>
          <a:p>
            <a:r>
              <a:rPr lang="pt-BR" dirty="0"/>
              <a:t>• Transtorno de pânico (ansiedade paroxística episódica) (F41.0)</a:t>
            </a:r>
          </a:p>
          <a:p>
            <a:r>
              <a:rPr lang="pt-BR" dirty="0"/>
              <a:t>• Ansiedade generalizada (F41.1)</a:t>
            </a:r>
          </a:p>
          <a:p>
            <a:r>
              <a:rPr lang="pt-BR" dirty="0"/>
              <a:t>• Transtorno misto de ansiedade e depressão (F41.2)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512" y="3356992"/>
            <a:ext cx="8964488" cy="2862322"/>
          </a:xfrm>
          <a:prstGeom prst="rect">
            <a:avLst/>
          </a:prstGeom>
          <a:ln>
            <a:solidFill>
              <a:srgbClr val="4E17FB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u="sng" dirty="0">
                <a:solidFill>
                  <a:srgbClr val="4E17FB"/>
                </a:solidFill>
              </a:rPr>
              <a:t>Os transtornos ansiosos e mistos, mesmo que requeiram orientação médica </a:t>
            </a:r>
            <a:r>
              <a:rPr lang="pt-BR" sz="2400" b="1" i="1" u="sng" dirty="0" smtClean="0">
                <a:solidFill>
                  <a:srgbClr val="4E17FB"/>
                </a:solidFill>
              </a:rPr>
              <a:t>e/ou psicoterapêutica </a:t>
            </a:r>
            <a:r>
              <a:rPr lang="pt-BR" sz="2400" b="1" i="1" u="sng" dirty="0">
                <a:solidFill>
                  <a:srgbClr val="4E17FB"/>
                </a:solidFill>
              </a:rPr>
              <a:t>e por vezes medicação, são perfeitamente compatíveis com a </a:t>
            </a:r>
            <a:r>
              <a:rPr lang="pt-BR" sz="2400" b="1" i="1" u="sng" dirty="0" smtClean="0">
                <a:solidFill>
                  <a:srgbClr val="4E17FB"/>
                </a:solidFill>
              </a:rPr>
              <a:t>vida laborativa </a:t>
            </a:r>
            <a:r>
              <a:rPr lang="pt-BR" sz="2400" b="1" i="1" u="sng" dirty="0">
                <a:solidFill>
                  <a:srgbClr val="4E17FB"/>
                </a:solidFill>
              </a:rPr>
              <a:t>em qualquer atividade exercida; não necessitam de afastamento na maioria </a:t>
            </a:r>
            <a:r>
              <a:rPr lang="pt-BR" sz="2400" b="1" i="1" u="sng" dirty="0" smtClean="0">
                <a:solidFill>
                  <a:srgbClr val="4E17FB"/>
                </a:solidFill>
              </a:rPr>
              <a:t>das vezes</a:t>
            </a:r>
            <a:r>
              <a:rPr lang="pt-BR" sz="2400" b="1" i="1" u="sng" dirty="0">
                <a:solidFill>
                  <a:srgbClr val="4E17FB"/>
                </a:solidFill>
              </a:rPr>
              <a:t>. Podem trabalhar e produzir normalmente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31640" y="836713"/>
            <a:ext cx="66247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4.14 Reação ao estresse grave e transtornos de ajustamento (F43)</a:t>
            </a:r>
          </a:p>
          <a:p>
            <a:r>
              <a:rPr lang="pt-BR" dirty="0"/>
              <a:t>Tem como característica primordial possuir um agente causador identificável,</a:t>
            </a:r>
          </a:p>
          <a:p>
            <a:r>
              <a:rPr lang="pt-BR" dirty="0"/>
              <a:t>antecedendo o desencadear do transtorno.</a:t>
            </a:r>
          </a:p>
          <a:p>
            <a:r>
              <a:rPr lang="pt-BR" dirty="0"/>
              <a:t>• Reação aguda ao estresse (F43.0)</a:t>
            </a:r>
          </a:p>
          <a:p>
            <a:r>
              <a:rPr lang="pt-BR" dirty="0"/>
              <a:t>• Transtorno de estresse pós-traumático (F43.1)</a:t>
            </a:r>
          </a:p>
          <a:p>
            <a:r>
              <a:rPr lang="pt-BR" dirty="0"/>
              <a:t>• Transtornos de adaptação (F43.2)</a:t>
            </a:r>
          </a:p>
        </p:txBody>
      </p:sp>
      <p:sp>
        <p:nvSpPr>
          <p:cNvPr id="3" name="Retângulo 2"/>
          <p:cNvSpPr/>
          <p:nvPr/>
        </p:nvSpPr>
        <p:spPr>
          <a:xfrm>
            <a:off x="1259632" y="3501008"/>
            <a:ext cx="68407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i="1" dirty="0">
                <a:solidFill>
                  <a:srgbClr val="4E17FB"/>
                </a:solidFill>
              </a:rPr>
              <a:t>Quando incapacitante, a reação aguda ao estresse se resolve em no </a:t>
            </a:r>
            <a:r>
              <a:rPr lang="pt-BR" sz="4000" b="1" i="1" dirty="0" smtClean="0">
                <a:solidFill>
                  <a:srgbClr val="4E17FB"/>
                </a:solidFill>
              </a:rPr>
              <a:t>máximo quatro </a:t>
            </a:r>
            <a:r>
              <a:rPr lang="pt-BR" sz="4000" b="1" i="1" dirty="0">
                <a:solidFill>
                  <a:srgbClr val="4E17FB"/>
                </a:solidFill>
              </a:rPr>
              <a:t>semanas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99592" y="197346"/>
            <a:ext cx="698477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4.14.2 Transtorno de estresse pós-traumático (F43.1)</a:t>
            </a:r>
          </a:p>
          <a:p>
            <a:r>
              <a:rPr lang="pt-BR" sz="2400" dirty="0"/>
              <a:t>A característica principal deste transtorno é o desenvolvimento de sintomas </a:t>
            </a:r>
            <a:r>
              <a:rPr lang="pt-BR" sz="2400" dirty="0" smtClean="0"/>
              <a:t>típicos e </a:t>
            </a:r>
            <a:r>
              <a:rPr lang="pt-BR" sz="2400" dirty="0"/>
              <a:t>bem definidos, após exposição a um agente ou evento estressante, traumático </a:t>
            </a:r>
            <a:r>
              <a:rPr lang="pt-BR" sz="2400" dirty="0" smtClean="0"/>
              <a:t>ou catastrófico</a:t>
            </a:r>
            <a:r>
              <a:rPr lang="pt-BR" sz="2400" dirty="0"/>
              <a:t>. </a:t>
            </a:r>
          </a:p>
          <a:p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827584" y="2420888"/>
            <a:ext cx="7560840" cy="332398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b="1" i="1" dirty="0"/>
              <a:t>Os portadores de estresse pós-traumático podem cursar com quadro </a:t>
            </a:r>
            <a:r>
              <a:rPr lang="pt-BR" sz="2800" b="1" i="1" dirty="0" err="1"/>
              <a:t>cronificado</a:t>
            </a:r>
            <a:r>
              <a:rPr lang="pt-BR" sz="2800" b="1" i="1" dirty="0"/>
              <a:t> </a:t>
            </a:r>
            <a:r>
              <a:rPr lang="pt-BR" sz="2800" b="1" i="1" dirty="0" smtClean="0"/>
              <a:t>e grave</a:t>
            </a:r>
            <a:r>
              <a:rPr lang="pt-BR" sz="2800" b="1" i="1" dirty="0"/>
              <a:t>, evoluírem para a alteração permanente de personalidade (F62.0) e </a:t>
            </a:r>
            <a:r>
              <a:rPr lang="pt-BR" sz="2800" b="1" i="1" dirty="0" smtClean="0"/>
              <a:t>persistirem com </a:t>
            </a:r>
            <a:r>
              <a:rPr lang="pt-BR" sz="2800" b="1" i="1" dirty="0"/>
              <a:t>incapacidade laborativa por períodos maiores com revisão.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7544" y="1052737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/>
              <a:t>4.15 Transtornos dissociativos ou conversivos (F44)</a:t>
            </a:r>
            <a:endParaRPr lang="pt-BR" sz="3600" dirty="0"/>
          </a:p>
        </p:txBody>
      </p:sp>
      <p:sp>
        <p:nvSpPr>
          <p:cNvPr id="3" name="Retângulo 2"/>
          <p:cNvSpPr/>
          <p:nvPr/>
        </p:nvSpPr>
        <p:spPr>
          <a:xfrm>
            <a:off x="2051720" y="3068959"/>
            <a:ext cx="6480720" cy="31085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800" b="1" i="1" dirty="0"/>
              <a:t>4.15.1 Conduta médico-pericial</a:t>
            </a:r>
          </a:p>
          <a:p>
            <a:r>
              <a:rPr lang="pt-BR" sz="2800" b="1" i="1" dirty="0"/>
              <a:t>A duração do quadro é em geral fugaz.</a:t>
            </a:r>
          </a:p>
          <a:p>
            <a:r>
              <a:rPr lang="pt-BR" sz="2800" b="1" i="1" dirty="0"/>
              <a:t>Não há substrato algum físico e anatômico</a:t>
            </a:r>
          </a:p>
          <a:p>
            <a:r>
              <a:rPr lang="pt-BR" sz="2800" b="1" i="1" dirty="0"/>
              <a:t>Não há incapacidade laborativa na maioria das vezes.</a:t>
            </a:r>
          </a:p>
          <a:p>
            <a:r>
              <a:rPr lang="pt-BR" sz="2800" b="1" i="1" dirty="0"/>
              <a:t>São </a:t>
            </a:r>
            <a:r>
              <a:rPr lang="pt-BR" sz="2800" b="1" i="1" dirty="0" err="1"/>
              <a:t>freqüentes</a:t>
            </a:r>
            <a:r>
              <a:rPr lang="pt-BR" sz="2800" b="1" i="1" dirty="0"/>
              <a:t> os casos de simulação.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15616" y="980728"/>
            <a:ext cx="6984776" cy="46782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4000" b="1" dirty="0"/>
              <a:t>4.19 Problemas relacionados ao ambiente social (Z60.0)</a:t>
            </a:r>
          </a:p>
          <a:p>
            <a:r>
              <a:rPr lang="pt-BR" sz="4000" b="1" dirty="0"/>
              <a:t>4.19.1 Alvo de discriminação e perseguição percebidas: Assédio Moral/</a:t>
            </a:r>
            <a:r>
              <a:rPr lang="pt-BR" sz="4000" b="1" i="1" dirty="0"/>
              <a:t>”</a:t>
            </a:r>
            <a:r>
              <a:rPr lang="pt-BR" sz="4000" b="1" i="1" dirty="0" err="1"/>
              <a:t>Mobbing</a:t>
            </a:r>
            <a:r>
              <a:rPr lang="pt-BR" sz="4000" b="1" i="1" dirty="0"/>
              <a:t>”</a:t>
            </a:r>
          </a:p>
          <a:p>
            <a:r>
              <a:rPr lang="pt-BR" sz="4000" b="1" dirty="0"/>
              <a:t>(Z60.5)</a:t>
            </a:r>
          </a:p>
          <a:p>
            <a:r>
              <a:rPr lang="pt-BR" sz="4000" dirty="0" smtClean="0"/>
              <a:t> </a:t>
            </a:r>
            <a:endParaRPr lang="pt-BR" sz="4000" i="1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620688"/>
            <a:ext cx="835292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/>
              <a:t>4.19.1.1 Conduta Médico-Pericial</a:t>
            </a:r>
          </a:p>
          <a:p>
            <a:pPr>
              <a:lnSpc>
                <a:spcPct val="150000"/>
              </a:lnSpc>
            </a:pPr>
            <a:endParaRPr lang="pt-BR" sz="2000" i="1" dirty="0"/>
          </a:p>
          <a:p>
            <a:pPr>
              <a:lnSpc>
                <a:spcPct val="150000"/>
              </a:lnSpc>
            </a:pPr>
            <a:r>
              <a:rPr lang="pt-BR" sz="2000" b="1" i="1" u="sng" dirty="0">
                <a:solidFill>
                  <a:srgbClr val="4E17FB"/>
                </a:solidFill>
              </a:rPr>
              <a:t>O CID, quando confirmado, incluirá o segurado em Auxílio-doença Acidentário</a:t>
            </a:r>
          </a:p>
          <a:p>
            <a:pPr>
              <a:lnSpc>
                <a:spcPct val="150000"/>
              </a:lnSpc>
            </a:pPr>
            <a:r>
              <a:rPr lang="pt-BR" sz="2000" b="1" i="1" u="sng" dirty="0">
                <a:solidFill>
                  <a:srgbClr val="4E17FB"/>
                </a:solidFill>
              </a:rPr>
              <a:t>(espécie B91). Neste caso, o CID principal será o da doença sintomatológica (</a:t>
            </a:r>
            <a:r>
              <a:rPr lang="pt-BR" sz="2000" b="1" i="1" u="sng" dirty="0" smtClean="0">
                <a:solidFill>
                  <a:srgbClr val="4E17FB"/>
                </a:solidFill>
              </a:rPr>
              <a:t>Depressão);</a:t>
            </a:r>
            <a:endParaRPr lang="pt-BR" sz="2000" b="1" i="1" u="sng" dirty="0">
              <a:solidFill>
                <a:srgbClr val="4E17FB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/>
              <a:t>Transtornos fóbico-ansiosos; Reação prolongada ao estresse; Síndrome de </a:t>
            </a:r>
            <a:r>
              <a:rPr lang="pt-BR" sz="2000" dirty="0" err="1"/>
              <a:t>Burnout</a:t>
            </a:r>
            <a:r>
              <a:rPr lang="pt-BR" sz="2000" dirty="0"/>
              <a:t> </a:t>
            </a:r>
            <a:r>
              <a:rPr lang="pt-BR" sz="2000" dirty="0" smtClean="0"/>
              <a:t>e outros</a:t>
            </a:r>
            <a:r>
              <a:rPr lang="pt-BR" sz="2000" dirty="0"/>
              <a:t>). O CID Z60.5 será o secundário. No caso, é o coadjuvante do </a:t>
            </a:r>
            <a:r>
              <a:rPr lang="pt-BR" sz="2000" dirty="0" smtClean="0"/>
              <a:t>transtorno psiquiátrico </a:t>
            </a:r>
            <a:r>
              <a:rPr lang="pt-BR" sz="2000" dirty="0"/>
              <a:t>em questão. </a:t>
            </a:r>
            <a:r>
              <a:rPr lang="pt-BR" sz="2000" b="1" i="1" dirty="0">
                <a:solidFill>
                  <a:srgbClr val="FF3300"/>
                </a:solidFill>
              </a:rPr>
              <a:t>O tempo de afastamento seguirá o transtorno mental descrito </a:t>
            </a:r>
            <a:r>
              <a:rPr lang="pt-BR" sz="2000" b="1" i="1" dirty="0" smtClean="0">
                <a:solidFill>
                  <a:srgbClr val="FF3300"/>
                </a:solidFill>
              </a:rPr>
              <a:t>no CID </a:t>
            </a:r>
            <a:r>
              <a:rPr lang="pt-BR" sz="2000" b="1" i="1" dirty="0">
                <a:solidFill>
                  <a:srgbClr val="FF3300"/>
                </a:solidFill>
              </a:rPr>
              <a:t>principal.</a:t>
            </a:r>
          </a:p>
          <a:p>
            <a:pPr>
              <a:lnSpc>
                <a:spcPct val="150000"/>
              </a:lnSpc>
            </a:pPr>
            <a:r>
              <a:rPr lang="pt-BR" sz="2000" b="1" dirty="0" smtClean="0"/>
              <a:t> 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1052736"/>
            <a:ext cx="770485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 smtClean="0">
                <a:solidFill>
                  <a:srgbClr val="4E17FB"/>
                </a:solidFill>
              </a:rPr>
              <a:t>Retardo mental adquire importância nas avaliações </a:t>
            </a:r>
            <a:r>
              <a:rPr lang="pt-BR" sz="2800" dirty="0" err="1" smtClean="0">
                <a:solidFill>
                  <a:srgbClr val="4E17FB"/>
                </a:solidFill>
              </a:rPr>
              <a:t>médico-periciais</a:t>
            </a:r>
            <a:r>
              <a:rPr lang="pt-BR" sz="2800" dirty="0" smtClean="0">
                <a:solidFill>
                  <a:srgbClr val="4E17FB"/>
                </a:solidFill>
              </a:rPr>
              <a:t> da </a:t>
            </a:r>
            <a:r>
              <a:rPr lang="pt-BR" sz="2800" dirty="0" smtClean="0">
                <a:solidFill>
                  <a:srgbClr val="4E17FB"/>
                </a:solidFill>
              </a:rPr>
              <a:t>Previdência Social </a:t>
            </a:r>
            <a:r>
              <a:rPr lang="pt-BR" sz="2800" dirty="0" smtClean="0">
                <a:solidFill>
                  <a:srgbClr val="4E17FB"/>
                </a:solidFill>
              </a:rPr>
              <a:t>principalmente face ao papel do médico-perito na avaliação para a concessão do</a:t>
            </a:r>
          </a:p>
          <a:p>
            <a:pPr>
              <a:lnSpc>
                <a:spcPct val="150000"/>
              </a:lnSpc>
            </a:pPr>
            <a:r>
              <a:rPr lang="pt-BR" sz="2800" b="1" i="1" u="sng" dirty="0" smtClean="0">
                <a:solidFill>
                  <a:srgbClr val="FF3300"/>
                </a:solidFill>
              </a:rPr>
              <a:t>Benefício de Prestação Continuada (BPC/LOAS</a:t>
            </a:r>
            <a:r>
              <a:rPr lang="pt-BR" sz="2800" dirty="0" smtClean="0">
                <a:solidFill>
                  <a:srgbClr val="4E17FB"/>
                </a:solidFill>
              </a:rPr>
              <a:t>). </a:t>
            </a:r>
            <a:r>
              <a:rPr lang="pt-BR" sz="2800" dirty="0" smtClean="0"/>
              <a:t>Em termos de Benefícios </a:t>
            </a:r>
            <a:r>
              <a:rPr lang="pt-BR" sz="2800" dirty="0" smtClean="0"/>
              <a:t>por Incapacidade</a:t>
            </a:r>
            <a:r>
              <a:rPr lang="pt-BR" sz="2800" dirty="0" smtClean="0"/>
              <a:t>, este quadro </a:t>
            </a:r>
            <a:r>
              <a:rPr lang="pt-BR" sz="2800" dirty="0" err="1" smtClean="0"/>
              <a:t>nosológico</a:t>
            </a:r>
            <a:r>
              <a:rPr lang="pt-BR" sz="2800" dirty="0" smtClean="0"/>
              <a:t> possui pouco impacto. 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4E17FB"/>
          </a:solidFill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PERCEPÇÃO 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smtClean="0">
                <a:solidFill>
                  <a:schemeClr val="bg1"/>
                </a:solidFill>
              </a:rPr>
              <a:t>- ENTENDIMENTO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pt-BR" dirty="0" smtClean="0"/>
              <a:t>Diagnóstico.</a:t>
            </a:r>
          </a:p>
          <a:p>
            <a:r>
              <a:rPr lang="pt-BR" dirty="0" smtClean="0"/>
              <a:t>Natureza e grau do </a:t>
            </a:r>
            <a:r>
              <a:rPr lang="pt-BR" i="1" dirty="0" err="1" smtClean="0"/>
              <a:t>impairment</a:t>
            </a:r>
            <a:r>
              <a:rPr lang="pt-BR" i="1" dirty="0" smtClean="0"/>
              <a:t>.</a:t>
            </a:r>
          </a:p>
          <a:p>
            <a:r>
              <a:rPr lang="pt-BR" dirty="0" smtClean="0"/>
              <a:t>Tipo </a:t>
            </a:r>
            <a:r>
              <a:rPr lang="pt-BR" b="1" dirty="0" smtClean="0"/>
              <a:t>de atividade e suas exigências.</a:t>
            </a:r>
          </a:p>
          <a:p>
            <a:r>
              <a:rPr lang="pt-BR" b="1" dirty="0" smtClean="0"/>
              <a:t>Indicação  ou necessidade de “proteção do segurado doente </a:t>
            </a:r>
            <a:r>
              <a:rPr lang="pt-BR" sz="2400" i="1" dirty="0" smtClean="0"/>
              <a:t>(</a:t>
            </a:r>
            <a:r>
              <a:rPr lang="pt-BR" sz="2400" i="1" dirty="0" err="1" smtClean="0"/>
              <a:t>re-exposição</a:t>
            </a:r>
            <a:r>
              <a:rPr lang="pt-BR" sz="2400" i="1" dirty="0" smtClean="0"/>
              <a:t>, sensibilizantes, efeito cumulativo)</a:t>
            </a:r>
            <a:endParaRPr lang="pt-BR" sz="2400" i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pt-BR" dirty="0" smtClean="0"/>
              <a:t>Dispositivos legais e normativos pertinentes. Legislação Previdenciária, Diretrizes. (NR)</a:t>
            </a:r>
          </a:p>
          <a:p>
            <a:r>
              <a:rPr lang="pt-BR" dirty="0" smtClean="0"/>
              <a:t>Idade e escolaridade do segurado.</a:t>
            </a:r>
          </a:p>
          <a:p>
            <a:r>
              <a:rPr lang="pt-BR" dirty="0" smtClean="0"/>
              <a:t>Suscetibilidade ou potencial do segurado a reabilitação.</a:t>
            </a:r>
          </a:p>
          <a:p>
            <a:r>
              <a:rPr lang="pt-BR" dirty="0" smtClean="0"/>
              <a:t>Mercado de trabalho e outros “fatores exógenos”.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50402" y="1268760"/>
            <a:ext cx="47899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/>
              <a:t>4.21 Retardo Mental </a:t>
            </a:r>
            <a:r>
              <a:rPr lang="pt-BR" sz="3200" b="1" dirty="0" smtClean="0"/>
              <a:t> 	Leve(F70 </a:t>
            </a:r>
            <a:r>
              <a:rPr lang="pt-BR" sz="3200" b="1" dirty="0"/>
              <a:t>a </a:t>
            </a:r>
            <a:r>
              <a:rPr lang="pt-BR" sz="3200" b="1" dirty="0" smtClean="0"/>
              <a:t>F70.9</a:t>
            </a:r>
            <a:r>
              <a:rPr lang="pt-BR" sz="3200" b="1" dirty="0"/>
              <a:t>)</a:t>
            </a:r>
            <a:endParaRPr lang="pt-BR" sz="3200" dirty="0"/>
          </a:p>
        </p:txBody>
      </p:sp>
      <p:sp>
        <p:nvSpPr>
          <p:cNvPr id="3" name="Retângulo 2"/>
          <p:cNvSpPr/>
          <p:nvPr/>
        </p:nvSpPr>
        <p:spPr>
          <a:xfrm>
            <a:off x="2286000" y="3645024"/>
            <a:ext cx="4572000" cy="286232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3600" dirty="0" smtClean="0"/>
              <a:t>Pode exercer atividade laborativa que não exija maior nível de complexidade</a:t>
            </a:r>
          </a:p>
          <a:p>
            <a:r>
              <a:rPr lang="pt-BR" sz="3600" dirty="0" smtClean="0"/>
              <a:t>intelectual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0" y="620689"/>
            <a:ext cx="457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Retardo Mental Moderado / Grave/ Profundo (F71 a F71.9)</a:t>
            </a:r>
            <a:endParaRPr lang="pt-BR" sz="2400" dirty="0"/>
          </a:p>
        </p:txBody>
      </p:sp>
      <p:sp>
        <p:nvSpPr>
          <p:cNvPr id="3" name="Retângulo 2"/>
          <p:cNvSpPr/>
          <p:nvPr/>
        </p:nvSpPr>
        <p:spPr>
          <a:xfrm>
            <a:off x="539552" y="4653136"/>
            <a:ext cx="8208912" cy="15696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3200" b="1" i="1" dirty="0" smtClean="0"/>
              <a:t>Nestas situações a atividade laborativa é incompatível pelas habilidades</a:t>
            </a:r>
          </a:p>
          <a:p>
            <a:r>
              <a:rPr lang="pt-BR" sz="3200" b="1" i="1" dirty="0" smtClean="0"/>
              <a:t>adaptativas extremamente afetadas</a:t>
            </a:r>
            <a:endParaRPr lang="pt-BR" sz="3200" b="1" i="1" dirty="0"/>
          </a:p>
        </p:txBody>
      </p:sp>
      <p:sp>
        <p:nvSpPr>
          <p:cNvPr id="4" name="Retângulo 3"/>
          <p:cNvSpPr/>
          <p:nvPr/>
        </p:nvSpPr>
        <p:spPr>
          <a:xfrm>
            <a:off x="827584" y="1628800"/>
            <a:ext cx="76328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i="1" dirty="0" smtClean="0">
                <a:solidFill>
                  <a:srgbClr val="FF3300"/>
                </a:solidFill>
              </a:rPr>
              <a:t>Neste grupo são frequentes as etiologias orgânicas. Apresentam graus </a:t>
            </a:r>
            <a:r>
              <a:rPr lang="pt-BR" sz="2400" b="1" i="1" dirty="0" smtClean="0">
                <a:solidFill>
                  <a:srgbClr val="FF3300"/>
                </a:solidFill>
              </a:rPr>
              <a:t>variados de </a:t>
            </a:r>
            <a:r>
              <a:rPr lang="pt-BR" sz="2400" b="1" i="1" dirty="0" smtClean="0">
                <a:solidFill>
                  <a:srgbClr val="FF3300"/>
                </a:solidFill>
              </a:rPr>
              <a:t>incapacidade</a:t>
            </a:r>
            <a:r>
              <a:rPr lang="pt-BR" sz="2400" dirty="0" smtClean="0"/>
              <a:t>, crescentes, com repercussões importantes para a vida cotidiana. </a:t>
            </a:r>
            <a:r>
              <a:rPr lang="pt-BR" sz="2400" dirty="0" smtClean="0"/>
              <a:t>São comumente </a:t>
            </a:r>
            <a:r>
              <a:rPr lang="pt-BR" sz="2400" dirty="0" smtClean="0"/>
              <a:t>associadas ao autismo, epilepsias e outros transtornos neurológicos.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7544" y="1844824"/>
            <a:ext cx="6390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Demência na doença de Alzheimer (F00)</a:t>
            </a:r>
          </a:p>
          <a:p>
            <a:endParaRPr lang="pt-BR" sz="2400" dirty="0"/>
          </a:p>
        </p:txBody>
      </p:sp>
      <p:sp>
        <p:nvSpPr>
          <p:cNvPr id="3" name="Retângulo 2"/>
          <p:cNvSpPr/>
          <p:nvPr/>
        </p:nvSpPr>
        <p:spPr>
          <a:xfrm>
            <a:off x="971600" y="332656"/>
            <a:ext cx="741682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DOENÇAS MOTIVADORAS DE LIMITE INDEFINIDO + ACRESCIMO DE 25% </a:t>
            </a:r>
            <a:r>
              <a:rPr lang="pt-BR" b="1" dirty="0" smtClean="0"/>
              <a:t>(Artigo 45, Anexo 1,</a:t>
            </a:r>
          </a:p>
          <a:p>
            <a:r>
              <a:rPr lang="pt-BR" b="1" dirty="0" smtClean="0"/>
              <a:t>Dec. 3.048/99) justificam caracterizam incapacidade total permanente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99592" y="2276872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Demência Vascular não especificada (F01.9)</a:t>
            </a:r>
            <a:endParaRPr lang="pt-BR" sz="2400" dirty="0"/>
          </a:p>
        </p:txBody>
      </p:sp>
      <p:sp>
        <p:nvSpPr>
          <p:cNvPr id="5" name="Retângulo 4"/>
          <p:cNvSpPr/>
          <p:nvPr/>
        </p:nvSpPr>
        <p:spPr>
          <a:xfrm>
            <a:off x="539552" y="2708920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Demência na Doença de Parkinson (F02.3))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539552" y="2924944"/>
            <a:ext cx="63184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b="1" dirty="0" smtClean="0"/>
          </a:p>
          <a:p>
            <a:r>
              <a:rPr lang="pt-BR" sz="2400" b="1" dirty="0" smtClean="0"/>
              <a:t>Doença causada pelo vírus HIV (F02.4)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	</a:t>
            </a:r>
            <a:r>
              <a:rPr lang="pt-BR" sz="3200" dirty="0" smtClean="0"/>
              <a:t>DIRETRIZES</a:t>
            </a:r>
            <a:endParaRPr lang="pt-BR" sz="3200" dirty="0"/>
          </a:p>
        </p:txBody>
      </p:sp>
      <p:sp>
        <p:nvSpPr>
          <p:cNvPr id="3" name="Retângulo 2"/>
          <p:cNvSpPr/>
          <p:nvPr/>
        </p:nvSpPr>
        <p:spPr>
          <a:xfrm>
            <a:off x="2286000" y="5085184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 </a:t>
            </a:r>
            <a:endParaRPr lang="pt-BR" dirty="0"/>
          </a:p>
        </p:txBody>
      </p:sp>
      <p:sp>
        <p:nvSpPr>
          <p:cNvPr id="4" name="Quadro 3"/>
          <p:cNvSpPr/>
          <p:nvPr/>
        </p:nvSpPr>
        <p:spPr>
          <a:xfrm>
            <a:off x="0" y="1556792"/>
            <a:ext cx="9144000" cy="5301208"/>
          </a:xfrm>
          <a:prstGeom prst="fram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115616" y="2276872"/>
            <a:ext cx="5742384" cy="3384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4E17FB"/>
                </a:solidFill>
              </a:rPr>
              <a:t>Doença </a:t>
            </a:r>
          </a:p>
          <a:p>
            <a:r>
              <a:rPr lang="pt-BR" sz="2800" b="1" dirty="0" smtClean="0">
                <a:solidFill>
                  <a:srgbClr val="4E17FB"/>
                </a:solidFill>
              </a:rPr>
              <a:t>Grau de  incapacidade</a:t>
            </a:r>
          </a:p>
          <a:p>
            <a:r>
              <a:rPr lang="pt-BR" sz="2800" b="1" dirty="0" smtClean="0">
                <a:solidFill>
                  <a:srgbClr val="4E17FB"/>
                </a:solidFill>
              </a:rPr>
              <a:t> Fatores Agravantes  ocupacionais/ morbidade/ sociais</a:t>
            </a:r>
          </a:p>
          <a:p>
            <a:r>
              <a:rPr lang="pt-BR" sz="2800" b="1" dirty="0" smtClean="0">
                <a:solidFill>
                  <a:srgbClr val="4E17FB"/>
                </a:solidFill>
              </a:rPr>
              <a:t>Fatores Atenuantes  ocupacionais/morbidades/sociais</a:t>
            </a:r>
          </a:p>
          <a:p>
            <a:endParaRPr lang="pt-BR" sz="2800" b="1" dirty="0" smtClean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043608" y="5013176"/>
            <a:ext cx="574238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Sugestão de Prazo</a:t>
            </a:r>
          </a:p>
          <a:p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166679" y="332656"/>
            <a:ext cx="2810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7.2 Dependências Químicas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286000" y="980729"/>
            <a:ext cx="457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Alcoolismo</a:t>
            </a:r>
          </a:p>
          <a:p>
            <a:r>
              <a:rPr lang="pt-BR" sz="2000" b="1" dirty="0" smtClean="0"/>
              <a:t>(F10)</a:t>
            </a:r>
            <a:endParaRPr lang="pt-BR" sz="2000" dirty="0"/>
          </a:p>
        </p:txBody>
      </p:sp>
      <p:sp>
        <p:nvSpPr>
          <p:cNvPr id="5" name="Retângulo 4"/>
          <p:cNvSpPr/>
          <p:nvPr/>
        </p:nvSpPr>
        <p:spPr>
          <a:xfrm>
            <a:off x="4211960" y="764704"/>
            <a:ext cx="3744416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/>
              <a:t>F10.0 a F10.1:</a:t>
            </a:r>
          </a:p>
          <a:p>
            <a:r>
              <a:rPr lang="pt-BR" b="1" dirty="0" smtClean="0"/>
              <a:t>ausência de</a:t>
            </a:r>
          </a:p>
          <a:p>
            <a:r>
              <a:rPr lang="pt-BR" b="1" dirty="0" smtClean="0"/>
              <a:t>incapacidade;</a:t>
            </a:r>
          </a:p>
          <a:p>
            <a:r>
              <a:rPr lang="pt-BR" b="1" dirty="0" smtClean="0"/>
              <a:t>F10.2 a F10.7:</a:t>
            </a:r>
          </a:p>
          <a:p>
            <a:r>
              <a:rPr lang="pt-BR" b="1" dirty="0" smtClean="0"/>
              <a:t>existe</a:t>
            </a:r>
          </a:p>
          <a:p>
            <a:r>
              <a:rPr lang="pt-BR" b="1" dirty="0" smtClean="0"/>
              <a:t>incapacidade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39552" y="2564904"/>
            <a:ext cx="6318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Cocaína e </a:t>
            </a:r>
            <a:r>
              <a:rPr lang="pt-BR" b="1" dirty="0" err="1" smtClean="0"/>
              <a:t>Crack</a:t>
            </a:r>
            <a:r>
              <a:rPr lang="pt-BR" b="1" dirty="0" smtClean="0"/>
              <a:t> (F14) Semelhante  ao alcoolismo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39552" y="2924944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Perturbadores do SNC (F12, F16, F18) Geralmente  - não há incapacidade, a não ser em grandes usuários.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86000" y="1124745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7.3 Esquizofrenias e Transtornos Esquizotímicos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286000" y="185934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b="1" dirty="0" smtClean="0"/>
          </a:p>
          <a:p>
            <a:r>
              <a:rPr lang="pt-BR" b="1" dirty="0" smtClean="0"/>
              <a:t>Diretriz</a:t>
            </a:r>
          </a:p>
          <a:p>
            <a:r>
              <a:rPr lang="pt-BR" b="1" dirty="0" smtClean="0"/>
              <a:t>Esquizofrenias</a:t>
            </a:r>
          </a:p>
          <a:p>
            <a:r>
              <a:rPr lang="pt-BR" b="1" dirty="0" smtClean="0"/>
              <a:t>(F20 – F20.4))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43608" y="3861048"/>
            <a:ext cx="7056784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b="1" dirty="0" smtClean="0">
                <a:solidFill>
                  <a:srgbClr val="4E17FB"/>
                </a:solidFill>
              </a:rPr>
              <a:t>Benefícios longos (DCB de um ano), conforme os agravantes ou atenuantes, até limite indefinido.</a:t>
            </a:r>
            <a:endParaRPr lang="pt-BR" sz="3200" dirty="0">
              <a:solidFill>
                <a:srgbClr val="4E17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59773" y="476672"/>
            <a:ext cx="3624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7.4 Transtornos do Humor (afetivos)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286000" y="1052737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Hipomania(F30) Ausência de</a:t>
            </a:r>
          </a:p>
          <a:p>
            <a:r>
              <a:rPr lang="pt-BR" b="1" dirty="0" smtClean="0"/>
              <a:t>incapacidade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286000" y="185934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b="1" dirty="0" smtClean="0"/>
              <a:t>Mania sem</a:t>
            </a:r>
          </a:p>
          <a:p>
            <a:r>
              <a:rPr lang="pt-BR" sz="2400" b="1" dirty="0" smtClean="0"/>
              <a:t>sintomas</a:t>
            </a:r>
          </a:p>
          <a:p>
            <a:r>
              <a:rPr lang="pt-BR" sz="2400" b="1" dirty="0" smtClean="0"/>
              <a:t>psicóticos</a:t>
            </a:r>
          </a:p>
          <a:p>
            <a:r>
              <a:rPr lang="pt-BR" sz="2400" b="1" dirty="0" smtClean="0"/>
              <a:t>(F30.1)</a:t>
            </a:r>
          </a:p>
          <a:p>
            <a:r>
              <a:rPr lang="pt-BR" sz="2400" b="1" dirty="0" smtClean="0"/>
              <a:t>Ausência de</a:t>
            </a:r>
          </a:p>
          <a:p>
            <a:r>
              <a:rPr lang="pt-BR" sz="2400" b="1" dirty="0" smtClean="0"/>
              <a:t>incapacidade</a:t>
            </a:r>
          </a:p>
          <a:p>
            <a:r>
              <a:rPr lang="pt-BR" sz="2400" b="1" i="1" u="sng" dirty="0" smtClean="0">
                <a:solidFill>
                  <a:srgbClr val="4E17FB"/>
                </a:solidFill>
              </a:rPr>
              <a:t>Mania com</a:t>
            </a:r>
          </a:p>
          <a:p>
            <a:r>
              <a:rPr lang="pt-BR" sz="2400" b="1" i="1" u="sng" dirty="0" smtClean="0">
                <a:solidFill>
                  <a:srgbClr val="4E17FB"/>
                </a:solidFill>
              </a:rPr>
              <a:t>sintomas</a:t>
            </a:r>
          </a:p>
          <a:p>
            <a:r>
              <a:rPr lang="pt-BR" sz="2400" b="1" i="1" u="sng" dirty="0" smtClean="0">
                <a:solidFill>
                  <a:srgbClr val="4E17FB"/>
                </a:solidFill>
              </a:rPr>
              <a:t>psicóticos</a:t>
            </a:r>
          </a:p>
          <a:p>
            <a:r>
              <a:rPr lang="pt-BR" sz="2400" b="1" i="1" u="sng" dirty="0" smtClean="0">
                <a:solidFill>
                  <a:srgbClr val="4E17FB"/>
                </a:solidFill>
              </a:rPr>
              <a:t>(F30.2)</a:t>
            </a:r>
          </a:p>
          <a:p>
            <a:r>
              <a:rPr lang="pt-BR" sz="2400" b="1" i="1" u="sng" dirty="0" smtClean="0">
                <a:solidFill>
                  <a:srgbClr val="4E17FB"/>
                </a:solidFill>
              </a:rPr>
              <a:t>Há</a:t>
            </a:r>
          </a:p>
          <a:p>
            <a:r>
              <a:rPr lang="pt-BR" sz="2400" b="1" i="1" u="sng" dirty="0" smtClean="0">
                <a:solidFill>
                  <a:srgbClr val="4E17FB"/>
                </a:solidFill>
              </a:rPr>
              <a:t>Incapacidade – DCB 60 dias.</a:t>
            </a:r>
            <a:endParaRPr lang="pt-BR" sz="2400" b="1" i="1" u="sng" dirty="0">
              <a:solidFill>
                <a:srgbClr val="4E17FB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076056" y="2420888"/>
            <a:ext cx="2952328" cy="26776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800" b="1" i="1" u="sng" dirty="0" smtClean="0">
                <a:solidFill>
                  <a:schemeClr val="tx1"/>
                </a:solidFill>
              </a:rPr>
              <a:t>Transtorno</a:t>
            </a:r>
          </a:p>
          <a:p>
            <a:r>
              <a:rPr lang="pt-BR" sz="2800" b="1" i="1" u="sng" dirty="0" smtClean="0">
                <a:solidFill>
                  <a:schemeClr val="tx1"/>
                </a:solidFill>
              </a:rPr>
              <a:t>Afetivo Bipolar</a:t>
            </a:r>
          </a:p>
          <a:p>
            <a:r>
              <a:rPr lang="pt-BR" sz="2800" b="1" i="1" u="sng" dirty="0" smtClean="0">
                <a:solidFill>
                  <a:schemeClr val="tx1"/>
                </a:solidFill>
              </a:rPr>
              <a:t>(F31.1 a F31.3)</a:t>
            </a:r>
          </a:p>
          <a:p>
            <a:r>
              <a:rPr lang="pt-BR" sz="2800" b="1" i="1" u="sng" dirty="0" smtClean="0">
                <a:solidFill>
                  <a:schemeClr val="tx1"/>
                </a:solidFill>
              </a:rPr>
              <a:t>Há</a:t>
            </a:r>
          </a:p>
          <a:p>
            <a:r>
              <a:rPr lang="pt-BR" sz="2800" b="1" i="1" u="sng" dirty="0" smtClean="0">
                <a:solidFill>
                  <a:schemeClr val="tx1"/>
                </a:solidFill>
              </a:rPr>
              <a:t>Incapacidade DCB 120  dias</a:t>
            </a:r>
            <a:r>
              <a:rPr lang="pt-BR" sz="2800" b="1" dirty="0" smtClean="0">
                <a:solidFill>
                  <a:schemeClr val="tx1"/>
                </a:solidFill>
              </a:rPr>
              <a:t>.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404664"/>
            <a:ext cx="381642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7.5 Episódios Depressivos</a:t>
            </a:r>
            <a:endParaRPr lang="pt-BR" sz="2800" dirty="0"/>
          </a:p>
        </p:txBody>
      </p:sp>
      <p:sp>
        <p:nvSpPr>
          <p:cNvPr id="3" name="Retângulo 2"/>
          <p:cNvSpPr/>
          <p:nvPr/>
        </p:nvSpPr>
        <p:spPr>
          <a:xfrm>
            <a:off x="539552" y="1916832"/>
            <a:ext cx="23042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Episódio</a:t>
            </a:r>
          </a:p>
          <a:p>
            <a:r>
              <a:rPr lang="pt-BR" b="1" dirty="0" smtClean="0"/>
              <a:t>Depressivo</a:t>
            </a:r>
          </a:p>
          <a:p>
            <a:r>
              <a:rPr lang="pt-BR" b="1" dirty="0" smtClean="0"/>
              <a:t>Leve</a:t>
            </a:r>
          </a:p>
          <a:p>
            <a:r>
              <a:rPr lang="pt-BR" b="1" dirty="0" smtClean="0"/>
              <a:t>(F32.0)</a:t>
            </a:r>
          </a:p>
          <a:p>
            <a:r>
              <a:rPr lang="pt-BR" b="1" dirty="0" smtClean="0"/>
              <a:t>Ausência de</a:t>
            </a:r>
          </a:p>
          <a:p>
            <a:r>
              <a:rPr lang="pt-BR" b="1" dirty="0" smtClean="0"/>
              <a:t>incapacidade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67544" y="3717031"/>
            <a:ext cx="63904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dirty="0" smtClean="0">
                <a:solidFill>
                  <a:srgbClr val="FF0000"/>
                </a:solidFill>
              </a:rPr>
              <a:t>Episódio</a:t>
            </a:r>
          </a:p>
          <a:p>
            <a:r>
              <a:rPr lang="pt-BR" sz="2000" b="1" i="1" dirty="0" smtClean="0">
                <a:solidFill>
                  <a:srgbClr val="FF0000"/>
                </a:solidFill>
              </a:rPr>
              <a:t>Depressivo</a:t>
            </a:r>
          </a:p>
          <a:p>
            <a:r>
              <a:rPr lang="pt-BR" sz="2000" b="1" i="1" dirty="0" smtClean="0">
                <a:solidFill>
                  <a:srgbClr val="FF0000"/>
                </a:solidFill>
              </a:rPr>
              <a:t>Moderado</a:t>
            </a:r>
          </a:p>
          <a:p>
            <a:r>
              <a:rPr lang="pt-BR" sz="2000" b="1" i="1" dirty="0" smtClean="0">
                <a:solidFill>
                  <a:srgbClr val="FF0000"/>
                </a:solidFill>
              </a:rPr>
              <a:t>(F32.1)</a:t>
            </a:r>
          </a:p>
          <a:p>
            <a:r>
              <a:rPr lang="pt-BR" sz="2000" b="1" i="1" dirty="0" smtClean="0">
                <a:solidFill>
                  <a:srgbClr val="FF0000"/>
                </a:solidFill>
              </a:rPr>
              <a:t>Há</a:t>
            </a:r>
          </a:p>
          <a:p>
            <a:r>
              <a:rPr lang="pt-BR" sz="2000" b="1" i="1" dirty="0" smtClean="0">
                <a:solidFill>
                  <a:srgbClr val="FF0000"/>
                </a:solidFill>
              </a:rPr>
              <a:t>incapacidade</a:t>
            </a:r>
          </a:p>
          <a:p>
            <a:r>
              <a:rPr lang="pt-BR" sz="2000" b="1" i="1" dirty="0" smtClean="0">
                <a:solidFill>
                  <a:srgbClr val="FF0000"/>
                </a:solidFill>
              </a:rPr>
              <a:t>condicionada</a:t>
            </a:r>
          </a:p>
          <a:p>
            <a:r>
              <a:rPr lang="pt-BR" sz="2000" b="1" i="1" dirty="0" smtClean="0">
                <a:solidFill>
                  <a:srgbClr val="FF0000"/>
                </a:solidFill>
              </a:rPr>
              <a:t>ao ajuste da</a:t>
            </a:r>
          </a:p>
          <a:p>
            <a:r>
              <a:rPr lang="pt-BR" sz="2000" b="1" i="1" dirty="0" smtClean="0">
                <a:solidFill>
                  <a:srgbClr val="FF0000"/>
                </a:solidFill>
              </a:rPr>
              <a:t>Medicação </a:t>
            </a:r>
            <a:endParaRPr lang="pt-BR" sz="2000" b="1" i="1" dirty="0">
              <a:solidFill>
                <a:srgbClr val="FF0000"/>
              </a:solidFill>
            </a:endParaRPr>
          </a:p>
        </p:txBody>
      </p:sp>
      <p:sp>
        <p:nvSpPr>
          <p:cNvPr id="5" name="Chave direita 4"/>
          <p:cNvSpPr/>
          <p:nvPr/>
        </p:nvSpPr>
        <p:spPr>
          <a:xfrm>
            <a:off x="1835696" y="5589240"/>
            <a:ext cx="144016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286000" y="5589240"/>
            <a:ext cx="1565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 smtClean="0">
                <a:solidFill>
                  <a:srgbClr val="4E17FB"/>
                </a:solidFill>
              </a:rPr>
              <a:t>DCB até 60</a:t>
            </a:r>
          </a:p>
          <a:p>
            <a:r>
              <a:rPr lang="pt-BR" b="1" u="sng" dirty="0" smtClean="0">
                <a:solidFill>
                  <a:srgbClr val="4E17FB"/>
                </a:solidFill>
              </a:rPr>
              <a:t>dias.</a:t>
            </a:r>
            <a:endParaRPr lang="pt-BR" u="sng" dirty="0">
              <a:solidFill>
                <a:srgbClr val="4E17FB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491880" y="1988840"/>
            <a:ext cx="43204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solidFill>
                  <a:srgbClr val="4E17FB"/>
                </a:solidFill>
              </a:rPr>
              <a:t>Episódios</a:t>
            </a:r>
          </a:p>
          <a:p>
            <a:r>
              <a:rPr lang="pt-BR" b="1" dirty="0" smtClean="0">
                <a:solidFill>
                  <a:srgbClr val="4E17FB"/>
                </a:solidFill>
              </a:rPr>
              <a:t>Depressivos</a:t>
            </a:r>
          </a:p>
          <a:p>
            <a:r>
              <a:rPr lang="pt-BR" b="1" dirty="0" smtClean="0">
                <a:solidFill>
                  <a:srgbClr val="4E17FB"/>
                </a:solidFill>
              </a:rPr>
              <a:t>Graves</a:t>
            </a:r>
          </a:p>
          <a:p>
            <a:r>
              <a:rPr lang="pt-BR" b="1" dirty="0" smtClean="0">
                <a:solidFill>
                  <a:srgbClr val="4E17FB"/>
                </a:solidFill>
              </a:rPr>
              <a:t>(F32.2)</a:t>
            </a:r>
          </a:p>
          <a:p>
            <a:r>
              <a:rPr lang="pt-BR" b="1" dirty="0" smtClean="0">
                <a:solidFill>
                  <a:srgbClr val="4E17FB"/>
                </a:solidFill>
              </a:rPr>
              <a:t>(F32.3)</a:t>
            </a:r>
            <a:endParaRPr lang="pt-BR" b="1" dirty="0">
              <a:solidFill>
                <a:srgbClr val="4E17FB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64088" y="1916832"/>
            <a:ext cx="30243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1" u="sng" dirty="0" smtClean="0">
                <a:solidFill>
                  <a:srgbClr val="4E17FB"/>
                </a:solidFill>
              </a:rPr>
              <a:t>DCB até</a:t>
            </a:r>
          </a:p>
          <a:p>
            <a:r>
              <a:rPr lang="pt-BR" b="1" i="1" u="sng" dirty="0" smtClean="0">
                <a:solidFill>
                  <a:srgbClr val="4E17FB"/>
                </a:solidFill>
              </a:rPr>
              <a:t>180 dias</a:t>
            </a:r>
          </a:p>
          <a:p>
            <a:r>
              <a:rPr lang="pt-BR" b="1" i="1" u="sng" dirty="0" smtClean="0">
                <a:solidFill>
                  <a:srgbClr val="4E17FB"/>
                </a:solidFill>
              </a:rPr>
              <a:t>conforme</a:t>
            </a:r>
          </a:p>
          <a:p>
            <a:r>
              <a:rPr lang="pt-BR" b="1" i="1" u="sng" dirty="0" smtClean="0">
                <a:solidFill>
                  <a:srgbClr val="4E17FB"/>
                </a:solidFill>
              </a:rPr>
              <a:t>fatores</a:t>
            </a:r>
          </a:p>
          <a:p>
            <a:r>
              <a:rPr lang="pt-BR" b="1" i="1" u="sng" dirty="0" smtClean="0">
                <a:solidFill>
                  <a:srgbClr val="4E17FB"/>
                </a:solidFill>
              </a:rPr>
              <a:t>agravantes</a:t>
            </a:r>
          </a:p>
          <a:p>
            <a:r>
              <a:rPr lang="pt-BR" b="1" i="1" u="sng" dirty="0" smtClean="0">
                <a:solidFill>
                  <a:srgbClr val="4E17FB"/>
                </a:solidFill>
              </a:rPr>
              <a:t>ou</a:t>
            </a:r>
          </a:p>
          <a:p>
            <a:r>
              <a:rPr lang="pt-BR" b="1" i="1" u="sng" dirty="0" smtClean="0">
                <a:solidFill>
                  <a:srgbClr val="4E17FB"/>
                </a:solidFill>
              </a:rPr>
              <a:t>atenuantes</a:t>
            </a:r>
            <a:endParaRPr lang="pt-BR" b="1" i="1" u="sng" dirty="0">
              <a:solidFill>
                <a:srgbClr val="4E17FB"/>
              </a:solidFill>
            </a:endParaRPr>
          </a:p>
        </p:txBody>
      </p:sp>
      <p:sp>
        <p:nvSpPr>
          <p:cNvPr id="9" name="Seta para a direita 8"/>
          <p:cNvSpPr/>
          <p:nvPr/>
        </p:nvSpPr>
        <p:spPr>
          <a:xfrm>
            <a:off x="4860032" y="2132856"/>
            <a:ext cx="216024" cy="165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27584" y="764704"/>
            <a:ext cx="35283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Episódios</a:t>
            </a:r>
          </a:p>
          <a:p>
            <a:r>
              <a:rPr lang="pt-BR" sz="2400" b="1" dirty="0" smtClean="0"/>
              <a:t>Depressivos</a:t>
            </a:r>
          </a:p>
          <a:p>
            <a:r>
              <a:rPr lang="pt-BR" sz="2400" b="1" dirty="0" smtClean="0"/>
              <a:t>Recorrentes</a:t>
            </a:r>
          </a:p>
          <a:p>
            <a:r>
              <a:rPr lang="pt-BR" sz="2400" b="1" dirty="0" smtClean="0"/>
              <a:t>(F33.0, F33.1,</a:t>
            </a:r>
          </a:p>
          <a:p>
            <a:r>
              <a:rPr lang="pt-BR" sz="2400" b="1" dirty="0" smtClean="0"/>
              <a:t>F33.2, F33.3)</a:t>
            </a:r>
            <a:endParaRPr lang="pt-BR" sz="2400" dirty="0"/>
          </a:p>
        </p:txBody>
      </p:sp>
      <p:sp>
        <p:nvSpPr>
          <p:cNvPr id="3" name="Retângulo 2"/>
          <p:cNvSpPr/>
          <p:nvPr/>
        </p:nvSpPr>
        <p:spPr>
          <a:xfrm>
            <a:off x="3779912" y="1556792"/>
            <a:ext cx="4176464" cy="440120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800" b="1" i="1" u="sng" dirty="0" smtClean="0">
                <a:solidFill>
                  <a:srgbClr val="4E17FB"/>
                </a:solidFill>
              </a:rPr>
              <a:t>DCB por no</a:t>
            </a:r>
          </a:p>
          <a:p>
            <a:r>
              <a:rPr lang="pt-BR" sz="2800" b="1" i="1" u="sng" dirty="0" smtClean="0">
                <a:solidFill>
                  <a:srgbClr val="4E17FB"/>
                </a:solidFill>
              </a:rPr>
              <a:t>mínimo 180</a:t>
            </a:r>
          </a:p>
          <a:p>
            <a:r>
              <a:rPr lang="pt-BR" sz="2800" b="1" i="1" u="sng" dirty="0" smtClean="0">
                <a:solidFill>
                  <a:srgbClr val="4E17FB"/>
                </a:solidFill>
              </a:rPr>
              <a:t>dias podendo</a:t>
            </a:r>
          </a:p>
          <a:p>
            <a:r>
              <a:rPr lang="pt-BR" sz="2800" b="1" i="1" u="sng" dirty="0" smtClean="0">
                <a:solidFill>
                  <a:srgbClr val="4E17FB"/>
                </a:solidFill>
              </a:rPr>
              <a:t>chegar a R2</a:t>
            </a:r>
          </a:p>
          <a:p>
            <a:r>
              <a:rPr lang="pt-BR" sz="2800" b="1" i="1" u="sng" dirty="0" smtClean="0">
                <a:solidFill>
                  <a:srgbClr val="4E17FB"/>
                </a:solidFill>
              </a:rPr>
              <a:t>ou LI</a:t>
            </a:r>
          </a:p>
          <a:p>
            <a:r>
              <a:rPr lang="pt-BR" sz="2800" b="1" i="1" u="sng" dirty="0" smtClean="0">
                <a:solidFill>
                  <a:srgbClr val="4E17FB"/>
                </a:solidFill>
              </a:rPr>
              <a:t>conforme os</a:t>
            </a:r>
          </a:p>
          <a:p>
            <a:r>
              <a:rPr lang="pt-BR" sz="2800" b="1" i="1" u="sng" dirty="0" smtClean="0">
                <a:solidFill>
                  <a:srgbClr val="4E17FB"/>
                </a:solidFill>
              </a:rPr>
              <a:t>fatores</a:t>
            </a:r>
          </a:p>
          <a:p>
            <a:r>
              <a:rPr lang="pt-BR" sz="2800" b="1" i="1" u="sng" dirty="0" smtClean="0">
                <a:solidFill>
                  <a:srgbClr val="4E17FB"/>
                </a:solidFill>
              </a:rPr>
              <a:t>agravantes</a:t>
            </a:r>
          </a:p>
          <a:p>
            <a:r>
              <a:rPr lang="pt-BR" sz="2800" b="1" i="1" u="sng" dirty="0" smtClean="0">
                <a:solidFill>
                  <a:srgbClr val="4E17FB"/>
                </a:solidFill>
              </a:rPr>
              <a:t>ou</a:t>
            </a:r>
          </a:p>
          <a:p>
            <a:r>
              <a:rPr lang="pt-BR" sz="2800" b="1" i="1" u="sng" dirty="0" smtClean="0">
                <a:solidFill>
                  <a:srgbClr val="4E17FB"/>
                </a:solidFill>
              </a:rPr>
              <a:t>atenuantes.</a:t>
            </a:r>
            <a:endParaRPr lang="pt-BR" sz="2800" b="1" i="1" u="sng" dirty="0">
              <a:solidFill>
                <a:srgbClr val="4E17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5536" y="476672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7.7 Transtornos Persistentes do Humor</a:t>
            </a:r>
            <a:endParaRPr lang="pt-BR" sz="2400" dirty="0"/>
          </a:p>
        </p:txBody>
      </p:sp>
      <p:sp>
        <p:nvSpPr>
          <p:cNvPr id="3" name="Retângulo 2"/>
          <p:cNvSpPr/>
          <p:nvPr/>
        </p:nvSpPr>
        <p:spPr>
          <a:xfrm>
            <a:off x="2286000" y="1052737"/>
            <a:ext cx="4572000" cy="4524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b="1" dirty="0" err="1" smtClean="0">
                <a:solidFill>
                  <a:srgbClr val="FF0000"/>
                </a:solidFill>
              </a:rPr>
              <a:t>Ciclotimia</a:t>
            </a:r>
            <a:endParaRPr lang="pt-BR" sz="3200" b="1" dirty="0" smtClean="0">
              <a:solidFill>
                <a:srgbClr val="FF0000"/>
              </a:solidFill>
            </a:endParaRPr>
          </a:p>
          <a:p>
            <a:r>
              <a:rPr lang="pt-BR" sz="3200" b="1" dirty="0" smtClean="0"/>
              <a:t>(F34.0)</a:t>
            </a:r>
          </a:p>
          <a:p>
            <a:r>
              <a:rPr lang="pt-BR" sz="3200" b="1" dirty="0" smtClean="0"/>
              <a:t>Não há</a:t>
            </a:r>
          </a:p>
          <a:p>
            <a:r>
              <a:rPr lang="pt-BR" sz="3200" b="1" dirty="0" smtClean="0"/>
              <a:t>incapacidade</a:t>
            </a:r>
          </a:p>
          <a:p>
            <a:r>
              <a:rPr lang="pt-BR" sz="3200" b="1" dirty="0" smtClean="0"/>
              <a:t>Indeferimento</a:t>
            </a:r>
          </a:p>
          <a:p>
            <a:r>
              <a:rPr lang="pt-BR" sz="3200" b="1" dirty="0" err="1" smtClean="0">
                <a:solidFill>
                  <a:srgbClr val="FF0000"/>
                </a:solidFill>
              </a:rPr>
              <a:t>Distimia</a:t>
            </a:r>
            <a:endParaRPr lang="pt-BR" sz="3200" b="1" dirty="0" smtClean="0">
              <a:solidFill>
                <a:srgbClr val="FF0000"/>
              </a:solidFill>
            </a:endParaRPr>
          </a:p>
          <a:p>
            <a:r>
              <a:rPr lang="pt-BR" sz="3200" b="1" dirty="0" smtClean="0"/>
              <a:t>(F34.1)</a:t>
            </a:r>
          </a:p>
          <a:p>
            <a:r>
              <a:rPr lang="pt-BR" sz="3200" b="1" dirty="0" smtClean="0"/>
              <a:t>Não há</a:t>
            </a:r>
          </a:p>
          <a:p>
            <a:r>
              <a:rPr lang="pt-BR" sz="3200" b="1" dirty="0" smtClean="0"/>
              <a:t>incapacidade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692696"/>
            <a:ext cx="7992888" cy="470898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latin typeface="Arial Narrow" pitchFamily="34" charset="0"/>
              </a:rPr>
              <a:t>Considerando a necessidade de normatizar os procedimentos </a:t>
            </a:r>
            <a:r>
              <a:rPr lang="pt-BR" sz="2000" dirty="0" err="1">
                <a:latin typeface="Arial Narrow" pitchFamily="34" charset="0"/>
              </a:rPr>
              <a:t>médico-periciais</a:t>
            </a:r>
            <a:r>
              <a:rPr lang="pt-BR" sz="2000" dirty="0">
                <a:latin typeface="Arial Narrow" pitchFamily="34" charset="0"/>
              </a:rPr>
              <a:t> </a:t>
            </a:r>
            <a:r>
              <a:rPr lang="pt-BR" sz="2000" dirty="0" smtClean="0">
                <a:latin typeface="Arial Narrow" pitchFamily="34" charset="0"/>
              </a:rPr>
              <a:t>com vistas </a:t>
            </a:r>
            <a:r>
              <a:rPr lang="pt-BR" sz="2000" dirty="0">
                <a:latin typeface="Arial Narrow" pitchFamily="34" charset="0"/>
              </a:rPr>
              <a:t>a imprimir critérios mais objetivos na avaliação médico-pericial dos segurados </a:t>
            </a:r>
            <a:r>
              <a:rPr lang="pt-BR" sz="2000" dirty="0" smtClean="0">
                <a:latin typeface="Arial Narrow" pitchFamily="34" charset="0"/>
              </a:rPr>
              <a:t>da Previdência </a:t>
            </a:r>
            <a:r>
              <a:rPr lang="pt-BR" sz="2000" dirty="0">
                <a:latin typeface="Arial Narrow" pitchFamily="34" charset="0"/>
              </a:rPr>
              <a:t>Social requerentes a benefícios por incapacidade para o trabalho, </a:t>
            </a:r>
            <a:r>
              <a:rPr lang="pt-BR" sz="2000" dirty="0" smtClean="0">
                <a:latin typeface="Arial Narrow" pitchFamily="34" charset="0"/>
              </a:rPr>
              <a:t>a Coordenação </a:t>
            </a:r>
            <a:r>
              <a:rPr lang="pt-BR" sz="2000" dirty="0">
                <a:latin typeface="Arial Narrow" pitchFamily="34" charset="0"/>
              </a:rPr>
              <a:t>Geral de Benefícios por Incapacidade (CGBENIN) constituiu um grupo </a:t>
            </a:r>
            <a:r>
              <a:rPr lang="pt-BR" sz="2000" dirty="0" smtClean="0">
                <a:latin typeface="Arial Narrow" pitchFamily="34" charset="0"/>
              </a:rPr>
              <a:t>de trabalho </a:t>
            </a:r>
            <a:r>
              <a:rPr lang="pt-BR" sz="2000" dirty="0">
                <a:latin typeface="Arial Narrow" pitchFamily="34" charset="0"/>
              </a:rPr>
              <a:t>no período de dezembro de 2006 a abril de 2007, formado por </a:t>
            </a:r>
            <a:r>
              <a:rPr lang="pt-BR" sz="2000" b="1" u="sng" dirty="0">
                <a:solidFill>
                  <a:srgbClr val="4E17FB"/>
                </a:solidFill>
                <a:latin typeface="Arial Narrow" pitchFamily="34" charset="0"/>
              </a:rPr>
              <a:t>sete </a:t>
            </a:r>
            <a:r>
              <a:rPr lang="pt-BR" sz="2000" b="1" u="sng" dirty="0" smtClean="0">
                <a:solidFill>
                  <a:srgbClr val="4E17FB"/>
                </a:solidFill>
                <a:latin typeface="Arial Narrow" pitchFamily="34" charset="0"/>
              </a:rPr>
              <a:t>médicos peritos </a:t>
            </a:r>
            <a:r>
              <a:rPr lang="pt-BR" sz="2000" b="1" u="sng" dirty="0">
                <a:solidFill>
                  <a:srgbClr val="4E17FB"/>
                </a:solidFill>
                <a:latin typeface="Arial Narrow" pitchFamily="34" charset="0"/>
              </a:rPr>
              <a:t>e supervisores </a:t>
            </a:r>
            <a:r>
              <a:rPr lang="pt-BR" sz="2000" b="1" u="sng" dirty="0" err="1">
                <a:solidFill>
                  <a:srgbClr val="4E17FB"/>
                </a:solidFill>
                <a:latin typeface="Arial Narrow" pitchFamily="34" charset="0"/>
              </a:rPr>
              <a:t>médico-periciais</a:t>
            </a:r>
            <a:r>
              <a:rPr lang="pt-BR" sz="2000" b="1" u="sng" dirty="0">
                <a:solidFill>
                  <a:srgbClr val="4E17FB"/>
                </a:solidFill>
                <a:latin typeface="Arial Narrow" pitchFamily="34" charset="0"/>
              </a:rPr>
              <a:t>, procedentes de diferentes regiões do país, </a:t>
            </a:r>
            <a:r>
              <a:rPr lang="pt-BR" sz="2000" b="1" u="sng" dirty="0" smtClean="0">
                <a:solidFill>
                  <a:srgbClr val="4E17FB"/>
                </a:solidFill>
                <a:latin typeface="Arial Narrow" pitchFamily="34" charset="0"/>
              </a:rPr>
              <a:t>sendo quatro </a:t>
            </a:r>
            <a:r>
              <a:rPr lang="pt-BR" sz="2000" b="1" u="sng" dirty="0">
                <a:solidFill>
                  <a:srgbClr val="4E17FB"/>
                </a:solidFill>
                <a:latin typeface="Arial Narrow" pitchFamily="34" charset="0"/>
              </a:rPr>
              <a:t>especialistas em psiquiatria, um médico com graduação em psicologia e </a:t>
            </a:r>
            <a:r>
              <a:rPr lang="pt-BR" sz="2000" b="1" u="sng" dirty="0" smtClean="0">
                <a:solidFill>
                  <a:srgbClr val="4E17FB"/>
                </a:solidFill>
                <a:latin typeface="Arial Narrow" pitchFamily="34" charset="0"/>
              </a:rPr>
              <a:t>dois clínicos</a:t>
            </a:r>
            <a:r>
              <a:rPr lang="pt-BR" sz="2000" b="1" u="sng" dirty="0">
                <a:solidFill>
                  <a:srgbClr val="4E17FB"/>
                </a:solidFill>
                <a:latin typeface="Arial Narrow" pitchFamily="34" charset="0"/>
              </a:rPr>
              <a:t>, com o objetivo de elaborar diretrizes médicas </a:t>
            </a:r>
            <a:r>
              <a:rPr lang="pt-BR" sz="2000" b="1" u="sng" dirty="0" smtClean="0">
                <a:solidFill>
                  <a:srgbClr val="4E17FB"/>
                </a:solidFill>
                <a:latin typeface="Arial Narrow" pitchFamily="34" charset="0"/>
              </a:rPr>
              <a:t>na área </a:t>
            </a:r>
            <a:r>
              <a:rPr lang="pt-BR" sz="2000" b="1" u="sng" dirty="0">
                <a:solidFill>
                  <a:srgbClr val="4E17FB"/>
                </a:solidFill>
                <a:latin typeface="Arial Narrow" pitchFamily="34" charset="0"/>
              </a:rPr>
              <a:t>de psiquiatria </a:t>
            </a:r>
            <a:r>
              <a:rPr lang="pt-BR" sz="2000" b="1" i="1" u="sng" dirty="0">
                <a:solidFill>
                  <a:srgbClr val="FF0000"/>
                </a:solidFill>
                <a:latin typeface="Arial Narrow" pitchFamily="34" charset="0"/>
              </a:rPr>
              <a:t>(Portaria </a:t>
            </a:r>
            <a:r>
              <a:rPr lang="pt-BR" sz="2000" b="1" i="1" u="sng" dirty="0" smtClean="0">
                <a:solidFill>
                  <a:srgbClr val="FF0000"/>
                </a:solidFill>
                <a:latin typeface="Arial Narrow" pitchFamily="34" charset="0"/>
              </a:rPr>
              <a:t>No. 20 </a:t>
            </a:r>
            <a:r>
              <a:rPr lang="pt-BR" sz="2000" b="1" i="1" u="sng" dirty="0">
                <a:solidFill>
                  <a:srgbClr val="FF0000"/>
                </a:solidFill>
                <a:latin typeface="Arial Narrow" pitchFamily="34" charset="0"/>
              </a:rPr>
              <a:t>INSS/DIRBEN, de 15 de dezembro de 2006</a:t>
            </a:r>
            <a:r>
              <a:rPr lang="pt-BR" sz="2000" b="1" i="1" u="sng" dirty="0" smtClean="0">
                <a:solidFill>
                  <a:srgbClr val="FF0000"/>
                </a:solidFill>
                <a:latin typeface="Arial Narrow" pitchFamily="34" charset="0"/>
              </a:rPr>
              <a:t>). </a:t>
            </a:r>
            <a:endParaRPr lang="pt-BR" sz="2000" b="1" i="1" u="sng" dirty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9" y="332656"/>
            <a:ext cx="4608512" cy="52322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800" b="1" dirty="0" smtClean="0"/>
              <a:t>7.8 Transtornos Neuróticos</a:t>
            </a:r>
            <a:endParaRPr lang="pt-BR" sz="2800" dirty="0"/>
          </a:p>
        </p:txBody>
      </p:sp>
      <p:sp>
        <p:nvSpPr>
          <p:cNvPr id="3" name="Retângulo 2"/>
          <p:cNvSpPr/>
          <p:nvPr/>
        </p:nvSpPr>
        <p:spPr>
          <a:xfrm>
            <a:off x="323528" y="1305342"/>
            <a:ext cx="2160240" cy="397031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800" b="1" dirty="0" err="1" smtClean="0"/>
              <a:t>Agorofobia</a:t>
            </a:r>
            <a:endParaRPr lang="pt-BR" sz="2800" b="1" dirty="0" smtClean="0"/>
          </a:p>
          <a:p>
            <a:r>
              <a:rPr lang="pt-BR" sz="2800" b="1" dirty="0" smtClean="0"/>
              <a:t>(F40.0)</a:t>
            </a:r>
          </a:p>
          <a:p>
            <a:r>
              <a:rPr lang="pt-BR" sz="2800" b="1" dirty="0" smtClean="0"/>
              <a:t>Fobia Social</a:t>
            </a:r>
          </a:p>
          <a:p>
            <a:r>
              <a:rPr lang="pt-BR" sz="2800" b="1" dirty="0" smtClean="0"/>
              <a:t>(F40.1)</a:t>
            </a:r>
          </a:p>
          <a:p>
            <a:r>
              <a:rPr lang="pt-BR" sz="2800" b="1" dirty="0" smtClean="0"/>
              <a:t>Fobias</a:t>
            </a:r>
          </a:p>
          <a:p>
            <a:r>
              <a:rPr lang="pt-BR" sz="2800" b="1" dirty="0" smtClean="0"/>
              <a:t>específicas</a:t>
            </a:r>
          </a:p>
          <a:p>
            <a:r>
              <a:rPr lang="pt-BR" sz="2800" b="1" dirty="0" smtClean="0"/>
              <a:t>(F40.2)</a:t>
            </a:r>
          </a:p>
          <a:p>
            <a:r>
              <a:rPr lang="pt-BR" sz="2800" b="1" i="1" u="sng" dirty="0" smtClean="0"/>
              <a:t>Não há</a:t>
            </a:r>
          </a:p>
          <a:p>
            <a:r>
              <a:rPr lang="pt-BR" sz="2800" b="1" i="1" u="sng" dirty="0" smtClean="0"/>
              <a:t>incapacidade</a:t>
            </a:r>
            <a:endParaRPr lang="pt-BR" sz="2800" i="1" u="sng" dirty="0"/>
          </a:p>
        </p:txBody>
      </p:sp>
      <p:sp>
        <p:nvSpPr>
          <p:cNvPr id="4" name="Retângulo 3"/>
          <p:cNvSpPr/>
          <p:nvPr/>
        </p:nvSpPr>
        <p:spPr>
          <a:xfrm>
            <a:off x="2771800" y="1268760"/>
            <a:ext cx="2016224" cy="4154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 smtClean="0"/>
              <a:t>Transtorno de</a:t>
            </a:r>
          </a:p>
          <a:p>
            <a:r>
              <a:rPr lang="pt-BR" sz="2400" b="1" dirty="0" smtClean="0"/>
              <a:t>Ansiedade</a:t>
            </a:r>
          </a:p>
          <a:p>
            <a:r>
              <a:rPr lang="pt-BR" sz="2400" b="1" dirty="0" smtClean="0"/>
              <a:t>Generalizada</a:t>
            </a:r>
          </a:p>
          <a:p>
            <a:r>
              <a:rPr lang="pt-BR" sz="2400" b="1" dirty="0" smtClean="0"/>
              <a:t>(F41.1)</a:t>
            </a:r>
          </a:p>
          <a:p>
            <a:r>
              <a:rPr lang="pt-BR" sz="2400" b="1" dirty="0" smtClean="0"/>
              <a:t>Transtornos</a:t>
            </a:r>
          </a:p>
          <a:p>
            <a:r>
              <a:rPr lang="pt-BR" sz="2400" b="1" dirty="0" smtClean="0"/>
              <a:t>mistos de</a:t>
            </a:r>
          </a:p>
          <a:p>
            <a:r>
              <a:rPr lang="pt-BR" sz="2400" b="1" dirty="0" smtClean="0"/>
              <a:t>ansiedade e</a:t>
            </a:r>
          </a:p>
          <a:p>
            <a:r>
              <a:rPr lang="pt-BR" sz="2400" b="1" dirty="0" smtClean="0"/>
              <a:t>depressão</a:t>
            </a:r>
          </a:p>
          <a:p>
            <a:r>
              <a:rPr lang="pt-BR" sz="2400" b="1" dirty="0" smtClean="0"/>
              <a:t>(F41.2)</a:t>
            </a:r>
          </a:p>
          <a:p>
            <a:r>
              <a:rPr lang="pt-BR" sz="2400" b="1" i="1" u="sng" dirty="0" smtClean="0"/>
              <a:t>Não há</a:t>
            </a:r>
          </a:p>
          <a:p>
            <a:r>
              <a:rPr lang="pt-BR" sz="2400" b="1" i="1" u="sng" dirty="0" smtClean="0"/>
              <a:t>incapacidade</a:t>
            </a:r>
            <a:endParaRPr lang="pt-BR" sz="2400" b="1" i="1" u="sng" dirty="0"/>
          </a:p>
        </p:txBody>
      </p:sp>
      <p:sp>
        <p:nvSpPr>
          <p:cNvPr id="5" name="Retângulo 4"/>
          <p:cNvSpPr/>
          <p:nvPr/>
        </p:nvSpPr>
        <p:spPr>
          <a:xfrm>
            <a:off x="5004048" y="1268760"/>
            <a:ext cx="3816424" cy="443198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400" b="1" dirty="0" smtClean="0"/>
              <a:t>Transtorno de</a:t>
            </a:r>
          </a:p>
          <a:p>
            <a:r>
              <a:rPr lang="pt-BR" sz="2400" b="1" dirty="0" smtClean="0"/>
              <a:t>Pânico(Ansiedade</a:t>
            </a:r>
          </a:p>
          <a:p>
            <a:r>
              <a:rPr lang="pt-BR" sz="2400" b="1" dirty="0" smtClean="0"/>
              <a:t>Paroxística Episódica) (F41.0). Há incapacidade</a:t>
            </a:r>
          </a:p>
          <a:p>
            <a:r>
              <a:rPr lang="pt-BR" sz="2400" b="1" dirty="0" smtClean="0"/>
              <a:t>Para atividades de</a:t>
            </a:r>
          </a:p>
          <a:p>
            <a:r>
              <a:rPr lang="pt-BR" sz="2400" b="1" dirty="0" smtClean="0"/>
              <a:t>Risco individual ou para terceiros .DCB até 60 dias</a:t>
            </a:r>
          </a:p>
          <a:p>
            <a:r>
              <a:rPr lang="pt-BR" sz="2400" b="1" dirty="0" smtClean="0"/>
              <a:t>ou DCI com encaminhamento</a:t>
            </a:r>
          </a:p>
          <a:p>
            <a:r>
              <a:rPr lang="pt-BR" sz="2400" b="1" dirty="0" smtClean="0"/>
              <a:t>à reabilitação profissional</a:t>
            </a:r>
          </a:p>
          <a:p>
            <a:r>
              <a:rPr lang="pt-BR" sz="2400" b="1" dirty="0" smtClean="0"/>
              <a:t>conforme </a:t>
            </a:r>
            <a:r>
              <a:rPr lang="pt-BR" sz="2400" b="1" dirty="0" err="1" smtClean="0"/>
              <a:t>riscoocupacional</a:t>
            </a:r>
            <a:r>
              <a:rPr lang="pt-BR" sz="2400" b="1" dirty="0" smtClean="0"/>
              <a:t>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5576" y="188640"/>
            <a:ext cx="35283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>
                <a:solidFill>
                  <a:srgbClr val="002060"/>
                </a:solidFill>
              </a:rPr>
              <a:t>Transtorno obsessivo</a:t>
            </a:r>
          </a:p>
          <a:p>
            <a:r>
              <a:rPr lang="pt-BR" sz="2800" b="1" dirty="0" smtClean="0">
                <a:solidFill>
                  <a:srgbClr val="002060"/>
                </a:solidFill>
              </a:rPr>
              <a:t>compulsivo</a:t>
            </a:r>
          </a:p>
          <a:p>
            <a:r>
              <a:rPr lang="pt-BR" sz="2800" b="1" dirty="0" smtClean="0">
                <a:solidFill>
                  <a:srgbClr val="002060"/>
                </a:solidFill>
              </a:rPr>
              <a:t>(F42)</a:t>
            </a:r>
          </a:p>
          <a:p>
            <a:r>
              <a:rPr lang="pt-BR" sz="2800" b="1" dirty="0" smtClean="0">
                <a:solidFill>
                  <a:srgbClr val="002060"/>
                </a:solidFill>
              </a:rPr>
              <a:t>Raramente há</a:t>
            </a:r>
          </a:p>
          <a:p>
            <a:r>
              <a:rPr lang="pt-BR" sz="2800" b="1" dirty="0" smtClean="0">
                <a:solidFill>
                  <a:srgbClr val="002060"/>
                </a:solidFill>
              </a:rPr>
              <a:t>incapacidade</a:t>
            </a:r>
          </a:p>
          <a:p>
            <a:r>
              <a:rPr lang="pt-BR" sz="2800" b="1" dirty="0" smtClean="0">
                <a:solidFill>
                  <a:srgbClr val="002060"/>
                </a:solidFill>
              </a:rPr>
              <a:t>laborativa</a:t>
            </a:r>
            <a:endParaRPr lang="pt-BR" sz="2800" dirty="0">
              <a:solidFill>
                <a:srgbClr val="00206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44008" y="260648"/>
            <a:ext cx="3528392" cy="193899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400" b="1" dirty="0" smtClean="0"/>
              <a:t>DCB até 30 dias para o tratamento das complicações</a:t>
            </a:r>
          </a:p>
          <a:p>
            <a:r>
              <a:rPr lang="pt-BR" sz="2400" b="1" dirty="0" smtClean="0"/>
              <a:t>das lesões autoprovocadas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683568" y="4149080"/>
            <a:ext cx="54726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i="1" dirty="0" smtClean="0">
                <a:solidFill>
                  <a:srgbClr val="FF0000"/>
                </a:solidFill>
              </a:rPr>
              <a:t>Transtorno</a:t>
            </a:r>
          </a:p>
          <a:p>
            <a:r>
              <a:rPr lang="pt-BR" sz="2800" b="1" i="1" dirty="0" smtClean="0">
                <a:solidFill>
                  <a:srgbClr val="FF0000"/>
                </a:solidFill>
              </a:rPr>
              <a:t>de Estresse Pós Traumático (F43.1)</a:t>
            </a:r>
          </a:p>
          <a:p>
            <a:r>
              <a:rPr lang="pt-BR" sz="2800" b="1" i="1" dirty="0" smtClean="0">
                <a:solidFill>
                  <a:srgbClr val="FF0000"/>
                </a:solidFill>
              </a:rPr>
              <a:t>Existe incapacidade</a:t>
            </a:r>
            <a:endParaRPr lang="pt-BR" sz="2800" i="1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771800" y="2780928"/>
            <a:ext cx="5040560" cy="12003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rgbClr val="002060"/>
                </a:solidFill>
              </a:rPr>
              <a:t>Reação</a:t>
            </a:r>
          </a:p>
          <a:p>
            <a:r>
              <a:rPr lang="pt-BR" sz="2400" b="1" dirty="0" smtClean="0">
                <a:solidFill>
                  <a:srgbClr val="002060"/>
                </a:solidFill>
              </a:rPr>
              <a:t>Aguda ao Estresse (F43.0)</a:t>
            </a:r>
          </a:p>
          <a:p>
            <a:r>
              <a:rPr lang="pt-BR" sz="2400" b="1" dirty="0" smtClean="0">
                <a:solidFill>
                  <a:srgbClr val="002060"/>
                </a:solidFill>
              </a:rPr>
              <a:t>Pode haver incapacidade DCB 30 DIAS</a:t>
            </a:r>
            <a:endParaRPr lang="pt-BR" sz="2400" b="1" dirty="0">
              <a:solidFill>
                <a:srgbClr val="002060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4067944" y="5085184"/>
            <a:ext cx="5076056" cy="1772816"/>
          </a:xfrm>
          <a:prstGeom prst="roundRect">
            <a:avLst/>
          </a:prstGeom>
          <a:solidFill>
            <a:srgbClr val="4E17FB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i="1" u="sng" dirty="0" smtClean="0"/>
              <a:t>Entre três e doze meses.</a:t>
            </a:r>
          </a:p>
          <a:p>
            <a:r>
              <a:rPr lang="pt-BR" sz="2400" b="1" i="1" u="sng" dirty="0" smtClean="0"/>
              <a:t>Observação: casos acima de</a:t>
            </a:r>
          </a:p>
          <a:p>
            <a:r>
              <a:rPr lang="pt-BR" sz="2400" b="1" i="1" u="sng" dirty="0" smtClean="0"/>
              <a:t>12 meses podem incorrer em CID F62.0 (ver texto)</a:t>
            </a:r>
            <a:endParaRPr lang="pt-BR" sz="2400" b="1" i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332656"/>
            <a:ext cx="4392488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800" b="1" dirty="0" smtClean="0"/>
              <a:t>Transtornos de Adaptação (F43.2) Pode haver incapacidade</a:t>
            </a:r>
            <a:endParaRPr lang="pt-BR" sz="2800" dirty="0"/>
          </a:p>
        </p:txBody>
      </p:sp>
      <p:sp>
        <p:nvSpPr>
          <p:cNvPr id="3" name="Retângulo de cantos arredondados 2"/>
          <p:cNvSpPr/>
          <p:nvPr/>
        </p:nvSpPr>
        <p:spPr>
          <a:xfrm>
            <a:off x="5148064" y="260648"/>
            <a:ext cx="345638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DCB 30 a 120 dias</a:t>
            </a: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611560" y="2348880"/>
            <a:ext cx="7992888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800" b="1" dirty="0" smtClean="0"/>
              <a:t>Transtornos dissociativos ou conversivos (F44) Não há incapacidade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395536" y="3501008"/>
            <a:ext cx="8208912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800" b="1" dirty="0" smtClean="0"/>
              <a:t>Transtornos </a:t>
            </a:r>
            <a:r>
              <a:rPr lang="pt-BR" sz="2800" b="1" dirty="0" err="1" smtClean="0"/>
              <a:t>somatoformes</a:t>
            </a:r>
            <a:r>
              <a:rPr lang="pt-BR" sz="2800" b="1" dirty="0" smtClean="0"/>
              <a:t>(F45) Não há incapacidade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323528" y="4293096"/>
            <a:ext cx="3960440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800" b="1" dirty="0" smtClean="0"/>
              <a:t>Síndrome de </a:t>
            </a:r>
            <a:r>
              <a:rPr lang="pt-BR" sz="2800" b="1" dirty="0" err="1" smtClean="0"/>
              <a:t>Burnout</a:t>
            </a:r>
            <a:r>
              <a:rPr lang="pt-BR" sz="2800" b="1" dirty="0" smtClean="0"/>
              <a:t> (Z73.0) Há incapacidade.</a:t>
            </a:r>
            <a:endParaRPr lang="pt-BR" sz="2800" dirty="0"/>
          </a:p>
        </p:txBody>
      </p:sp>
      <p:sp>
        <p:nvSpPr>
          <p:cNvPr id="7" name="Retângulo 6"/>
          <p:cNvSpPr/>
          <p:nvPr/>
        </p:nvSpPr>
        <p:spPr>
          <a:xfrm>
            <a:off x="4572000" y="4149080"/>
            <a:ext cx="4320480" cy="1200329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400" b="1" dirty="0" smtClean="0"/>
              <a:t>DCB até 180 dias ou DCI com encaminhamento</a:t>
            </a:r>
          </a:p>
          <a:p>
            <a:r>
              <a:rPr lang="pt-BR" sz="2400" b="1" dirty="0" smtClean="0"/>
              <a:t>à reabilitação profissiona</a:t>
            </a:r>
            <a:r>
              <a:rPr lang="pt-BR" sz="2000" b="1" dirty="0" smtClean="0"/>
              <a:t>l</a:t>
            </a:r>
            <a:endParaRPr lang="pt-BR" sz="2000" dirty="0"/>
          </a:p>
        </p:txBody>
      </p:sp>
      <p:sp>
        <p:nvSpPr>
          <p:cNvPr id="8" name="Retângulo 7"/>
          <p:cNvSpPr/>
          <p:nvPr/>
        </p:nvSpPr>
        <p:spPr>
          <a:xfrm>
            <a:off x="179512" y="5473005"/>
            <a:ext cx="5472608" cy="1384995"/>
          </a:xfrm>
          <a:prstGeom prst="rect">
            <a:avLst/>
          </a:prstGeom>
          <a:solidFill>
            <a:srgbClr val="4E17FB"/>
          </a:solidFill>
          <a:ln>
            <a:solidFill>
              <a:srgbClr val="FF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800" b="1" dirty="0" smtClean="0"/>
              <a:t>Problemas Relacionados ao Ambiente Social (Z60.0) Há </a:t>
            </a:r>
          </a:p>
          <a:p>
            <a:r>
              <a:rPr lang="pt-BR" sz="2800" b="1" dirty="0" smtClean="0"/>
              <a:t>incapacidade</a:t>
            </a:r>
            <a:endParaRPr lang="pt-BR" sz="2800" dirty="0"/>
          </a:p>
        </p:txBody>
      </p:sp>
      <p:sp>
        <p:nvSpPr>
          <p:cNvPr id="9" name="Retângulo 8"/>
          <p:cNvSpPr/>
          <p:nvPr/>
        </p:nvSpPr>
        <p:spPr>
          <a:xfrm>
            <a:off x="5868144" y="5949279"/>
            <a:ext cx="2880320" cy="5232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800" b="1" dirty="0" smtClean="0"/>
              <a:t>DCB até 120 dias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00808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pt-BR" sz="2000" b="1" dirty="0" smtClean="0"/>
              <a:t>TRANSTORNOS MENTAIS: DADOS ESTATÍSTICOSBRASILEIROS</a:t>
            </a:r>
            <a:br>
              <a:rPr lang="pt-BR" sz="2000" b="1" dirty="0" smtClean="0"/>
            </a:br>
            <a:r>
              <a:rPr lang="pt-BR" sz="2000" b="1" dirty="0" smtClean="0"/>
              <a:t>DOENÇAS MENTAIS QUE MAIS </a:t>
            </a:r>
            <a:r>
              <a:rPr lang="pt-BR" sz="2200" b="1" dirty="0" smtClean="0"/>
              <a:t>AFASTAM NO BRASIL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988840"/>
            <a:ext cx="9144000" cy="3649960"/>
          </a:xfr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pt-BR" sz="2400" b="1" i="1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1º lugar: transtornos do humor – depressão</a:t>
            </a:r>
            <a:br>
              <a:rPr lang="pt-BR" sz="2400" b="1" i="1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</a:br>
            <a:r>
              <a:rPr lang="pt-BR" sz="2400" b="1" i="1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2º lugar: transtornos neuróticos – transtornos ansiosos e reações ao estresse</a:t>
            </a:r>
            <a:br>
              <a:rPr lang="pt-BR" sz="2400" b="1" i="1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</a:br>
            <a:r>
              <a:rPr lang="pt-BR" sz="2400" b="1" i="1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3º lugar: transtorno por uso de drogas e álcool – uso de álcool</a:t>
            </a:r>
            <a:br>
              <a:rPr lang="pt-BR" sz="2400" b="1" i="1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</a:br>
            <a:r>
              <a:rPr lang="pt-BR" sz="2400" b="1" i="1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4º lugar: transtornos psicóticos – esquizofrenia</a:t>
            </a:r>
            <a:br>
              <a:rPr lang="pt-BR" sz="2400" b="1" i="1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</a:br>
            <a:r>
              <a:rPr lang="pt-BR" sz="2400" b="1" i="1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5º lugar transtornos orgânicos – por lesão ou disfunção cerebral</a:t>
            </a:r>
            <a:endParaRPr lang="pt-BR" sz="2400" b="1" i="1" dirty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716016" y="1340768"/>
            <a:ext cx="44279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/>
              <a:t>Dra. MARIA CRISTINA PALHARES MACHADO</a:t>
            </a:r>
          </a:p>
          <a:p>
            <a:r>
              <a:rPr lang="pt-BR" b="1" dirty="0" smtClean="0"/>
              <a:t>PSIQUIATRA – MÉDICA DO TRABALHO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TRANSTORNOS MENTAIS: DADOS ESTATÍSTICOS  BRASILEIROS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404664"/>
            <a:ext cx="9144000" cy="86409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latin typeface="Arial" pitchFamily="34" charset="0"/>
                <a:cs typeface="Arial" pitchFamily="34" charset="0"/>
              </a:rPr>
              <a:t>Número de benefícios auxílios-doença acidentários concedidos no período de 2007 a 2012 por TM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51520" y="6237312"/>
            <a:ext cx="856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1" u="sng" dirty="0" smtClean="0">
                <a:solidFill>
                  <a:srgbClr val="FF3300"/>
                </a:solidFill>
              </a:rPr>
              <a:t>Obs.: para 2012 considerar de jan. a março e o (estimado para o ano)</a:t>
            </a:r>
            <a:endParaRPr lang="pt-BR" sz="2000" i="1" u="sng" dirty="0">
              <a:solidFill>
                <a:srgbClr val="FF3300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" y="1229527"/>
          <a:ext cx="9144000" cy="4935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789"/>
                <a:gridCol w="802105"/>
                <a:gridCol w="1042737"/>
                <a:gridCol w="882316"/>
                <a:gridCol w="882316"/>
                <a:gridCol w="882316"/>
                <a:gridCol w="1443789"/>
                <a:gridCol w="240632"/>
              </a:tblGrid>
              <a:tr h="1021589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ANO/PATOLOGIA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2007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2208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2009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2010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2011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2012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</a:tr>
              <a:tr h="51207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FOO-F09 TM orgânico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231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229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138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95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96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15 </a:t>
                      </a:r>
                      <a:r>
                        <a:rPr lang="pt-BR" sz="1600" b="1" dirty="0" smtClean="0">
                          <a:solidFill>
                            <a:srgbClr val="FF3300"/>
                          </a:solidFill>
                        </a:rPr>
                        <a:t>(60)</a:t>
                      </a:r>
                      <a:endParaRPr lang="pt-BR" sz="1600" b="1" dirty="0">
                        <a:solidFill>
                          <a:srgbClr val="FF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</a:tr>
              <a:tr h="63869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 10-19 TM por uso de</a:t>
                      </a:r>
                      <a:r>
                        <a:rPr lang="pt-BR" sz="1600" baseline="0" dirty="0" smtClean="0"/>
                        <a:t> </a:t>
                      </a:r>
                      <a:r>
                        <a:rPr lang="pt-BR" sz="1600" dirty="0" smtClean="0"/>
                        <a:t>drogas)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268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620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644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531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495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98 </a:t>
                      </a:r>
                      <a:r>
                        <a:rPr lang="pt-BR" sz="1600" b="1" dirty="0" smtClean="0">
                          <a:solidFill>
                            <a:srgbClr val="FF3300"/>
                          </a:solidFill>
                        </a:rPr>
                        <a:t>(495)</a:t>
                      </a:r>
                      <a:endParaRPr lang="pt-BR" sz="1600" b="1" dirty="0">
                        <a:solidFill>
                          <a:srgbClr val="FF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/>
                </a:tc>
              </a:tr>
              <a:tr h="63869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F20-29  (Esquizofrenia (Trans. Psicótico  não orgânico)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94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340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328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322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65</a:t>
                      </a:r>
                      <a:r>
                        <a:rPr lang="pt-BR" sz="1600" b="1" dirty="0" smtClean="0">
                          <a:solidFill>
                            <a:srgbClr val="FF3300"/>
                          </a:solidFill>
                        </a:rPr>
                        <a:t>(260)</a:t>
                      </a:r>
                      <a:endParaRPr lang="pt-BR" sz="1600" b="1" dirty="0">
                        <a:solidFill>
                          <a:srgbClr val="FF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/>
                </a:tc>
              </a:tr>
              <a:tr h="63869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 30-39 (Transtorno</a:t>
                      </a:r>
                      <a:r>
                        <a:rPr lang="pt-BR" sz="1600" baseline="0" dirty="0" smtClean="0"/>
                        <a:t> do Humor)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3324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6403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6704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5617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5555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1118</a:t>
                      </a:r>
                      <a:r>
                        <a:rPr lang="pt-BR" sz="1600" b="1" dirty="0" smtClean="0">
                          <a:solidFill>
                            <a:srgbClr val="FF3300"/>
                          </a:solidFill>
                        </a:rPr>
                        <a:t>(4472)</a:t>
                      </a:r>
                      <a:endParaRPr lang="pt-BR" sz="1600" b="1" dirty="0">
                        <a:solidFill>
                          <a:srgbClr val="FF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</a:tr>
              <a:tr h="63869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 40-48 (Trans. Neur.  T.</a:t>
                      </a:r>
                      <a:r>
                        <a:rPr lang="pt-BR" sz="1600" baseline="0" dirty="0" smtClean="0"/>
                        <a:t> Relacionado ao stress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3171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5209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5573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5557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5827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1350</a:t>
                      </a:r>
                      <a:r>
                        <a:rPr lang="pt-BR" sz="1600" b="1" dirty="0" smtClean="0">
                          <a:solidFill>
                            <a:srgbClr val="FF3300"/>
                          </a:solidFill>
                        </a:rPr>
                        <a:t>(5400)</a:t>
                      </a:r>
                      <a:endParaRPr lang="pt-BR" sz="1600" b="1" dirty="0">
                        <a:solidFill>
                          <a:srgbClr val="FF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/>
                </a:tc>
              </a:tr>
              <a:tr h="51207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Outros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602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19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8 </a:t>
                      </a:r>
                      <a:r>
                        <a:rPr lang="pt-BR" sz="1600" b="1" dirty="0" smtClean="0">
                          <a:solidFill>
                            <a:srgbClr val="FF3300"/>
                          </a:solidFill>
                        </a:rPr>
                        <a:t>(32)</a:t>
                      </a:r>
                      <a:endParaRPr lang="pt-BR" sz="1600" b="1" dirty="0">
                        <a:solidFill>
                          <a:srgbClr val="FF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</a:tr>
              <a:tr h="22403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Total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7690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12818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13478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12150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12337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2654</a:t>
                      </a:r>
                      <a:r>
                        <a:rPr lang="pt-BR" sz="1600" b="1" dirty="0" smtClean="0">
                          <a:solidFill>
                            <a:srgbClr val="FF3300"/>
                          </a:solidFill>
                        </a:rPr>
                        <a:t>(10660)</a:t>
                      </a:r>
                      <a:endParaRPr lang="pt-BR" sz="1600" b="1" dirty="0">
                        <a:solidFill>
                          <a:srgbClr val="FF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15616" y="1268761"/>
            <a:ext cx="6912768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pt-BR" sz="2400" b="1" dirty="0" smtClean="0"/>
              <a:t>TRANSTORNOS MENTAIS: DADOS ESTATÍSTICOS</a:t>
            </a:r>
          </a:p>
          <a:p>
            <a:pPr algn="just"/>
            <a:r>
              <a:rPr lang="pt-BR" sz="2400" b="1" dirty="0" smtClean="0"/>
              <a:t>A autora do trabalho e pesquisa concluiu que todos os estudos  apresentados em seu trabalho </a:t>
            </a:r>
          </a:p>
          <a:p>
            <a:pPr algn="just"/>
            <a:r>
              <a:rPr lang="pt-BR" sz="2400" b="1" dirty="0" smtClean="0"/>
              <a:t> levam à unanimidade dos 3 transtornos mentais maiores causadores de afastamento no Brasil,</a:t>
            </a:r>
          </a:p>
          <a:p>
            <a:pPr algn="just"/>
            <a:r>
              <a:rPr lang="pt-BR" sz="2400" b="1" dirty="0" smtClean="0"/>
              <a:t>motivados por fatores relacionados ou não relacionados ao trabalho :</a:t>
            </a:r>
          </a:p>
          <a:p>
            <a:pPr algn="just"/>
            <a:endParaRPr lang="pt-BR" sz="2400" b="1" dirty="0" smtClean="0"/>
          </a:p>
          <a:p>
            <a:pPr algn="just"/>
            <a:r>
              <a:rPr lang="pt-BR" sz="3200" b="1" i="1" u="sng" dirty="0" smtClean="0">
                <a:solidFill>
                  <a:srgbClr val="4E17FB"/>
                </a:solidFill>
              </a:rPr>
              <a:t>a) a depressão</a:t>
            </a:r>
          </a:p>
          <a:p>
            <a:pPr algn="just"/>
            <a:r>
              <a:rPr lang="pt-BR" sz="3200" b="1" i="1" u="sng" dirty="0" smtClean="0">
                <a:solidFill>
                  <a:srgbClr val="4E17FB"/>
                </a:solidFill>
              </a:rPr>
              <a:t>b) as reações ao stress</a:t>
            </a:r>
          </a:p>
          <a:p>
            <a:pPr algn="just"/>
            <a:r>
              <a:rPr lang="pt-BR" sz="3200" b="1" i="1" u="sng" dirty="0" smtClean="0">
                <a:solidFill>
                  <a:srgbClr val="4E17FB"/>
                </a:solidFill>
              </a:rPr>
              <a:t>c) o alcoolismo</a:t>
            </a:r>
          </a:p>
          <a:p>
            <a:pPr algn="just"/>
            <a:endParaRPr lang="pt-BR" sz="2400" b="1" dirty="0"/>
          </a:p>
        </p:txBody>
      </p:sp>
      <p:sp>
        <p:nvSpPr>
          <p:cNvPr id="3" name="Retângulo 2"/>
          <p:cNvSpPr/>
          <p:nvPr/>
        </p:nvSpPr>
        <p:spPr>
          <a:xfrm>
            <a:off x="4788024" y="188640"/>
            <a:ext cx="43559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smtClean="0"/>
              <a:t>Dra. MARIA CRISTINA PALHARES MACHADO</a:t>
            </a:r>
          </a:p>
          <a:p>
            <a:r>
              <a:rPr lang="pt-BR" b="1" dirty="0" smtClean="0"/>
              <a:t>PSIQUIATRA – MÉDICA DO TRABALHO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9552" y="476672"/>
            <a:ext cx="8064896" cy="640233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De acordo com a literatura </a:t>
            </a:r>
            <a:r>
              <a:rPr lang="pt-BR" sz="2400" dirty="0" smtClean="0"/>
              <a:t> especializada,  </a:t>
            </a:r>
            <a:r>
              <a:rPr lang="pt-BR" sz="2400" dirty="0"/>
              <a:t>a abordagem qualitativa das incapacidades mentais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e comportamentais depende da avaliação do grau de desempenho em quatro esferas:</a:t>
            </a:r>
          </a:p>
          <a:p>
            <a:pPr>
              <a:lnSpc>
                <a:spcPct val="150000"/>
              </a:lnSpc>
            </a:pPr>
            <a:r>
              <a:rPr lang="pt-BR" sz="2400" b="1" i="1" u="sng" dirty="0">
                <a:solidFill>
                  <a:srgbClr val="4E17FB"/>
                </a:solidFill>
              </a:rPr>
              <a:t>• Atividades da Vida Diária </a:t>
            </a:r>
            <a:r>
              <a:rPr lang="pt-BR" sz="2400" dirty="0"/>
              <a:t>(</a:t>
            </a:r>
            <a:r>
              <a:rPr lang="pt-BR" sz="2400" dirty="0" err="1"/>
              <a:t>AVD’s</a:t>
            </a:r>
            <a:r>
              <a:rPr lang="pt-BR" sz="2400" dirty="0"/>
              <a:t>: autocuidado, comunicação, atividade </a:t>
            </a:r>
            <a:r>
              <a:rPr lang="pt-BR" sz="2400" dirty="0" smtClean="0"/>
              <a:t>física, função sensorial, atividade </a:t>
            </a:r>
            <a:r>
              <a:rPr lang="pt-BR" sz="2400" dirty="0"/>
              <a:t>manual </a:t>
            </a:r>
            <a:r>
              <a:rPr lang="pt-BR" sz="2400" dirty="0" smtClean="0"/>
              <a:t>não especializada, deslocamentos/viagens, função </a:t>
            </a:r>
            <a:r>
              <a:rPr lang="pt-BR" sz="2400" dirty="0"/>
              <a:t>sexual, sono, trabalho, atividades recreacionais)</a:t>
            </a:r>
          </a:p>
          <a:p>
            <a:pPr>
              <a:lnSpc>
                <a:spcPct val="150000"/>
              </a:lnSpc>
            </a:pPr>
            <a:r>
              <a:rPr lang="pt-BR" sz="2400" b="1" u="sng" dirty="0">
                <a:solidFill>
                  <a:srgbClr val="4E17FB"/>
                </a:solidFill>
              </a:rPr>
              <a:t>• Funcionamento social</a:t>
            </a:r>
          </a:p>
          <a:p>
            <a:pPr>
              <a:lnSpc>
                <a:spcPct val="150000"/>
              </a:lnSpc>
            </a:pPr>
            <a:r>
              <a:rPr lang="pt-BR" sz="2400" b="1" u="sng" dirty="0">
                <a:solidFill>
                  <a:srgbClr val="4E17FB"/>
                </a:solidFill>
              </a:rPr>
              <a:t>• Concentração</a:t>
            </a:r>
          </a:p>
          <a:p>
            <a:pPr>
              <a:lnSpc>
                <a:spcPct val="150000"/>
              </a:lnSpc>
            </a:pPr>
            <a:r>
              <a:rPr lang="pt-BR" sz="2400" b="1" u="sng" dirty="0">
                <a:solidFill>
                  <a:srgbClr val="4E17FB"/>
                </a:solidFill>
              </a:rPr>
              <a:t>• Adaptação.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83568" y="476672"/>
            <a:ext cx="7488832" cy="5262979"/>
          </a:xfrm>
          <a:prstGeom prst="rect">
            <a:avLst/>
          </a:prstGeom>
          <a:solidFill>
            <a:srgbClr val="4E17F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b="1" i="1" dirty="0">
                <a:latin typeface="Arial Narrow" pitchFamily="34" charset="0"/>
              </a:rPr>
              <a:t>Em relação ao grau de incapacidade, são descritas as seguintes categorias</a:t>
            </a:r>
          </a:p>
          <a:p>
            <a:pPr>
              <a:lnSpc>
                <a:spcPct val="150000"/>
              </a:lnSpc>
            </a:pPr>
            <a:r>
              <a:rPr lang="pt-BR" sz="3200" b="1" i="1" dirty="0">
                <a:latin typeface="Arial Narrow" pitchFamily="34" charset="0"/>
              </a:rPr>
              <a:t>ordinárias:</a:t>
            </a:r>
          </a:p>
          <a:p>
            <a:pPr>
              <a:lnSpc>
                <a:spcPct val="150000"/>
              </a:lnSpc>
            </a:pPr>
            <a:r>
              <a:rPr lang="pt-BR" sz="3200" b="1" i="1" dirty="0">
                <a:latin typeface="Arial Narrow" pitchFamily="34" charset="0"/>
              </a:rPr>
              <a:t>• </a:t>
            </a:r>
            <a:r>
              <a:rPr lang="pt-BR" sz="3200" b="1" i="1" u="sng" dirty="0">
                <a:latin typeface="Arial Narrow" pitchFamily="34" charset="0"/>
              </a:rPr>
              <a:t>Nenhuma (incapacidade);</a:t>
            </a:r>
          </a:p>
          <a:p>
            <a:pPr>
              <a:lnSpc>
                <a:spcPct val="150000"/>
              </a:lnSpc>
            </a:pPr>
            <a:r>
              <a:rPr lang="pt-BR" sz="3200" b="1" i="1" u="sng" dirty="0">
                <a:latin typeface="Arial Narrow" pitchFamily="34" charset="0"/>
              </a:rPr>
              <a:t>• (Incapacidade) Leve;</a:t>
            </a:r>
          </a:p>
          <a:p>
            <a:pPr>
              <a:lnSpc>
                <a:spcPct val="150000"/>
              </a:lnSpc>
            </a:pPr>
            <a:r>
              <a:rPr lang="pt-BR" sz="3200" b="1" i="1" u="sng" dirty="0">
                <a:latin typeface="Arial Narrow" pitchFamily="34" charset="0"/>
              </a:rPr>
              <a:t>• (Incapacidade) Marcada;</a:t>
            </a:r>
          </a:p>
          <a:p>
            <a:pPr>
              <a:lnSpc>
                <a:spcPct val="150000"/>
              </a:lnSpc>
            </a:pPr>
            <a:r>
              <a:rPr lang="pt-BR" sz="3200" b="1" i="1" u="sng" dirty="0">
                <a:latin typeface="Arial Narrow" pitchFamily="34" charset="0"/>
              </a:rPr>
              <a:t>• Extrema (incapacidade).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404664"/>
            <a:ext cx="8820472" cy="581697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b="1" i="1" u="sng" dirty="0">
                <a:solidFill>
                  <a:srgbClr val="4E17FB"/>
                </a:solidFill>
              </a:rPr>
              <a:t>3.1.1 Transtornos psiquiátricos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Os transtornos psiquiátricos dividem-se em </a:t>
            </a:r>
            <a:r>
              <a:rPr lang="pt-BR" sz="2800" dirty="0" smtClean="0"/>
              <a:t>:</a:t>
            </a:r>
            <a:endParaRPr lang="pt-BR" sz="2800" dirty="0"/>
          </a:p>
          <a:p>
            <a:pPr>
              <a:lnSpc>
                <a:spcPct val="150000"/>
              </a:lnSpc>
            </a:pPr>
            <a:r>
              <a:rPr lang="pt-BR" sz="2800" b="1" i="1" u="sng" dirty="0">
                <a:solidFill>
                  <a:srgbClr val="FF0000"/>
                </a:solidFill>
              </a:rPr>
              <a:t>• Transtornos psiquiátricos estruturais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São os que têm um substrato orgânico com base anátomo-clínica e </a:t>
            </a:r>
            <a:r>
              <a:rPr lang="pt-BR" sz="2800" dirty="0" smtClean="0"/>
              <a:t>causas conhecidas</a:t>
            </a:r>
            <a:r>
              <a:rPr lang="pt-BR" sz="2800" dirty="0"/>
              <a:t>. Dentre estes: </a:t>
            </a:r>
            <a:r>
              <a:rPr lang="pt-BR" sz="2800" b="1" i="1" u="sng" dirty="0">
                <a:solidFill>
                  <a:srgbClr val="4E17FB"/>
                </a:solidFill>
              </a:rPr>
              <a:t>as psicoses (esquizofrenia e transtornos de humor/afetivos</a:t>
            </a:r>
            <a:r>
              <a:rPr lang="pt-BR" sz="2800" b="1" i="1" u="sng" dirty="0" smtClean="0">
                <a:solidFill>
                  <a:srgbClr val="4E17FB"/>
                </a:solidFill>
              </a:rPr>
              <a:t>), as </a:t>
            </a:r>
            <a:r>
              <a:rPr lang="pt-BR" sz="2800" b="1" i="1" u="sng" dirty="0">
                <a:solidFill>
                  <a:srgbClr val="4E17FB"/>
                </a:solidFill>
              </a:rPr>
              <a:t>demências e as epilepsias com comprometimento psiquiátrico.</a:t>
            </a:r>
          </a:p>
          <a:p>
            <a:pPr>
              <a:lnSpc>
                <a:spcPct val="150000"/>
              </a:lnSpc>
            </a:pPr>
            <a:endParaRPr lang="pt-BR" sz="2400" b="1" i="1" u="sng" dirty="0">
              <a:solidFill>
                <a:srgbClr val="4E17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7544" y="980728"/>
            <a:ext cx="8064896" cy="3970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b="1" i="1" u="sng" dirty="0" smtClean="0">
                <a:solidFill>
                  <a:srgbClr val="FF0000"/>
                </a:solidFill>
              </a:rPr>
              <a:t>Transtornos psiquiátricos não estruturais</a:t>
            </a:r>
          </a:p>
          <a:p>
            <a:pPr>
              <a:lnSpc>
                <a:spcPct val="150000"/>
              </a:lnSpc>
            </a:pPr>
            <a:r>
              <a:rPr lang="pt-BR" sz="2800" dirty="0" smtClean="0"/>
              <a:t>São os que não têm substrato orgânico, nem base </a:t>
            </a:r>
            <a:r>
              <a:rPr lang="pt-BR" sz="2800" dirty="0" err="1" smtClean="0"/>
              <a:t>anátomo-clínica</a:t>
            </a:r>
            <a:r>
              <a:rPr lang="pt-BR" sz="2800" dirty="0" smtClean="0"/>
              <a:t>. São exemplos deste grupo: </a:t>
            </a:r>
            <a:r>
              <a:rPr lang="pt-BR" sz="2800" b="1" i="1" u="sng" dirty="0" smtClean="0">
                <a:solidFill>
                  <a:srgbClr val="4E17FB"/>
                </a:solidFill>
              </a:rPr>
              <a:t>os transtornos neuróticos (transtornos do estresse, os distúrbios </a:t>
            </a:r>
            <a:r>
              <a:rPr lang="pt-BR" sz="2800" b="1" i="1" u="sng" dirty="0" err="1" smtClean="0">
                <a:solidFill>
                  <a:srgbClr val="4E17FB"/>
                </a:solidFill>
              </a:rPr>
              <a:t>somatoformes</a:t>
            </a:r>
            <a:r>
              <a:rPr lang="pt-BR" sz="2800" b="1" i="1" u="sng" dirty="0" smtClean="0">
                <a:solidFill>
                  <a:srgbClr val="4E17FB"/>
                </a:solidFill>
              </a:rPr>
              <a:t>, a ansiedad</a:t>
            </a:r>
            <a:r>
              <a:rPr lang="pt-BR" sz="2800" i="1" u="sng" dirty="0" smtClean="0">
                <a:solidFill>
                  <a:srgbClr val="4E17FB"/>
                </a:solidFill>
              </a:rPr>
              <a:t>e, </a:t>
            </a:r>
            <a:r>
              <a:rPr lang="pt-BR" sz="2800" b="1" i="1" u="sng" dirty="0" smtClean="0">
                <a:solidFill>
                  <a:srgbClr val="4E17FB"/>
                </a:solidFill>
              </a:rPr>
              <a:t>as fobias e a depressão neurótica</a:t>
            </a:r>
            <a:r>
              <a:rPr lang="pt-BR" b="1" i="1" u="sng" dirty="0" smtClean="0">
                <a:solidFill>
                  <a:srgbClr val="4E17FB"/>
                </a:solidFill>
              </a:rPr>
              <a:t>).</a:t>
            </a:r>
            <a:endParaRPr lang="pt-BR" b="1" i="1" u="sng" dirty="0">
              <a:solidFill>
                <a:srgbClr val="4E17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83568" y="1052736"/>
            <a:ext cx="76328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b="1" dirty="0"/>
          </a:p>
          <a:p>
            <a:pPr>
              <a:lnSpc>
                <a:spcPct val="150000"/>
              </a:lnSpc>
            </a:pPr>
            <a:r>
              <a:rPr lang="pt-BR" sz="2400" dirty="0"/>
              <a:t>• Transtorno </a:t>
            </a:r>
            <a:r>
              <a:rPr lang="pt-BR" sz="2400" dirty="0" smtClean="0"/>
              <a:t>factoide </a:t>
            </a:r>
            <a:r>
              <a:rPr lang="pt-BR" sz="2400" dirty="0"/>
              <a:t>ou simulação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• CID firmado pelo médico assistente incompatível com a clínica observada </a:t>
            </a:r>
            <a:r>
              <a:rPr lang="pt-BR" sz="2400" dirty="0" smtClean="0"/>
              <a:t>ao exame</a:t>
            </a:r>
            <a:r>
              <a:rPr lang="pt-BR" sz="2400" dirty="0"/>
              <a:t>. Exemplo: CID F32 em paciente sem prejuízos para Atividades </a:t>
            </a:r>
            <a:r>
              <a:rPr lang="pt-BR" sz="2400" dirty="0" smtClean="0"/>
              <a:t>da Vida </a:t>
            </a:r>
            <a:r>
              <a:rPr lang="pt-BR" sz="2400" dirty="0"/>
              <a:t>Diária - AVD (autocuidado, comunicação, atividade física, função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sensorial, atividade manual não especializada, deslocamentos/viagens,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função sexual, sono, trabalho, atividades recreacionais).</a:t>
            </a:r>
          </a:p>
          <a:p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51520" y="404665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/>
              <a:t>3.1.3 Dificuldades que podem ser observadas durante a avaliação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2918</Words>
  <Application>Microsoft Office PowerPoint</Application>
  <PresentationFormat>Apresentação na tela (4:3)</PresentationFormat>
  <Paragraphs>395</Paragraphs>
  <Slides>45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6" baseType="lpstr">
      <vt:lpstr>Tema do Office</vt:lpstr>
      <vt:lpstr>BENEFICIOS PREVIDENCIÁRIOS</vt:lpstr>
      <vt:lpstr>Slide 2</vt:lpstr>
      <vt:lpstr>PERCEPÇÃO  - ENTENDIMENTO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TRANSTORNOS MENTAIS: DADOS ESTATÍSTICOSBRASILEIROS DOENÇAS MENTAIS QUE MAIS AFASTAM NO BRASIL </vt:lpstr>
      <vt:lpstr>Slide 44</vt:lpstr>
      <vt:lpstr>Slide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BENEFICIOS PREVIDENCIÁRIOS</dc:title>
  <dc:creator>Admin</dc:creator>
  <cp:lastModifiedBy>Admin</cp:lastModifiedBy>
  <cp:revision>148</cp:revision>
  <dcterms:created xsi:type="dcterms:W3CDTF">2013-06-15T10:11:09Z</dcterms:created>
  <dcterms:modified xsi:type="dcterms:W3CDTF">2013-07-27T00:24:58Z</dcterms:modified>
</cp:coreProperties>
</file>