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8" r:id="rId10"/>
    <p:sldId id="263" r:id="rId11"/>
    <p:sldId id="264" r:id="rId12"/>
    <p:sldId id="266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751A4-D2E2-4974-838B-816E67A61A1D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14B8B-37F5-411C-9B7F-04724E6598B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4B8B-37F5-411C-9B7F-04724E6598BD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146-AA3F-4001-9D8E-60CFE96040B6}" type="datetimeFigureOut">
              <a:rPr lang="pt-BR" smtClean="0"/>
              <a:pPr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A3D-0F50-42B8-A69F-310C5D8A40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146-AA3F-4001-9D8E-60CFE96040B6}" type="datetimeFigureOut">
              <a:rPr lang="pt-BR" smtClean="0"/>
              <a:pPr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A3D-0F50-42B8-A69F-310C5D8A40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146-AA3F-4001-9D8E-60CFE96040B6}" type="datetimeFigureOut">
              <a:rPr lang="pt-BR" smtClean="0"/>
              <a:pPr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A3D-0F50-42B8-A69F-310C5D8A40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146-AA3F-4001-9D8E-60CFE96040B6}" type="datetimeFigureOut">
              <a:rPr lang="pt-BR" smtClean="0"/>
              <a:pPr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A3D-0F50-42B8-A69F-310C5D8A40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146-AA3F-4001-9D8E-60CFE96040B6}" type="datetimeFigureOut">
              <a:rPr lang="pt-BR" smtClean="0"/>
              <a:pPr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A3D-0F50-42B8-A69F-310C5D8A40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146-AA3F-4001-9D8E-60CFE96040B6}" type="datetimeFigureOut">
              <a:rPr lang="pt-BR" smtClean="0"/>
              <a:pPr/>
              <a:t>26/04/2013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A3D-0F50-42B8-A69F-310C5D8A40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146-AA3F-4001-9D8E-60CFE96040B6}" type="datetimeFigureOut">
              <a:rPr lang="pt-BR" smtClean="0"/>
              <a:pPr/>
              <a:t>26/04/2013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A3D-0F50-42B8-A69F-310C5D8A40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146-AA3F-4001-9D8E-60CFE96040B6}" type="datetimeFigureOut">
              <a:rPr lang="pt-BR" smtClean="0"/>
              <a:pPr/>
              <a:t>26/04/2013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A3D-0F50-42B8-A69F-310C5D8A40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146-AA3F-4001-9D8E-60CFE96040B6}" type="datetimeFigureOut">
              <a:rPr lang="pt-BR" smtClean="0"/>
              <a:pPr/>
              <a:t>26/04/2013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A3D-0F50-42B8-A69F-310C5D8A40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146-AA3F-4001-9D8E-60CFE96040B6}" type="datetimeFigureOut">
              <a:rPr lang="pt-BR" smtClean="0"/>
              <a:pPr/>
              <a:t>26/04/2013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A3D-0F50-42B8-A69F-310C5D8A40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146-AA3F-4001-9D8E-60CFE96040B6}" type="datetimeFigureOut">
              <a:rPr lang="pt-BR" smtClean="0"/>
              <a:pPr/>
              <a:t>26/04/2013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A3D-0F50-42B8-A69F-310C5D8A40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D146-AA3F-4001-9D8E-60CFE96040B6}" type="datetimeFigureOut">
              <a:rPr lang="pt-BR" smtClean="0"/>
              <a:pPr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BA3D-0F50-42B8-A69F-310C5D8A40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ulin.com.br/produtos-detalhe.asp?IDMenu=22&amp;IDCat=41&amp;gclid=CLzxz9zm27YCFQTd4AodtEwA4w&amp;IDProd=249" TargetMode="External"/><Relationship Id="rId3" Type="http://schemas.openxmlformats.org/officeDocument/2006/relationships/hyperlink" Target="http://www.gulin.com.br/produtos-detalhe.asp?IDMenu=22&amp;IDCat=41&amp;gclid=CLzxz9zm27YCFQTd4AodtEwA4w&amp;IDProd=232" TargetMode="External"/><Relationship Id="rId7" Type="http://schemas.openxmlformats.org/officeDocument/2006/relationships/hyperlink" Target="http://www.gulin.com.br/produtos-detalhe.asp?IDMenu=22&amp;IDCat=41&amp;gclid=CLzxz9zm27YCFQTd4AodtEwA4w&amp;IDProd=236" TargetMode="External"/><Relationship Id="rId2" Type="http://schemas.openxmlformats.org/officeDocument/2006/relationships/hyperlink" Target="http://www.gulin.com.br/produtos-detalhe.asp?IDMenu=22&amp;IDCat=41&amp;gclid=CLzxz9zm27YCFQTd4AodtEwA4w&amp;IDProd=19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ulin.com.br/produtos-detalhe.asp?IDMenu=22&amp;IDCat=41&amp;gclid=CLzxz9zm27YCFQTd4AodtEwA4w&amp;IDProd=235" TargetMode="External"/><Relationship Id="rId5" Type="http://schemas.openxmlformats.org/officeDocument/2006/relationships/hyperlink" Target="http://www.gulin.com.br/produtos-detalhe.asp?IDMenu=22&amp;IDCat=41&amp;gclid=CLzxz9zm27YCFQTd4AodtEwA4w&amp;IDProd=234" TargetMode="External"/><Relationship Id="rId4" Type="http://schemas.openxmlformats.org/officeDocument/2006/relationships/hyperlink" Target="http://www.gulin.com.br/produtos-detalhe.asp?IDMenu=22&amp;IDCat=41&amp;gclid=CLzxz9zm27YCFQTd4AodtEwA4w&amp;IDProd=23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1556792"/>
            <a:ext cx="4572000" cy="3416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600" b="1" dirty="0" smtClean="0"/>
              <a:t>NR-35 TRABALHO EM ALTURA</a:t>
            </a:r>
          </a:p>
          <a:p>
            <a:r>
              <a:rPr lang="pt-BR" sz="3600" b="1" dirty="0" smtClean="0"/>
              <a:t>Publicação </a:t>
            </a:r>
            <a:r>
              <a:rPr lang="pt-BR" sz="3600" b="1" dirty="0" err="1" smtClean="0"/>
              <a:t>D.O.U.</a:t>
            </a:r>
            <a:endParaRPr lang="pt-BR" sz="3600" b="1" dirty="0" smtClean="0"/>
          </a:p>
          <a:p>
            <a:endParaRPr lang="pt-BR" sz="3600" b="1" dirty="0" smtClean="0"/>
          </a:p>
          <a:p>
            <a:r>
              <a:rPr lang="pt-BR" sz="3600" dirty="0" smtClean="0"/>
              <a:t>Portaria SIT n.º 313, de 23 de março de 2012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584" y="548680"/>
            <a:ext cx="7632848" cy="4280531"/>
          </a:xfrm>
          <a:prstGeom prst="rect">
            <a:avLst/>
          </a:prstGeom>
          <a:ln w="762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35.4.1.1 Considera-se trabalhador autorizado para trabalho em altura aquele capacitado, cujo estado </a:t>
            </a:r>
            <a:r>
              <a:rPr lang="pt-BR" sz="2800" b="1" dirty="0" smtClean="0"/>
              <a:t>de </a:t>
            </a:r>
            <a:r>
              <a:rPr lang="pt-BR" sz="2800" dirty="0" smtClean="0"/>
              <a:t>saúde </a:t>
            </a:r>
            <a:r>
              <a:rPr lang="pt-BR" sz="2800" dirty="0" smtClean="0"/>
              <a:t>foi avaliado, tendo sido considerado apto para executar essa atividade e que possua anuência </a:t>
            </a:r>
            <a:r>
              <a:rPr lang="pt-BR" sz="2800" dirty="0" smtClean="0"/>
              <a:t>formal da </a:t>
            </a:r>
            <a:r>
              <a:rPr lang="pt-BR" sz="2800" dirty="0" smtClean="0"/>
              <a:t>empresa.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1844824"/>
            <a:ext cx="8568952" cy="470898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800" b="1" i="1" dirty="0" smtClean="0"/>
              <a:t>a) os exames e a sistemática de avaliação sejam partes integrantes do Programa de Controle Médico de</a:t>
            </a:r>
          </a:p>
          <a:p>
            <a:r>
              <a:rPr lang="pt-BR" sz="2800" b="1" i="1" dirty="0" smtClean="0"/>
              <a:t>Saúde Ocupacional - PCMSO, devendo estar nele consignados;</a:t>
            </a:r>
          </a:p>
          <a:p>
            <a:r>
              <a:rPr lang="pt-BR" sz="2800" b="1" i="1" dirty="0" smtClean="0"/>
              <a:t>b) a avaliação seja efetuada periodicamente, considerando os riscos envolvidos em cada situação;</a:t>
            </a:r>
          </a:p>
          <a:p>
            <a:r>
              <a:rPr lang="pt-BR" sz="2800" b="1" i="1" dirty="0" smtClean="0">
                <a:solidFill>
                  <a:srgbClr val="0033CC"/>
                </a:solidFill>
              </a:rPr>
              <a:t>c) seja realizado exame médico voltado às patologias que poderão originar mal súbito e queda de altura,</a:t>
            </a:r>
          </a:p>
          <a:p>
            <a:r>
              <a:rPr lang="pt-BR" sz="2800" b="1" i="1" dirty="0" smtClean="0">
                <a:solidFill>
                  <a:srgbClr val="0033CC"/>
                </a:solidFill>
              </a:rPr>
              <a:t>considerando também os fatores psicossociais</a:t>
            </a:r>
            <a:r>
              <a:rPr lang="pt-BR" sz="2400" b="1" i="1" dirty="0" smtClean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9512" y="404664"/>
            <a:ext cx="8640960" cy="138499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sz="2800" b="1" dirty="0" smtClean="0"/>
              <a:t>d35.4.1.2 Cabe ao empregador avaliar o estado de saúde os trabalhadores que exercem atividades em altura, garantindo que</a:t>
            </a:r>
            <a:r>
              <a:rPr lang="pt-BR" sz="2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2132856"/>
            <a:ext cx="4572000" cy="397031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600" b="1" dirty="0" smtClean="0"/>
              <a:t>35.4.1.2.1 A aptidão para trabalho em altura deve ser consignada no atestado de saúde ocupacional do </a:t>
            </a:r>
            <a:r>
              <a:rPr lang="pt-BR" sz="3600" dirty="0" smtClean="0"/>
              <a:t>trabalhador.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71600" y="1268760"/>
            <a:ext cx="69127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35.4.6.1 Os procedimentos operacionais para as atividades rotineiras de trabalho em altura devem conter,</a:t>
            </a:r>
          </a:p>
          <a:p>
            <a:r>
              <a:rPr lang="pt-BR" sz="2800" dirty="0" smtClean="0"/>
              <a:t>no mínimo:</a:t>
            </a:r>
          </a:p>
          <a:p>
            <a:r>
              <a:rPr lang="pt-BR" sz="2800" dirty="0" smtClean="0"/>
              <a:t>a) as diretrizes e requisitos da tarefa;</a:t>
            </a:r>
          </a:p>
          <a:p>
            <a:r>
              <a:rPr lang="pt-BR" sz="2800" dirty="0" smtClean="0"/>
              <a:t>b) as orientações administrativas;</a:t>
            </a:r>
          </a:p>
          <a:p>
            <a:r>
              <a:rPr lang="pt-BR" sz="2800" dirty="0" smtClean="0"/>
              <a:t>c) o detalhamento da tarefa;</a:t>
            </a:r>
          </a:p>
          <a:p>
            <a:r>
              <a:rPr lang="pt-BR" sz="2800" dirty="0" smtClean="0"/>
              <a:t>d) as medidas de controle dos riscos características à rotina;</a:t>
            </a:r>
          </a:p>
          <a:p>
            <a:r>
              <a:rPr lang="pt-BR" sz="2800" b="1" i="1" u="sng" dirty="0" smtClean="0">
                <a:solidFill>
                  <a:srgbClr val="0033CC"/>
                </a:solidFill>
              </a:rPr>
              <a:t>e) as condições impeditivas</a:t>
            </a:r>
            <a:r>
              <a:rPr lang="pt-BR" sz="2800" dirty="0" smtClean="0"/>
              <a:t>;</a:t>
            </a:r>
            <a:endParaRPr lang="pt-BR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764704"/>
            <a:ext cx="6408712" cy="507831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dirty="0" smtClean="0"/>
              <a:t>Condições impeditivas: situações que impedem a realização ou continuidade do serviço que </a:t>
            </a:r>
            <a:r>
              <a:rPr lang="pt-BR" sz="3600" dirty="0" smtClean="0"/>
              <a:t>possam colocar </a:t>
            </a:r>
            <a:r>
              <a:rPr lang="pt-BR" sz="3600" dirty="0" smtClean="0"/>
              <a:t>em risco a saúde ou a integridade física do trabalhador</a:t>
            </a:r>
            <a:endParaRPr lang="pt-BR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3648" y="836712"/>
            <a:ext cx="6480720" cy="4278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 smtClean="0"/>
              <a:t>Riscos adicionais: todos os demais grupos ou fatores de risco, além dos existentes no trabalho em altura,</a:t>
            </a:r>
          </a:p>
          <a:p>
            <a:r>
              <a:rPr lang="pt-BR" sz="3200" dirty="0" smtClean="0"/>
              <a:t>específicos de cada ambiente ou atividade que, direta ou indiretamente, possam afetar a segurança e </a:t>
            </a:r>
            <a:r>
              <a:rPr lang="pt-BR" sz="3200" dirty="0" smtClean="0"/>
              <a:t>a saúde </a:t>
            </a:r>
            <a:r>
              <a:rPr lang="pt-BR" sz="3200" dirty="0" smtClean="0"/>
              <a:t>no trabalho.</a:t>
            </a:r>
            <a:endParaRPr lang="pt-BR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51520" y="0"/>
            <a:ext cx="8640960" cy="6858000"/>
          </a:xfrm>
          <a:prstGeom prst="round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800" dirty="0" smtClean="0"/>
              <a:t>Portadores de doenças cronificadas, embora estabilizadas (Obesos, </a:t>
            </a:r>
            <a:r>
              <a:rPr lang="pt-BR" sz="2800" dirty="0" smtClean="0"/>
              <a:t>diabéticos,  </a:t>
            </a:r>
            <a:r>
              <a:rPr lang="pt-BR" sz="2800" dirty="0" smtClean="0"/>
              <a:t>artralgicos)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/>
              <a:t>Portadores de  doenças cardíacas arritmogênicas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/>
              <a:t>Portadores de distúrbios na esfera  neuro </a:t>
            </a:r>
            <a:r>
              <a:rPr lang="pt-BR" sz="2800" dirty="0" smtClean="0"/>
              <a:t>psíquica</a:t>
            </a:r>
            <a:endParaRPr lang="pt-BR" sz="2800" dirty="0" smtClean="0"/>
          </a:p>
          <a:p>
            <a:pPr algn="ctr">
              <a:lnSpc>
                <a:spcPct val="150000"/>
              </a:lnSpc>
            </a:pPr>
            <a:r>
              <a:rPr lang="pt-BR" sz="2800" dirty="0" smtClean="0"/>
              <a:t>Distúrbios </a:t>
            </a:r>
            <a:r>
              <a:rPr lang="pt-BR" sz="2800" dirty="0" smtClean="0"/>
              <a:t>nos órgãos dos  </a:t>
            </a:r>
            <a:r>
              <a:rPr lang="pt-BR" sz="2800" dirty="0" smtClean="0"/>
              <a:t>sentidos</a:t>
            </a:r>
            <a:endParaRPr lang="pt-BR" sz="2800" dirty="0" smtClean="0"/>
          </a:p>
          <a:p>
            <a:pPr algn="ctr">
              <a:lnSpc>
                <a:spcPct val="150000"/>
              </a:lnSpc>
            </a:pPr>
            <a:r>
              <a:rPr lang="pt-BR" sz="2800" dirty="0" smtClean="0"/>
              <a:t>Sequelados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/>
              <a:t>Reabilitados.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/>
              <a:t>Consumidores  habituais de </a:t>
            </a:r>
            <a:r>
              <a:rPr lang="pt-BR" sz="2800" dirty="0" smtClean="0"/>
              <a:t>álcool </a:t>
            </a:r>
            <a:r>
              <a:rPr lang="pt-BR" sz="2800" dirty="0" smtClean="0"/>
              <a:t>e drogas (dependentes </a:t>
            </a:r>
            <a:r>
              <a:rPr lang="pt-BR" sz="2800" dirty="0" smtClean="0"/>
              <a:t>químicos).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/>
              <a:t>Portadores de labirintite  crônica </a:t>
            </a:r>
            <a:endParaRPr lang="pt-BR" sz="2800" dirty="0" smtClean="0"/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88640"/>
            <a:ext cx="8064896" cy="59046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>
              <a:lnSpc>
                <a:spcPct val="150000"/>
              </a:lnSpc>
            </a:pPr>
            <a:r>
              <a:rPr lang="pt-BR" sz="3600" dirty="0" smtClean="0">
                <a:solidFill>
                  <a:srgbClr val="0033CC"/>
                </a:solidFill>
              </a:rPr>
              <a:t>Hemograma</a:t>
            </a:r>
          </a:p>
          <a:p>
            <a:pPr algn="ctr">
              <a:lnSpc>
                <a:spcPct val="150000"/>
              </a:lnSpc>
            </a:pPr>
            <a:r>
              <a:rPr lang="pt-BR" sz="3600" dirty="0" smtClean="0">
                <a:solidFill>
                  <a:srgbClr val="0033CC"/>
                </a:solidFill>
              </a:rPr>
              <a:t>Glicemia</a:t>
            </a:r>
          </a:p>
          <a:p>
            <a:pPr algn="ctr">
              <a:lnSpc>
                <a:spcPct val="150000"/>
              </a:lnSpc>
            </a:pPr>
            <a:r>
              <a:rPr lang="pt-BR" sz="3600" dirty="0" smtClean="0">
                <a:solidFill>
                  <a:srgbClr val="0033CC"/>
                </a:solidFill>
              </a:rPr>
              <a:t>Eletrocardiograma </a:t>
            </a:r>
          </a:p>
          <a:p>
            <a:pPr algn="ctr">
              <a:lnSpc>
                <a:spcPct val="150000"/>
              </a:lnSpc>
            </a:pPr>
            <a:r>
              <a:rPr lang="pt-BR" sz="3600" dirty="0" smtClean="0">
                <a:solidFill>
                  <a:srgbClr val="0033CC"/>
                </a:solidFill>
              </a:rPr>
              <a:t>Eletroencefalograma</a:t>
            </a:r>
          </a:p>
          <a:p>
            <a:pPr algn="ctr">
              <a:lnSpc>
                <a:spcPct val="150000"/>
              </a:lnSpc>
            </a:pPr>
            <a:r>
              <a:rPr lang="pt-BR" sz="3600" dirty="0" smtClean="0">
                <a:solidFill>
                  <a:srgbClr val="0033CC"/>
                </a:solidFill>
              </a:rPr>
              <a:t>Av. Oftalmológica</a:t>
            </a:r>
          </a:p>
          <a:p>
            <a:pPr algn="ctr">
              <a:lnSpc>
                <a:spcPct val="150000"/>
              </a:lnSpc>
            </a:pPr>
            <a:r>
              <a:rPr lang="pt-BR" sz="3600" dirty="0" smtClean="0">
                <a:solidFill>
                  <a:srgbClr val="0033CC"/>
                </a:solidFill>
              </a:rPr>
              <a:t>Espirometria</a:t>
            </a:r>
          </a:p>
          <a:p>
            <a:pPr algn="ctr">
              <a:lnSpc>
                <a:spcPct val="150000"/>
              </a:lnSpc>
            </a:pPr>
            <a:r>
              <a:rPr lang="pt-BR" sz="3600" dirty="0" smtClean="0">
                <a:solidFill>
                  <a:srgbClr val="0033CC"/>
                </a:solidFill>
              </a:rPr>
              <a:t>Audiometria</a:t>
            </a:r>
          </a:p>
          <a:p>
            <a:pPr algn="ctr">
              <a:lnSpc>
                <a:spcPct val="150000"/>
              </a:lnSpc>
            </a:pP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1728191"/>
          </a:xfrm>
        </p:spPr>
        <p:txBody>
          <a:bodyPr/>
          <a:lstStyle/>
          <a:p>
            <a:r>
              <a:rPr lang="pt-BR" dirty="0" smtClean="0"/>
              <a:t>Trabalho em altura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2564904"/>
            <a:ext cx="8280920" cy="3073896"/>
          </a:xfrm>
        </p:spPr>
        <p:txBody>
          <a:bodyPr>
            <a:noAutofit/>
          </a:bodyPr>
          <a:lstStyle/>
          <a:p>
            <a:r>
              <a:rPr lang="pt-BR" b="1" i="1" dirty="0" smtClean="0">
                <a:solidFill>
                  <a:srgbClr val="00B050"/>
                </a:solidFill>
              </a:rPr>
              <a:t>A NR-35 considera Trabalho em Altura toda atividade executada acima de 2 metros do nível inferior onde, haja risco de queda, seja em elevação (escadas, andaimes, plataformas, etc.) ou em profundidade (poços, escavações, dutos, etc.)</a:t>
            </a:r>
          </a:p>
          <a:p>
            <a:r>
              <a:rPr lang="pt-BR" b="1" i="1" dirty="0" smtClean="0">
                <a:solidFill>
                  <a:srgbClr val="00B050"/>
                </a:solidFill>
              </a:rPr>
              <a:t>Fonte: NR-35</a:t>
            </a:r>
            <a:endParaRPr lang="pt-BR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 rot="10800000" flipV="1">
            <a:off x="683568" y="918447"/>
            <a:ext cx="871296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7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PARA INFORMAÇÕES, CLIQUE NO NÚMERO CORRESPONDENTE:</a:t>
            </a:r>
            <a:endParaRPr kumimoji="0" lang="pt-BR" sz="11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  <a:hlinkClick r:id="rId2" tooltip="TRABALHO EM TELHADOS E COBERTURAS"/>
              </a:rPr>
              <a:t>TRABALHO EM TELHADOS E COBERTURAS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  <a:hlinkClick r:id="rId3" tooltip="TRABALHO EM FACHADAS"/>
              </a:rPr>
              <a:t>TRABALHO EM FACHADAS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  <a:hlinkClick r:id="rId4" tooltip="TRABALHO EM ÁREAS DE CARGA"/>
              </a:rPr>
              <a:t>TRABALHO EM ÁREAS DE CARGA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  <a:hlinkClick r:id="rId5" tooltip="TRABALHO EM ESTRUTURAS, TANQUES E SILOS"/>
              </a:rPr>
              <a:t>TRABALHO EM ESTRUTURAS, TANQUES E SILOS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  <a:hlinkClick r:id="rId6" tooltip="TRABALHO EM ESPAÇO CONFINADO COM ESCADA"/>
              </a:rPr>
              <a:t>TRABALHO EM ESPAÇO CONFINADO COM ESCADA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  <a:hlinkClick r:id="rId7" tooltip="TRABALHO EM ESPAÇO CONFINADO SEM ESCADA"/>
              </a:rPr>
              <a:t>TRABALHO EM ESPAÇO CONFINADO SEM ESCADA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  <a:hlinkClick r:id="rId8" tooltip="TRABALHO EM GRANDES ÁREAS INTERNAS"/>
              </a:rPr>
              <a:t>TRABALHO EM GRANDES ÁREAS INTERNAS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699792" y="836712"/>
            <a:ext cx="6120680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TRABALHO</a:t>
            </a:r>
            <a:r>
              <a:rPr lang="pt-BR" sz="2800" dirty="0" smtClean="0"/>
              <a:t> </a:t>
            </a:r>
            <a:r>
              <a:rPr lang="pt-BR" sz="2800" b="1" dirty="0" smtClean="0"/>
              <a:t>EM ALTURA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539552" y="1503368"/>
            <a:ext cx="222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ÁREAS DE TRABALHO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1268760"/>
            <a:ext cx="7920880" cy="4524315"/>
          </a:xfrm>
          <a:prstGeom prst="rect">
            <a:avLst/>
          </a:prstGeom>
          <a:ln w="76200"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3600" b="1" i="1" dirty="0" smtClean="0"/>
              <a:t>Mal súbito do funcionário ou intoxicação decorrentes de gases, vapores ou poeiras no </a:t>
            </a:r>
            <a:r>
              <a:rPr lang="pt-BR" sz="3600" b="1" i="1" dirty="0" smtClean="0"/>
              <a:t>telhado.</a:t>
            </a:r>
            <a:r>
              <a:rPr lang="pt-BR" sz="3600" b="1" i="1" dirty="0" smtClean="0"/>
              <a:t/>
            </a:r>
            <a:br>
              <a:rPr lang="pt-BR" sz="3600" b="1" i="1" dirty="0" smtClean="0"/>
            </a:br>
            <a:endParaRPr lang="pt-BR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3212976"/>
            <a:ext cx="7992888" cy="2677656"/>
          </a:xfrm>
          <a:prstGeom prst="rect">
            <a:avLst/>
          </a:prstGeom>
          <a:ln w="76200">
            <a:solidFill>
              <a:srgbClr val="92D05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Controle médico e qualificação técnica dos trabalhadores para serviços nessa área de alta </a:t>
            </a:r>
            <a:r>
              <a:rPr lang="pt-BR" sz="2800" b="1" dirty="0" smtClean="0"/>
              <a:t>periculosidade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539553" y="1484784"/>
            <a:ext cx="5328591" cy="646331"/>
          </a:xfrm>
          <a:prstGeom prst="rect">
            <a:avLst/>
          </a:prstGeom>
          <a:ln w="76200">
            <a:solidFill>
              <a:srgbClr val="00B05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600" b="1" i="1" dirty="0"/>
              <a:t>Planejamento do trabalho</a:t>
            </a:r>
            <a:r>
              <a:rPr lang="pt-BR" b="1" i="1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19672" y="3428999"/>
            <a:ext cx="7128792" cy="2523768"/>
          </a:xfrm>
          <a:prstGeom prst="rect">
            <a:avLst/>
          </a:prstGeom>
          <a:ln w="76200">
            <a:solidFill>
              <a:srgbClr val="0033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sz="2800" b="1" dirty="0" smtClean="0"/>
              <a:t>RESPONSABILIDADE SOLIDÁRIA:</a:t>
            </a:r>
            <a:r>
              <a:rPr lang="pt-BR" sz="2800" dirty="0" smtClean="0"/>
              <a:t> Consiste na delegação de serviços e/ou tarefas sem que isso implique a desobrigação de atender as consequências das ações praticadas pelo subcontratado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51520" y="908720"/>
            <a:ext cx="7416824" cy="2246769"/>
          </a:xfrm>
          <a:prstGeom prst="rect">
            <a:avLst/>
          </a:prstGeom>
          <a:ln w="762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b="1" dirty="0" smtClean="0"/>
              <a:t>Código Penal: </a:t>
            </a:r>
            <a:r>
              <a:rPr lang="pt-BR" sz="2800" b="1" dirty="0" err="1" smtClean="0"/>
              <a:t>Art</a:t>
            </a:r>
            <a:r>
              <a:rPr lang="pt-BR" sz="2800" b="1" dirty="0" smtClean="0"/>
              <a:t> 132</a:t>
            </a:r>
            <a:r>
              <a:rPr lang="pt-BR" sz="2800" dirty="0" smtClean="0"/>
              <a:t> - “Expor a vida ou a saúde de outrem a perigo direto e iminente”.</a:t>
            </a:r>
            <a:br>
              <a:rPr lang="pt-BR" sz="2800" dirty="0" smtClean="0"/>
            </a:br>
            <a:r>
              <a:rPr lang="pt-BR" sz="2800" dirty="0" smtClean="0"/>
              <a:t>Pena: detenção, de três meses a um ano, se o fato não constitui crime mais grave.</a:t>
            </a:r>
            <a:br>
              <a:rPr lang="pt-BR" sz="2800" dirty="0" smtClean="0"/>
            </a:b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692696"/>
            <a:ext cx="6480720" cy="3600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i="1" dirty="0" smtClean="0">
                <a:solidFill>
                  <a:srgbClr val="FF0000"/>
                </a:solidFill>
              </a:rPr>
              <a:t>FUNDACENTRO</a:t>
            </a:r>
            <a:endParaRPr lang="pt-BR" sz="4800" b="1" i="1" dirty="0">
              <a:solidFill>
                <a:srgbClr val="FF0000"/>
              </a:solidFill>
            </a:endParaRPr>
          </a:p>
        </p:txBody>
      </p:sp>
      <p:sp>
        <p:nvSpPr>
          <p:cNvPr id="3" name="Seta para baixo 2"/>
          <p:cNvSpPr/>
          <p:nvPr/>
        </p:nvSpPr>
        <p:spPr>
          <a:xfrm>
            <a:off x="2483768" y="4293096"/>
            <a:ext cx="3744416" cy="2304256"/>
          </a:xfrm>
          <a:prstGeom prst="downArrow">
            <a:avLst>
              <a:gd name="adj1" fmla="val 50000"/>
              <a:gd name="adj2" fmla="val 4931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i="1" dirty="0" smtClean="0">
              <a:solidFill>
                <a:srgbClr val="0070C0"/>
              </a:solidFill>
            </a:endParaRPr>
          </a:p>
          <a:p>
            <a:pPr algn="ctr"/>
            <a:endParaRPr lang="pt-BR" b="1" i="1" dirty="0" smtClean="0">
              <a:solidFill>
                <a:srgbClr val="0070C0"/>
              </a:solidFill>
            </a:endParaRPr>
          </a:p>
          <a:p>
            <a:pPr algn="ctr"/>
            <a:endParaRPr lang="pt-BR" b="1" i="1" dirty="0" smtClean="0">
              <a:solidFill>
                <a:srgbClr val="0070C0"/>
              </a:solidFill>
            </a:endParaRPr>
          </a:p>
          <a:p>
            <a:pPr algn="ctr"/>
            <a:endParaRPr lang="pt-BR" sz="2400" b="1" i="1" dirty="0" smtClean="0">
              <a:solidFill>
                <a:srgbClr val="0070C0"/>
              </a:solidFill>
            </a:endParaRPr>
          </a:p>
          <a:p>
            <a:pPr algn="ctr"/>
            <a:r>
              <a:rPr lang="pt-BR" sz="2400" b="1" i="1" dirty="0" smtClean="0">
                <a:solidFill>
                  <a:srgbClr val="0070C0"/>
                </a:solidFill>
              </a:rPr>
              <a:t>RECOMENDA</a:t>
            </a:r>
            <a:endParaRPr lang="pt-BR" sz="24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72816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pt-BR" sz="3600" b="1" i="1" u="sng" dirty="0" smtClean="0"/>
              <a:t>O candidato deve possuir os  exames específicos da função  comprovados no ASO</a:t>
            </a:r>
            <a:endParaRPr lang="pt-BR" sz="3600" b="1" i="1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  <a:ln w="76200">
            <a:solidFill>
              <a:srgbClr val="FFFF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b="1" i="1" dirty="0" smtClean="0"/>
              <a:t>a pessoa está apta para exercer trabalho em local elevado.</a:t>
            </a:r>
          </a:p>
          <a:p>
            <a:r>
              <a:rPr lang="pt-BR" b="1" i="1" dirty="0" smtClean="0"/>
              <a:t> perfeitas condições físicas e psicológicas , paralisando a atividade caso sinta qualquer alteração em suas condições.</a:t>
            </a:r>
          </a:p>
          <a:p>
            <a:r>
              <a:rPr lang="pt-BR" b="1" i="1" dirty="0" smtClean="0"/>
              <a:t>estar treinado e orientado sobre todos os riscos envolvidos.</a:t>
            </a:r>
            <a:endParaRPr lang="pt-B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2060848"/>
            <a:ext cx="8568952" cy="46166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a</a:t>
            </a:r>
            <a:r>
              <a:rPr lang="pt-BR" sz="2800" b="1" dirty="0" smtClean="0"/>
              <a:t>) mudança nos procedimentos, condições ou operações de trabalho;</a:t>
            </a:r>
          </a:p>
          <a:p>
            <a:pPr>
              <a:lnSpc>
                <a:spcPct val="150000"/>
              </a:lnSpc>
            </a:pPr>
            <a:r>
              <a:rPr lang="pt-BR" sz="2800" b="1" dirty="0" smtClean="0"/>
              <a:t>b) evento que indique a necessidade de novo treinamento;</a:t>
            </a:r>
          </a:p>
          <a:p>
            <a:pPr>
              <a:lnSpc>
                <a:spcPct val="150000"/>
              </a:lnSpc>
            </a:pPr>
            <a:r>
              <a:rPr lang="pt-BR" sz="2800" b="1" i="1" dirty="0" smtClean="0">
                <a:solidFill>
                  <a:srgbClr val="FF0000"/>
                </a:solidFill>
              </a:rPr>
              <a:t>c) retorno de afastamento ao trabalho por período superior a noventa dias;</a:t>
            </a:r>
          </a:p>
          <a:p>
            <a:pPr>
              <a:lnSpc>
                <a:spcPct val="150000"/>
              </a:lnSpc>
            </a:pPr>
            <a:r>
              <a:rPr lang="pt-BR" sz="2800" b="1" dirty="0" smtClean="0"/>
              <a:t>d) mudança de empresa</a:t>
            </a:r>
            <a:endParaRPr lang="pt-BR" sz="2800" b="1" dirty="0"/>
          </a:p>
        </p:txBody>
      </p:sp>
      <p:sp>
        <p:nvSpPr>
          <p:cNvPr id="3" name="Retângulo 2"/>
          <p:cNvSpPr/>
          <p:nvPr/>
        </p:nvSpPr>
        <p:spPr>
          <a:xfrm>
            <a:off x="395536" y="260648"/>
            <a:ext cx="8496944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b="1" i="1" dirty="0" smtClean="0"/>
              <a:t>35.3.3 O empregador deve realizar treinamento periódico bienal e sempre que ocorrer quaisquer </a:t>
            </a:r>
            <a:r>
              <a:rPr lang="pt-BR" sz="3200" b="1" i="1" dirty="0" smtClean="0"/>
              <a:t>das seguintes </a:t>
            </a:r>
            <a:r>
              <a:rPr lang="pt-BR" sz="3200" b="1" i="1" dirty="0" smtClean="0"/>
              <a:t>situações: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614</Words>
  <Application>Microsoft Office PowerPoint</Application>
  <PresentationFormat>Apresentação na tela (4:3)</PresentationFormat>
  <Paragraphs>81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Slide 1</vt:lpstr>
      <vt:lpstr>Trabalho em altura</vt:lpstr>
      <vt:lpstr>Slide 3</vt:lpstr>
      <vt:lpstr>Slide 4</vt:lpstr>
      <vt:lpstr>Slide 5</vt:lpstr>
      <vt:lpstr>Slide 6</vt:lpstr>
      <vt:lpstr>Slide 7</vt:lpstr>
      <vt:lpstr>O candidato deve possuir os  exames específicos da função  comprovados no ASO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36</cp:revision>
  <dcterms:created xsi:type="dcterms:W3CDTF">2013-04-21T12:53:20Z</dcterms:created>
  <dcterms:modified xsi:type="dcterms:W3CDTF">2013-04-27T01:47:42Z</dcterms:modified>
</cp:coreProperties>
</file>