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3" r:id="rId4"/>
    <p:sldId id="271" r:id="rId5"/>
    <p:sldId id="258" r:id="rId6"/>
    <p:sldId id="275" r:id="rId7"/>
    <p:sldId id="276" r:id="rId8"/>
    <p:sldId id="265" r:id="rId9"/>
    <p:sldId id="274" r:id="rId10"/>
    <p:sldId id="269" r:id="rId11"/>
    <p:sldId id="259" r:id="rId12"/>
    <p:sldId id="272" r:id="rId13"/>
    <p:sldId id="268" r:id="rId14"/>
    <p:sldId id="263" r:id="rId15"/>
    <p:sldId id="262" r:id="rId16"/>
    <p:sldId id="261" r:id="rId17"/>
    <p:sldId id="277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bibliaonline.com.br/acf/sl/56/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966631"/>
            <a:ext cx="3273552" cy="1640541"/>
          </a:xfrm>
        </p:spPr>
        <p:txBody>
          <a:bodyPr/>
          <a:lstStyle/>
          <a:p>
            <a:r>
              <a:rPr lang="en-US" dirty="0" err="1" smtClean="0"/>
              <a:t>Gest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Absente</a:t>
            </a:r>
            <a:r>
              <a:rPr lang="en-US" dirty="0" err="1" smtClean="0"/>
              <a:t>í</a:t>
            </a:r>
            <a:r>
              <a:rPr lang="en-US" dirty="0" err="1" smtClean="0"/>
              <a:t>smo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649352"/>
            <a:ext cx="3273552" cy="530352"/>
          </a:xfrm>
        </p:spPr>
        <p:txBody>
          <a:bodyPr/>
          <a:lstStyle/>
          <a:p>
            <a:r>
              <a:rPr lang="en-US" dirty="0" smtClean="0"/>
              <a:t>Dr. Jener Castelo </a:t>
            </a:r>
            <a:r>
              <a:rPr lang="en-US" dirty="0" err="1" smtClean="0"/>
              <a:t>Branco</a:t>
            </a:r>
            <a:r>
              <a:rPr lang="en-US" dirty="0" smtClean="0"/>
              <a:t> </a:t>
            </a:r>
            <a:r>
              <a:rPr lang="en-US" dirty="0" err="1" smtClean="0"/>
              <a:t>Mour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Médico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436437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REUNI</a:t>
            </a:r>
            <a:r>
              <a:rPr lang="en-US" dirty="0" smtClean="0">
                <a:solidFill>
                  <a:schemeClr val="bg1"/>
                </a:solidFill>
              </a:rPr>
              <a:t>ÃO CIENTÍFICA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LOGO ACEM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1841499"/>
            <a:ext cx="2365375" cy="2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Absenteísmo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0661" y="25402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5857" y="2177323"/>
            <a:ext cx="63781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 NOGUEIRA &amp; AZEVEDO (1982),</a:t>
            </a:r>
          </a:p>
          <a:p>
            <a:endParaRPr lang="en-US" dirty="0"/>
          </a:p>
          <a:p>
            <a:r>
              <a:rPr lang="en-US" dirty="0" err="1"/>
              <a:t>estudos</a:t>
            </a:r>
            <a:r>
              <a:rPr lang="en-US" dirty="0"/>
              <a:t> </a:t>
            </a:r>
            <a:r>
              <a:rPr lang="en-US" dirty="0" err="1"/>
              <a:t>epidemiológicos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conduzidos</a:t>
            </a:r>
            <a:r>
              <a:rPr lang="en-US" dirty="0"/>
              <a:t>, </a:t>
            </a:r>
            <a:r>
              <a:rPr lang="en-US" dirty="0" err="1"/>
              <a:t>permitem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conhecer</a:t>
            </a:r>
            <a:r>
              <a:rPr lang="en-US" dirty="0"/>
              <a:t> 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afetam</a:t>
            </a:r>
            <a:r>
              <a:rPr lang="en-US" dirty="0"/>
              <a:t> o</a:t>
            </a:r>
          </a:p>
          <a:p>
            <a:endParaRPr lang="en-US" dirty="0"/>
          </a:p>
          <a:p>
            <a:r>
              <a:rPr lang="en-US" dirty="0" err="1"/>
              <a:t>absenteísmo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sexo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, </a:t>
            </a:r>
            <a:r>
              <a:rPr lang="en-US" dirty="0" err="1"/>
              <a:t>estado</a:t>
            </a:r>
            <a:r>
              <a:rPr lang="en-US" dirty="0"/>
              <a:t> civil, </a:t>
            </a:r>
            <a:r>
              <a:rPr lang="en-US" dirty="0" err="1"/>
              <a:t>turnos</a:t>
            </a:r>
            <a:r>
              <a:rPr lang="en-US" dirty="0"/>
              <a:t> de</a:t>
            </a:r>
          </a:p>
          <a:p>
            <a:endParaRPr lang="en-US" dirty="0"/>
          </a:p>
          <a:p>
            <a:r>
              <a:rPr lang="en-US" dirty="0" err="1" smtClean="0"/>
              <a:t>Trabalho</a:t>
            </a:r>
            <a:r>
              <a:rPr lang="en-US" dirty="0" smtClean="0"/>
              <a:t>, </a:t>
            </a:r>
            <a:r>
              <a:rPr lang="en-US" dirty="0" err="1"/>
              <a:t>dias</a:t>
            </a:r>
            <a:r>
              <a:rPr lang="en-US" dirty="0"/>
              <a:t> da </a:t>
            </a:r>
            <a:r>
              <a:rPr lang="en-US" dirty="0" err="1"/>
              <a:t>semana</a:t>
            </a:r>
            <a:r>
              <a:rPr lang="en-US" dirty="0"/>
              <a:t>, </a:t>
            </a:r>
            <a:r>
              <a:rPr lang="en-US" dirty="0" err="1"/>
              <a:t>meses</a:t>
            </a:r>
            <a:r>
              <a:rPr lang="en-US" dirty="0"/>
              <a:t> do </a:t>
            </a:r>
            <a:r>
              <a:rPr lang="en-US" dirty="0" err="1"/>
              <a:t>ano</a:t>
            </a:r>
            <a:r>
              <a:rPr lang="en-US" dirty="0"/>
              <a:t>, </a:t>
            </a:r>
            <a:r>
              <a:rPr lang="en-US" dirty="0" err="1"/>
              <a:t>fatores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psicológicos</a:t>
            </a:r>
            <a:r>
              <a:rPr lang="en-US" dirty="0"/>
              <a:t>, </a:t>
            </a:r>
            <a:r>
              <a:rPr lang="en-US" dirty="0" err="1"/>
              <a:t>causas</a:t>
            </a:r>
            <a:r>
              <a:rPr lang="en-US" dirty="0"/>
              <a:t> </a:t>
            </a:r>
            <a:r>
              <a:rPr lang="en-US" dirty="0" err="1"/>
              <a:t>médicas</a:t>
            </a:r>
            <a:r>
              <a:rPr lang="en-US" dirty="0"/>
              <a:t> de </a:t>
            </a:r>
            <a:r>
              <a:rPr lang="en-US" dirty="0" err="1"/>
              <a:t>faltas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entre</a:t>
            </a:r>
          </a:p>
          <a:p>
            <a:endParaRPr lang="en-US" dirty="0"/>
          </a:p>
          <a:p>
            <a:r>
              <a:rPr lang="en-US" dirty="0"/>
              <a:t>outros,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prevenção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055" y="1893866"/>
            <a:ext cx="20546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FLIPPO (1973),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servem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destacar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/>
              <a:t>,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, </a:t>
            </a:r>
            <a:r>
              <a:rPr lang="en-US" dirty="0" err="1"/>
              <a:t>detectar</a:t>
            </a:r>
            <a:r>
              <a:rPr lang="en-US" dirty="0"/>
              <a:t> as </a:t>
            </a:r>
            <a:r>
              <a:rPr lang="en-US" dirty="0" err="1"/>
              <a:t>causas</a:t>
            </a:r>
            <a:r>
              <a:rPr lang="en-US" dirty="0"/>
              <a:t>, e se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com </a:t>
            </a:r>
            <a:r>
              <a:rPr lang="en-US" dirty="0" err="1" smtClean="0"/>
              <a:t>habilidade</a:t>
            </a:r>
            <a:r>
              <a:rPr lang="en-US" dirty="0" smtClean="0"/>
              <a:t> e </a:t>
            </a:r>
            <a:r>
              <a:rPr lang="en-US" dirty="0" err="1" smtClean="0"/>
              <a:t>prudência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efetuada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1640541"/>
            <a:ext cx="4200618" cy="1362075"/>
          </a:xfrm>
        </p:spPr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do </a:t>
            </a:r>
            <a:r>
              <a:rPr lang="en-US" dirty="0" err="1" smtClean="0"/>
              <a:t>Absenteísmo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1430" y="2980391"/>
            <a:ext cx="6255319" cy="1897716"/>
          </a:xfrm>
        </p:spPr>
        <p:txBody>
          <a:bodyPr>
            <a:normAutofit fontScale="925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ABSENTEÍSMO = </a:t>
            </a:r>
            <a:r>
              <a:rPr lang="en-US" u="sng" dirty="0" smtClean="0"/>
              <a:t>HORAS PERDIDAS     </a:t>
            </a:r>
            <a:r>
              <a:rPr lang="en-US" dirty="0" smtClean="0"/>
              <a:t>  X </a:t>
            </a:r>
            <a:r>
              <a:rPr lang="en-US" dirty="0" smtClean="0"/>
              <a:t>100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      HORAS PLANEJADAS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OBS: PODE SER : </a:t>
            </a:r>
            <a:r>
              <a:rPr lang="en-US" u="sng" dirty="0" smtClean="0"/>
              <a:t>DIAS PERDIDOS OU FALTAS                                 </a:t>
            </a:r>
            <a:r>
              <a:rPr lang="en-US" dirty="0" smtClean="0"/>
              <a:t>  X </a:t>
            </a:r>
            <a:r>
              <a:rPr lang="en-US" dirty="0" smtClean="0"/>
              <a:t>100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	 </a:t>
            </a:r>
            <a:r>
              <a:rPr lang="en-US" dirty="0" smtClean="0"/>
              <a:t>      DIAS PLANEJADOS OU PRESENÇAS PLANEJADAS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740663" y="5507334"/>
            <a:ext cx="803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absenteísmo</a:t>
            </a:r>
            <a:r>
              <a:rPr lang="en-US" dirty="0"/>
              <a:t>, </a:t>
            </a:r>
            <a:r>
              <a:rPr lang="en-US" dirty="0" err="1" smtClean="0"/>
              <a:t>segundo</a:t>
            </a:r>
            <a:r>
              <a:rPr lang="en-US" dirty="0" smtClean="0"/>
              <a:t> CHIAVENATO </a:t>
            </a:r>
            <a:r>
              <a:rPr lang="en-US" dirty="0"/>
              <a:t>(1994, p. 172),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refletir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porcentagem</a:t>
            </a:r>
            <a:r>
              <a:rPr lang="en-US" dirty="0" smtClean="0"/>
              <a:t> </a:t>
            </a:r>
            <a:r>
              <a:rPr lang="en-US" dirty="0"/>
              <a:t>do tempo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trabalhado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decorrência</a:t>
            </a:r>
            <a:r>
              <a:rPr lang="en-US" dirty="0" smtClean="0"/>
              <a:t> das </a:t>
            </a:r>
            <a:r>
              <a:rPr lang="en-US" dirty="0" err="1"/>
              <a:t>ausências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volume de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/>
              <a:t>planejada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1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5736336" cy="886968"/>
          </a:xfrm>
        </p:spPr>
        <p:txBody>
          <a:bodyPr/>
          <a:lstStyle/>
          <a:p>
            <a:r>
              <a:rPr lang="en-US" dirty="0" smtClean="0"/>
              <a:t>OIT Como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664" y="2095499"/>
            <a:ext cx="689615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Recomendação</a:t>
            </a:r>
            <a:r>
              <a:rPr lang="en-US" dirty="0"/>
              <a:t> nº 112,0 nº </a:t>
            </a:r>
            <a:r>
              <a:rPr lang="en-US" dirty="0" smtClean="0"/>
              <a:t>171 </a:t>
            </a:r>
            <a:r>
              <a:rPr lang="en-US" dirty="0"/>
              <a:t>e a </a:t>
            </a:r>
            <a:r>
              <a:rPr lang="en-US" dirty="0" err="1"/>
              <a:t>Convenção</a:t>
            </a:r>
            <a:r>
              <a:rPr lang="en-US" dirty="0"/>
              <a:t> nº 161, </a:t>
            </a:r>
            <a:r>
              <a:rPr lang="en-US" dirty="0" err="1"/>
              <a:t>evidenciam</a:t>
            </a:r>
            <a:r>
              <a:rPr lang="en-US" dirty="0"/>
              <a:t> a </a:t>
            </a:r>
            <a:r>
              <a:rPr lang="en-US" dirty="0" err="1"/>
              <a:t>importância</a:t>
            </a:r>
            <a:r>
              <a:rPr lang="en-US" dirty="0"/>
              <a:t> de registrar as </a:t>
            </a:r>
            <a:r>
              <a:rPr lang="en-US" dirty="0" err="1"/>
              <a:t>causas</a:t>
            </a:r>
            <a:r>
              <a:rPr lang="en-US" dirty="0"/>
              <a:t> de </a:t>
            </a:r>
            <a:r>
              <a:rPr lang="en-US" dirty="0" err="1" smtClean="0"/>
              <a:t>absenteísmo</a:t>
            </a:r>
            <a:r>
              <a:rPr lang="en-US" dirty="0"/>
              <a:t>,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obtidos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exclusivamente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</a:p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/>
              <a:t>epidemiológicos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dos dados…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664" y="4604461"/>
            <a:ext cx="8323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Segundo COUTO (1987),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brasileira</a:t>
            </a:r>
            <a:r>
              <a:rPr lang="en-US" dirty="0"/>
              <a:t>, </a:t>
            </a:r>
            <a:r>
              <a:rPr lang="en-US" dirty="0" err="1"/>
              <a:t>atualmente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classificar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de </a:t>
            </a:r>
            <a:r>
              <a:rPr lang="en-US" dirty="0" err="1"/>
              <a:t>absenteísmo-doença</a:t>
            </a:r>
            <a:r>
              <a:rPr lang="en-US" dirty="0"/>
              <a:t> </a:t>
            </a:r>
            <a:r>
              <a:rPr lang="en-US" dirty="0" err="1"/>
              <a:t>excessivos</a:t>
            </a:r>
            <a:r>
              <a:rPr lang="en-US" dirty="0"/>
              <a:t>, com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 smtClean="0"/>
              <a:t>índice</a:t>
            </a:r>
            <a:r>
              <a:rPr lang="en-US" dirty="0" smtClean="0"/>
              <a:t> de </a:t>
            </a:r>
            <a:r>
              <a:rPr lang="en-US" dirty="0" err="1"/>
              <a:t>freqüência</a:t>
            </a:r>
            <a:r>
              <a:rPr lang="en-US" dirty="0"/>
              <a:t> (If)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0,10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mês</a:t>
            </a:r>
            <a:r>
              <a:rPr lang="en-US" dirty="0"/>
              <a:t>.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,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/>
              <a:t>mês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smtClean="0"/>
              <a:t>100 </a:t>
            </a:r>
            <a:r>
              <a:rPr lang="en-US" dirty="0" err="1" smtClean="0"/>
              <a:t>trabalhadores</a:t>
            </a:r>
            <a:r>
              <a:rPr lang="en-US" dirty="0" smtClean="0"/>
              <a:t> </a:t>
            </a:r>
            <a:r>
              <a:rPr lang="en-US" dirty="0" err="1" smtClean="0"/>
              <a:t>ocorreram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/>
              <a:t>de 10 </a:t>
            </a:r>
            <a:r>
              <a:rPr lang="en-US" dirty="0" err="1"/>
              <a:t>afastamentos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doença</a:t>
            </a:r>
            <a:r>
              <a:rPr lang="en-US" dirty="0"/>
              <a:t>. </a:t>
            </a:r>
            <a:r>
              <a:rPr lang="en-US" dirty="0" smtClean="0"/>
              <a:t>O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  <a:r>
              <a:rPr lang="en-US" dirty="0" err="1"/>
              <a:t>considera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porcentagem</a:t>
            </a:r>
            <a:r>
              <a:rPr lang="en-US" dirty="0" smtClean="0"/>
              <a:t> </a:t>
            </a:r>
            <a:r>
              <a:rPr lang="en-US" dirty="0"/>
              <a:t>de tempo </a:t>
            </a:r>
            <a:r>
              <a:rPr lang="en-US" dirty="0" err="1"/>
              <a:t>perdido</a:t>
            </a:r>
            <a:r>
              <a:rPr lang="en-US" dirty="0"/>
              <a:t> (%</a:t>
            </a:r>
            <a:r>
              <a:rPr lang="en-US" dirty="0" err="1"/>
              <a:t>Tp</a:t>
            </a:r>
            <a:r>
              <a:rPr lang="en-US" dirty="0"/>
              <a:t>) </a:t>
            </a:r>
            <a:r>
              <a:rPr lang="en-US" dirty="0" err="1"/>
              <a:t>acumulado</a:t>
            </a:r>
            <a:r>
              <a:rPr lang="en-US" dirty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/>
              <a:t>1,2% alto, </a:t>
            </a:r>
            <a:r>
              <a:rPr lang="en-US" dirty="0" err="1"/>
              <a:t>recomendando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situação</a:t>
            </a:r>
            <a:r>
              <a:rPr lang="en-US" dirty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avaliada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664" y="1389200"/>
            <a:ext cx="6391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Recomenda</a:t>
            </a:r>
            <a:r>
              <a:rPr lang="pt-BR" dirty="0"/>
              <a:t>ção da COMISSÃO PERMANENTE E ASSOCIAÇÃO INTERNACIONAL DE MEDICINA DO </a:t>
            </a:r>
            <a:r>
              <a:rPr lang="pt-BR" dirty="0" smtClean="0"/>
              <a:t>TRABALHO </a:t>
            </a:r>
            <a:r>
              <a:rPr lang="pt-BR" dirty="0"/>
              <a:t>- SUBCOMISSÃO DE </a:t>
            </a:r>
            <a:r>
              <a:rPr lang="pt-BR" dirty="0" smtClean="0"/>
              <a:t>ABSENTEISMO, que os médico de todo o mundo possam referir dados que: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dirty="0"/>
              <a:t>) sejam susceptíveis de comparação; 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b</a:t>
            </a:r>
            <a:r>
              <a:rPr lang="pt-BR" dirty="0"/>
              <a:t>) permitam observar tendências do fenômeno ao longo do tempo; 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c</a:t>
            </a:r>
            <a:r>
              <a:rPr lang="pt-BR" dirty="0"/>
              <a:t>) indiquem áreas-problema para futura investigação.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1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1231694"/>
            <a:ext cx="4200618" cy="1362075"/>
          </a:xfrm>
        </p:spPr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do </a:t>
            </a:r>
            <a:r>
              <a:rPr lang="en-US" dirty="0" err="1" smtClean="0"/>
              <a:t>Rotatividade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7125" y="2425288"/>
            <a:ext cx="6067425" cy="3168856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1- ROTATIVIDADE = </a:t>
            </a:r>
            <a:r>
              <a:rPr lang="en-US" u="sng" dirty="0" smtClean="0"/>
              <a:t>ADMITIDOS + DEMITIDOS     </a:t>
            </a:r>
            <a:r>
              <a:rPr lang="en-US" dirty="0" smtClean="0"/>
              <a:t>           			    _____________2________________    X100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                            EFETIVIDADE MÉDIA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2- </a:t>
            </a:r>
            <a:r>
              <a:rPr lang="en-US" dirty="0"/>
              <a:t>ROTATIVIDADE = </a:t>
            </a:r>
            <a:r>
              <a:rPr lang="en-US" dirty="0" smtClean="0"/>
              <a:t>       DEMITIDOS       </a:t>
            </a:r>
            <a:endParaRPr lang="en-US" dirty="0"/>
          </a:p>
          <a:p>
            <a:pPr algn="l"/>
            <a:r>
              <a:rPr lang="en-US" dirty="0"/>
              <a:t>                          </a:t>
            </a:r>
            <a:r>
              <a:rPr lang="en-US" dirty="0" smtClean="0"/>
              <a:t>    _________________________   X 100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</a:t>
            </a:r>
            <a:r>
              <a:rPr lang="en-US" dirty="0" smtClean="0"/>
              <a:t>         EFETIVIDADE MÉDIA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EFETIVIDADE MÉDIA: </a:t>
            </a:r>
            <a:r>
              <a:rPr lang="en-US" dirty="0" smtClean="0"/>
              <a:t>NÚMERO </a:t>
            </a:r>
            <a:r>
              <a:rPr lang="en-US" dirty="0"/>
              <a:t>MÉDIO DE </a:t>
            </a:r>
            <a:endParaRPr lang="en-US" dirty="0" smtClean="0"/>
          </a:p>
          <a:p>
            <a:pPr algn="l"/>
            <a:r>
              <a:rPr lang="en-US" dirty="0"/>
              <a:t>FUNC. EM UM DETERMINADO </a:t>
            </a:r>
            <a:r>
              <a:rPr lang="en-US" dirty="0" smtClean="0"/>
              <a:t>PERIODO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EF. </a:t>
            </a:r>
            <a:r>
              <a:rPr lang="en-US" dirty="0" smtClean="0"/>
              <a:t>MED = </a:t>
            </a:r>
            <a:r>
              <a:rPr lang="en-US" u="sng" dirty="0" smtClean="0"/>
              <a:t>FUNC. NO INICIO DO PERIODO + </a:t>
            </a:r>
            <a:r>
              <a:rPr lang="en-US" u="sng" dirty="0"/>
              <a:t>FUNC. NO </a:t>
            </a:r>
            <a:r>
              <a:rPr lang="en-US" u="sng" dirty="0" smtClean="0"/>
              <a:t>FINAL </a:t>
            </a:r>
            <a:r>
              <a:rPr lang="en-US" u="sng" dirty="0"/>
              <a:t>DO PERIODO </a:t>
            </a:r>
          </a:p>
          <a:p>
            <a:pPr algn="l"/>
            <a:r>
              <a:rPr lang="en-US" dirty="0" smtClean="0"/>
              <a:t>		                 2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5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Causas</a:t>
            </a:r>
            <a:r>
              <a:rPr lang="en-US" dirty="0" smtClean="0"/>
              <a:t> </a:t>
            </a:r>
            <a:r>
              <a:rPr lang="en-US" dirty="0" err="1" smtClean="0"/>
              <a:t>Rotatividade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OS FUNCIONÁRIOS PEDEM PARA SAIR </a:t>
            </a:r>
            <a:r>
              <a:rPr lang="en-US" dirty="0" err="1" smtClean="0"/>
              <a:t>É</a:t>
            </a:r>
            <a:r>
              <a:rPr lang="en-US" dirty="0" smtClean="0"/>
              <a:t> PORQUE A EMPRESA PODE NÃO SER UM BOM LUGAR PARA TRABALHAR;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É</a:t>
            </a:r>
            <a:r>
              <a:rPr lang="en-US" dirty="0" smtClean="0"/>
              <a:t> A EMPRESA QUE ESTÁ DEMITINDO OS FUNCIONÁRIOS, GERALMENTE </a:t>
            </a:r>
            <a:r>
              <a:rPr lang="en-US" dirty="0" smtClean="0"/>
              <a:t>REVELA</a:t>
            </a:r>
            <a:r>
              <a:rPr lang="en-US" dirty="0" smtClean="0"/>
              <a:t> </a:t>
            </a:r>
            <a:r>
              <a:rPr lang="en-US" dirty="0" smtClean="0"/>
              <a:t>UMA FALHA NO PROCESSO DE RECRUTAMENTO E SELEÇÃO;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7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7751" y="685800"/>
            <a:ext cx="6057852" cy="886968"/>
          </a:xfrm>
        </p:spPr>
        <p:txBody>
          <a:bodyPr/>
          <a:lstStyle/>
          <a:p>
            <a:r>
              <a:rPr lang="en-US" dirty="0" err="1" smtClean="0"/>
              <a:t>Consequências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Absente</a:t>
            </a:r>
            <a:r>
              <a:rPr lang="en-US" dirty="0" err="1" smtClean="0"/>
              <a:t>ísmo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Interfere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planejamentos</a:t>
            </a:r>
            <a:r>
              <a:rPr lang="en-US" dirty="0" smtClean="0"/>
              <a:t> e </a:t>
            </a:r>
            <a:r>
              <a:rPr lang="en-US" dirty="0" err="1" smtClean="0"/>
              <a:t>cronogramas</a:t>
            </a:r>
            <a:r>
              <a:rPr lang="en-US" dirty="0" smtClean="0"/>
              <a:t> </a:t>
            </a:r>
            <a:r>
              <a:rPr lang="en-US" dirty="0" err="1" smtClean="0"/>
              <a:t>setorias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Atrasa</a:t>
            </a:r>
            <a:r>
              <a:rPr lang="en-US" dirty="0" smtClean="0"/>
              <a:t> o </a:t>
            </a:r>
            <a:r>
              <a:rPr lang="en-US" dirty="0" err="1" smtClean="0"/>
              <a:t>alcance</a:t>
            </a:r>
            <a:r>
              <a:rPr lang="en-US" dirty="0" smtClean="0"/>
              <a:t> das </a:t>
            </a:r>
            <a:r>
              <a:rPr lang="en-US" dirty="0" err="1" smtClean="0"/>
              <a:t>metas</a:t>
            </a:r>
            <a:r>
              <a:rPr lang="en-US" dirty="0" smtClean="0"/>
              <a:t> </a:t>
            </a:r>
            <a:r>
              <a:rPr lang="en-US" dirty="0" err="1" smtClean="0"/>
              <a:t>elencadas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Diminuição</a:t>
            </a:r>
            <a:r>
              <a:rPr lang="en-US" dirty="0" smtClean="0"/>
              <a:t> da </a:t>
            </a:r>
            <a:r>
              <a:rPr lang="en-US" dirty="0" err="1" smtClean="0"/>
              <a:t>produção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Diminuição</a:t>
            </a:r>
            <a:r>
              <a:rPr lang="en-US" dirty="0" smtClean="0"/>
              <a:t> das </a:t>
            </a:r>
            <a:r>
              <a:rPr lang="en-US" dirty="0" err="1" smtClean="0"/>
              <a:t>vendas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Aumento</a:t>
            </a:r>
            <a:r>
              <a:rPr lang="en-US" dirty="0" smtClean="0"/>
              <a:t> do FAP, RAT e NTEP se o </a:t>
            </a:r>
            <a:r>
              <a:rPr lang="en-US" dirty="0" err="1" smtClean="0"/>
              <a:t>trabalhador</a:t>
            </a:r>
            <a:r>
              <a:rPr lang="en-US" dirty="0" smtClean="0"/>
              <a:t> </a:t>
            </a:r>
            <a:r>
              <a:rPr lang="en-US" dirty="0" err="1" smtClean="0"/>
              <a:t>requerer</a:t>
            </a:r>
            <a:r>
              <a:rPr lang="en-US" dirty="0" smtClean="0"/>
              <a:t> o </a:t>
            </a:r>
            <a:r>
              <a:rPr lang="en-US" dirty="0" err="1" smtClean="0"/>
              <a:t>benef</a:t>
            </a:r>
            <a:r>
              <a:rPr lang="en-US" dirty="0" err="1" smtClean="0"/>
              <a:t>ício</a:t>
            </a:r>
            <a:r>
              <a:rPr lang="en-US" dirty="0" smtClean="0"/>
              <a:t> </a:t>
            </a:r>
            <a:r>
              <a:rPr lang="en-US" dirty="0" err="1" smtClean="0"/>
              <a:t>previdenciário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Piora</a:t>
            </a:r>
            <a:r>
              <a:rPr lang="en-US" dirty="0" smtClean="0"/>
              <a:t> do </a:t>
            </a:r>
            <a:r>
              <a:rPr lang="en-US" dirty="0" err="1" smtClean="0"/>
              <a:t>relacionamento</a:t>
            </a:r>
            <a:r>
              <a:rPr lang="en-US" dirty="0" smtClean="0"/>
              <a:t> </a:t>
            </a:r>
            <a:r>
              <a:rPr lang="en-US" dirty="0" err="1" smtClean="0"/>
              <a:t>interpessoal</a:t>
            </a:r>
            <a:r>
              <a:rPr lang="en-US" dirty="0" smtClean="0"/>
              <a:t> e </a:t>
            </a:r>
            <a:r>
              <a:rPr lang="en-US" dirty="0" err="1" smtClean="0"/>
              <a:t>intersetorial</a:t>
            </a:r>
            <a:r>
              <a:rPr lang="en-US" dirty="0" smtClean="0"/>
              <a:t>, </a:t>
            </a:r>
            <a:r>
              <a:rPr lang="en-US" dirty="0" err="1" smtClean="0"/>
              <a:t>consequente</a:t>
            </a:r>
            <a:r>
              <a:rPr lang="en-US" dirty="0" smtClean="0"/>
              <a:t> </a:t>
            </a:r>
            <a:r>
              <a:rPr lang="en-US" dirty="0" err="1" smtClean="0"/>
              <a:t>piora</a:t>
            </a:r>
            <a:r>
              <a:rPr lang="en-US" dirty="0" smtClean="0"/>
              <a:t> do </a:t>
            </a:r>
            <a:r>
              <a:rPr lang="en-US" dirty="0" err="1" smtClean="0"/>
              <a:t>clima</a:t>
            </a:r>
            <a:r>
              <a:rPr lang="en-US" dirty="0" smtClean="0"/>
              <a:t> </a:t>
            </a:r>
            <a:r>
              <a:rPr lang="en-US" dirty="0" err="1" smtClean="0"/>
              <a:t>organizacional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Aumento</a:t>
            </a:r>
            <a:r>
              <a:rPr lang="en-US" dirty="0" smtClean="0"/>
              <a:t> do </a:t>
            </a:r>
            <a:r>
              <a:rPr lang="en-US" dirty="0" err="1" smtClean="0"/>
              <a:t>custo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alcan</a:t>
            </a:r>
            <a:r>
              <a:rPr lang="en-US" dirty="0" err="1" smtClean="0"/>
              <a:t>çar</a:t>
            </a:r>
            <a:r>
              <a:rPr lang="en-US" dirty="0" smtClean="0"/>
              <a:t> as </a:t>
            </a:r>
            <a:r>
              <a:rPr lang="en-US" dirty="0" err="1" smtClean="0"/>
              <a:t>mesmas</a:t>
            </a:r>
            <a:r>
              <a:rPr lang="en-US" dirty="0" smtClean="0"/>
              <a:t> </a:t>
            </a:r>
            <a:r>
              <a:rPr lang="en-US" dirty="0" err="1" smtClean="0"/>
              <a:t>metas</a:t>
            </a:r>
            <a:r>
              <a:rPr lang="en-US" dirty="0" smtClean="0"/>
              <a:t> </a:t>
            </a:r>
            <a:r>
              <a:rPr lang="en-US" dirty="0" err="1" smtClean="0"/>
              <a:t>elencadas</a:t>
            </a:r>
            <a:r>
              <a:rPr lang="en-US" dirty="0" smtClean="0"/>
              <a:t> antes do </a:t>
            </a:r>
            <a:r>
              <a:rPr lang="en-US" dirty="0" err="1" smtClean="0"/>
              <a:t>absenteísmo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Dentre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7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242316"/>
            <a:ext cx="6311851" cy="886968"/>
          </a:xfrm>
        </p:spPr>
        <p:txBody>
          <a:bodyPr/>
          <a:lstStyle/>
          <a:p>
            <a:r>
              <a:rPr lang="en-US" dirty="0" err="1" smtClean="0"/>
              <a:t>Gest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Absenteísmo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751" y="1322388"/>
            <a:ext cx="6810374" cy="466248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Diante</a:t>
            </a:r>
            <a:r>
              <a:rPr lang="en-US" dirty="0" smtClean="0"/>
              <a:t> da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dos dados </a:t>
            </a:r>
            <a:r>
              <a:rPr lang="en-US" dirty="0" err="1" smtClean="0"/>
              <a:t>epidemiológicos</a:t>
            </a:r>
            <a:r>
              <a:rPr lang="en-US" dirty="0" smtClean="0"/>
              <a:t>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priorizar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etários</a:t>
            </a:r>
            <a:r>
              <a:rPr lang="en-US" dirty="0" smtClean="0"/>
              <a:t>, </a:t>
            </a:r>
            <a:r>
              <a:rPr lang="en-US" dirty="0" err="1" smtClean="0"/>
              <a:t>sexuais</a:t>
            </a:r>
            <a:r>
              <a:rPr lang="en-US" dirty="0" smtClean="0"/>
              <a:t> e </a:t>
            </a:r>
            <a:r>
              <a:rPr lang="en-US" dirty="0" err="1" smtClean="0"/>
              <a:t>setoriais</a:t>
            </a:r>
            <a:r>
              <a:rPr lang="en-US" dirty="0" smtClean="0"/>
              <a:t> com o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percentual</a:t>
            </a:r>
            <a:r>
              <a:rPr lang="en-US" dirty="0" smtClean="0"/>
              <a:t> de </a:t>
            </a:r>
            <a:r>
              <a:rPr lang="en-US" dirty="0" err="1" smtClean="0"/>
              <a:t>absentéismo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as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preventivas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Avaliar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convenções</a:t>
            </a:r>
            <a:r>
              <a:rPr lang="en-US" dirty="0" smtClean="0"/>
              <a:t> e </a:t>
            </a:r>
            <a:r>
              <a:rPr lang="en-US" dirty="0" err="1" smtClean="0"/>
              <a:t>acordos</a:t>
            </a:r>
            <a:r>
              <a:rPr lang="en-US" dirty="0" smtClean="0"/>
              <a:t> </a:t>
            </a:r>
            <a:r>
              <a:rPr lang="en-US" dirty="0" err="1" smtClean="0"/>
              <a:t>trabalhistas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trabalhadores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implantar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pertinentes</a:t>
            </a:r>
            <a:r>
              <a:rPr lang="en-US" dirty="0" smtClean="0"/>
              <a:t> a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abesenteísmo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liderança</a:t>
            </a:r>
            <a:r>
              <a:rPr lang="en-US" dirty="0" smtClean="0"/>
              <a:t>  da </a:t>
            </a:r>
            <a:r>
              <a:rPr lang="en-US" dirty="0" err="1" smtClean="0"/>
              <a:t>empresa</a:t>
            </a:r>
            <a:r>
              <a:rPr lang="en-US" dirty="0" smtClean="0"/>
              <a:t> com vistas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multifatorialidade</a:t>
            </a:r>
            <a:r>
              <a:rPr lang="en-US" dirty="0" smtClean="0"/>
              <a:t> do </a:t>
            </a:r>
            <a:r>
              <a:rPr lang="en-US" dirty="0" err="1" smtClean="0"/>
              <a:t>abesenteísmo</a:t>
            </a:r>
            <a:r>
              <a:rPr lang="en-US" dirty="0" smtClean="0"/>
              <a:t>, </a:t>
            </a:r>
            <a:r>
              <a:rPr lang="en-US" dirty="0" err="1" smtClean="0"/>
              <a:t>evitando</a:t>
            </a:r>
            <a:r>
              <a:rPr lang="en-US" dirty="0" smtClean="0"/>
              <a:t> o </a:t>
            </a:r>
            <a:r>
              <a:rPr lang="en-US" dirty="0" err="1" smtClean="0"/>
              <a:t>preferencialismo</a:t>
            </a:r>
            <a:r>
              <a:rPr lang="en-US" dirty="0" smtClean="0"/>
              <a:t>, a </a:t>
            </a:r>
            <a:r>
              <a:rPr lang="en-US" dirty="0" err="1" smtClean="0"/>
              <a:t>indicação</a:t>
            </a:r>
            <a:r>
              <a:rPr lang="en-US" dirty="0" smtClean="0"/>
              <a:t> de </a:t>
            </a:r>
            <a:r>
              <a:rPr lang="en-US" dirty="0" err="1" smtClean="0"/>
              <a:t>metas</a:t>
            </a:r>
            <a:r>
              <a:rPr lang="en-US" dirty="0" smtClean="0"/>
              <a:t> </a:t>
            </a:r>
            <a:r>
              <a:rPr lang="en-US" dirty="0" err="1" smtClean="0"/>
              <a:t>intangíveis</a:t>
            </a:r>
            <a:r>
              <a:rPr lang="en-US" dirty="0" smtClean="0"/>
              <a:t> e </a:t>
            </a:r>
            <a:r>
              <a:rPr lang="en-US" dirty="0" err="1" smtClean="0"/>
              <a:t>ampliar</a:t>
            </a:r>
            <a:r>
              <a:rPr lang="en-US" dirty="0" smtClean="0"/>
              <a:t> a </a:t>
            </a:r>
            <a:r>
              <a:rPr lang="en-US" dirty="0" err="1" smtClean="0"/>
              <a:t>comunicação</a:t>
            </a:r>
            <a:r>
              <a:rPr lang="en-US" dirty="0" smtClean="0"/>
              <a:t> da </a:t>
            </a:r>
            <a:r>
              <a:rPr lang="en-US" dirty="0" err="1" smtClean="0"/>
              <a:t>visão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 com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setores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melhorar</a:t>
            </a:r>
            <a:r>
              <a:rPr lang="en-US" dirty="0" smtClean="0"/>
              <a:t> as boas </a:t>
            </a:r>
            <a:r>
              <a:rPr lang="en-US" dirty="0" err="1" smtClean="0"/>
              <a:t>espectativas</a:t>
            </a:r>
            <a:r>
              <a:rPr lang="en-US" dirty="0" smtClean="0"/>
              <a:t> dos </a:t>
            </a:r>
            <a:r>
              <a:rPr lang="en-US" dirty="0" err="1" smtClean="0"/>
              <a:t>trabalhadores</a:t>
            </a:r>
            <a:r>
              <a:rPr lang="en-US" dirty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futuro</a:t>
            </a:r>
            <a:r>
              <a:rPr lang="en-US" dirty="0" smtClean="0"/>
              <a:t> da </a:t>
            </a:r>
            <a:r>
              <a:rPr lang="en-US" dirty="0" err="1" smtClean="0"/>
              <a:t>gestão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Explicitar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gestor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</a:t>
            </a:r>
            <a:r>
              <a:rPr lang="en-US" dirty="0" err="1" smtClean="0"/>
              <a:t>envolvidos</a:t>
            </a:r>
            <a:r>
              <a:rPr lang="en-US" dirty="0" smtClean="0"/>
              <a:t> com o </a:t>
            </a:r>
            <a:r>
              <a:rPr lang="en-US" dirty="0" err="1" smtClean="0"/>
              <a:t>absenteísmo</a:t>
            </a:r>
            <a:r>
              <a:rPr lang="en-US" dirty="0" smtClean="0"/>
              <a:t>, se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quantificando</a:t>
            </a:r>
            <a:r>
              <a:rPr lang="en-US" dirty="0" smtClean="0"/>
              <a:t> </a:t>
            </a:r>
            <a:r>
              <a:rPr lang="en-US" dirty="0" err="1" smtClean="0"/>
              <a:t>juntamente</a:t>
            </a:r>
            <a:r>
              <a:rPr lang="en-US" dirty="0" smtClean="0"/>
              <a:t> com o </a:t>
            </a:r>
            <a:r>
              <a:rPr lang="en-US" dirty="0" err="1" smtClean="0"/>
              <a:t>perfil</a:t>
            </a:r>
            <a:r>
              <a:rPr lang="en-US" dirty="0" smtClean="0"/>
              <a:t> </a:t>
            </a:r>
            <a:r>
              <a:rPr lang="en-US" dirty="0" err="1" smtClean="0"/>
              <a:t>epidemiológico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setor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notear</a:t>
            </a:r>
            <a:r>
              <a:rPr lang="en-US" dirty="0" smtClean="0"/>
              <a:t> as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investimento</a:t>
            </a:r>
            <a:r>
              <a:rPr lang="en-US" dirty="0" smtClean="0"/>
              <a:t> </a:t>
            </a:r>
            <a:r>
              <a:rPr lang="en-US" dirty="0" err="1" smtClean="0"/>
              <a:t>necessárias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 smtClean="0"/>
              <a:t>Priorizar</a:t>
            </a:r>
            <a:r>
              <a:rPr lang="en-US" dirty="0" smtClean="0"/>
              <a:t> a </a:t>
            </a:r>
            <a:r>
              <a:rPr lang="en-US" dirty="0" err="1" smtClean="0"/>
              <a:t>prevenção</a:t>
            </a:r>
            <a:r>
              <a:rPr lang="en-US" dirty="0" smtClean="0"/>
              <a:t> de </a:t>
            </a:r>
            <a:r>
              <a:rPr lang="en-US" dirty="0" err="1" smtClean="0"/>
              <a:t>acidentes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e 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doenças</a:t>
            </a:r>
            <a:r>
              <a:rPr lang="en-US" dirty="0" smtClean="0"/>
              <a:t> </a:t>
            </a:r>
            <a:r>
              <a:rPr lang="en-US" dirty="0" err="1" smtClean="0"/>
              <a:t>ocupacionais</a:t>
            </a:r>
            <a:r>
              <a:rPr lang="en-US" dirty="0" smtClean="0"/>
              <a:t> com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definitivas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melhoria</a:t>
            </a:r>
            <a:r>
              <a:rPr lang="en-US" dirty="0" smtClean="0"/>
              <a:t> da </a:t>
            </a:r>
            <a:r>
              <a:rPr lang="en-US" dirty="0" err="1" smtClean="0"/>
              <a:t>qualidade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do </a:t>
            </a:r>
            <a:r>
              <a:rPr lang="en-US" dirty="0" err="1" smtClean="0"/>
              <a:t>trabalhador</a:t>
            </a:r>
            <a:r>
              <a:rPr lang="en-US" dirty="0" smtClean="0"/>
              <a:t>. (Ex: </a:t>
            </a:r>
            <a:r>
              <a:rPr lang="en-US" dirty="0" err="1" smtClean="0"/>
              <a:t>Melhorias</a:t>
            </a:r>
            <a:r>
              <a:rPr lang="en-US" dirty="0" smtClean="0"/>
              <a:t> </a:t>
            </a:r>
            <a:r>
              <a:rPr lang="en-US" dirty="0" err="1" smtClean="0"/>
              <a:t>ergonômicas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Palestras</a:t>
            </a:r>
            <a:r>
              <a:rPr lang="en-US" dirty="0" smtClean="0"/>
              <a:t> </a:t>
            </a:r>
            <a:r>
              <a:rPr lang="en-US" dirty="0" err="1" smtClean="0"/>
              <a:t>Motivacionais</a:t>
            </a:r>
            <a:r>
              <a:rPr lang="en-US" dirty="0" smtClean="0"/>
              <a:t>, </a:t>
            </a:r>
            <a:r>
              <a:rPr lang="en-US" dirty="0" err="1" smtClean="0"/>
              <a:t>ginástica</a:t>
            </a:r>
            <a:r>
              <a:rPr lang="en-US" dirty="0" smtClean="0"/>
              <a:t> </a:t>
            </a:r>
            <a:r>
              <a:rPr lang="en-US" dirty="0" err="1" smtClean="0"/>
              <a:t>laboral</a:t>
            </a:r>
            <a:r>
              <a:rPr lang="en-US" dirty="0" smtClean="0"/>
              <a:t> e </a:t>
            </a:r>
            <a:r>
              <a:rPr lang="en-US" dirty="0" err="1" smtClean="0"/>
              <a:t>dinâmicas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trabalhadores</a:t>
            </a:r>
            <a:r>
              <a:rPr lang="en-US" dirty="0" smtClean="0"/>
              <a:t> </a:t>
            </a:r>
            <a:r>
              <a:rPr lang="en-US" dirty="0" err="1" smtClean="0"/>
              <a:t>pertinentes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CIDs de DORT/LER e </a:t>
            </a:r>
            <a:r>
              <a:rPr lang="en-US" dirty="0" err="1" smtClean="0"/>
              <a:t>alterações</a:t>
            </a:r>
            <a:r>
              <a:rPr lang="en-US" dirty="0" smtClean="0"/>
              <a:t> </a:t>
            </a:r>
            <a:r>
              <a:rPr lang="en-US" dirty="0" err="1" smtClean="0"/>
              <a:t>psicossociais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9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550" y="3421155"/>
            <a:ext cx="3552825" cy="1640541"/>
          </a:xfrm>
        </p:spPr>
        <p:txBody>
          <a:bodyPr/>
          <a:lstStyle/>
          <a:p>
            <a:r>
              <a:rPr lang="en-US" sz="2800" dirty="0" err="1">
                <a:solidFill>
                  <a:srgbClr val="008000"/>
                </a:solidFill>
              </a:rPr>
              <a:t>Em</a:t>
            </a:r>
            <a:r>
              <a:rPr lang="en-US" sz="2800" dirty="0">
                <a:solidFill>
                  <a:srgbClr val="008000"/>
                </a:solidFill>
              </a:rPr>
              <a:t> Deus </a:t>
            </a:r>
            <a:r>
              <a:rPr lang="en-US" sz="2800" dirty="0" err="1">
                <a:solidFill>
                  <a:srgbClr val="008000"/>
                </a:solidFill>
              </a:rPr>
              <a:t>tenho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posto</a:t>
            </a:r>
            <a:r>
              <a:rPr lang="en-US" sz="2800" dirty="0">
                <a:solidFill>
                  <a:srgbClr val="008000"/>
                </a:solidFill>
              </a:rPr>
              <a:t> a </a:t>
            </a:r>
            <a:r>
              <a:rPr lang="en-US" sz="2800" dirty="0" err="1">
                <a:solidFill>
                  <a:srgbClr val="008000"/>
                </a:solidFill>
              </a:rPr>
              <a:t>minha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confiança</a:t>
            </a:r>
            <a:r>
              <a:rPr lang="en-US" sz="2800" dirty="0">
                <a:solidFill>
                  <a:srgbClr val="008000"/>
                </a:solidFill>
              </a:rPr>
              <a:t>; </a:t>
            </a:r>
            <a:r>
              <a:rPr lang="en-US" sz="2800" dirty="0" err="1">
                <a:solidFill>
                  <a:srgbClr val="008000"/>
                </a:solidFill>
              </a:rPr>
              <a:t>não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temerei</a:t>
            </a:r>
            <a:r>
              <a:rPr lang="en-US" sz="2800" dirty="0">
                <a:solidFill>
                  <a:srgbClr val="008000"/>
                </a:solidFill>
              </a:rPr>
              <a:t> o </a:t>
            </a:r>
            <a:r>
              <a:rPr lang="en-US" sz="2800" dirty="0" err="1">
                <a:solidFill>
                  <a:srgbClr val="008000"/>
                </a:solidFill>
              </a:rPr>
              <a:t>que</a:t>
            </a:r>
            <a:r>
              <a:rPr lang="en-US" sz="2800" dirty="0">
                <a:solidFill>
                  <a:srgbClr val="008000"/>
                </a:solidFill>
              </a:rPr>
              <a:t> me </a:t>
            </a:r>
            <a:r>
              <a:rPr lang="en-US" sz="2800" dirty="0" err="1">
                <a:solidFill>
                  <a:srgbClr val="008000"/>
                </a:solidFill>
              </a:rPr>
              <a:t>possa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fazer</a:t>
            </a:r>
            <a:r>
              <a:rPr lang="en-US" sz="2800" dirty="0">
                <a:solidFill>
                  <a:srgbClr val="008000"/>
                </a:solidFill>
              </a:rPr>
              <a:t> o </a:t>
            </a:r>
            <a:r>
              <a:rPr lang="en-US" sz="2800" dirty="0" err="1">
                <a:solidFill>
                  <a:srgbClr val="008000"/>
                </a:solidFill>
              </a:rPr>
              <a:t>homem</a:t>
            </a:r>
            <a:r>
              <a:rPr lang="en-US" sz="2800" dirty="0" smtClean="0">
                <a:solidFill>
                  <a:srgbClr val="008000"/>
                </a:solidFill>
              </a:rPr>
              <a:t>.</a:t>
            </a:r>
            <a:r>
              <a:rPr lang="en-US" sz="2800" dirty="0">
                <a:solidFill>
                  <a:srgbClr val="008000"/>
                </a:solidFill>
              </a:rPr>
              <a:t/>
            </a:r>
            <a:br>
              <a:rPr lang="en-US" sz="2800" dirty="0">
                <a:solidFill>
                  <a:srgbClr val="008000"/>
                </a:solidFill>
              </a:rPr>
            </a:br>
            <a:r>
              <a:rPr lang="es-ES_tradnl" sz="2800" u="sng" dirty="0">
                <a:solidFill>
                  <a:srgbClr val="008000"/>
                </a:solidFill>
                <a:hlinkClick r:id="rId2"/>
              </a:rPr>
              <a:t>Salmos 56:11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73" y="4368426"/>
            <a:ext cx="3273552" cy="530352"/>
          </a:xfrm>
        </p:spPr>
        <p:txBody>
          <a:bodyPr/>
          <a:lstStyle/>
          <a:p>
            <a:r>
              <a:rPr lang="en-US" sz="2000" dirty="0" smtClean="0"/>
              <a:t>Obrigado!!!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Defini</a:t>
            </a:r>
            <a:r>
              <a:rPr lang="en-US" u="sng" dirty="0" err="1" smtClean="0"/>
              <a:t>ção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083824" y="1474939"/>
            <a:ext cx="7062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</a:t>
            </a:r>
            <a:r>
              <a:rPr lang="en-US" dirty="0" err="1"/>
              <a:t>absenteísmo</a:t>
            </a:r>
            <a:r>
              <a:rPr lang="en-US" dirty="0"/>
              <a:t>, </a:t>
            </a:r>
            <a:r>
              <a:rPr lang="en-US" dirty="0" err="1"/>
              <a:t>absentismo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ausentismo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designar</a:t>
            </a:r>
            <a:r>
              <a:rPr lang="en-US" dirty="0"/>
              <a:t> a </a:t>
            </a:r>
            <a:r>
              <a:rPr lang="en-US" dirty="0" err="1"/>
              <a:t>falta</a:t>
            </a:r>
            <a:r>
              <a:rPr lang="en-US" dirty="0"/>
              <a:t> do </a:t>
            </a:r>
            <a:r>
              <a:rPr lang="en-US" dirty="0" err="1"/>
              <a:t>empregado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.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, a soma dos </a:t>
            </a:r>
            <a:r>
              <a:rPr lang="en-US" dirty="0" err="1"/>
              <a:t>períodos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empregados</a:t>
            </a:r>
            <a:r>
              <a:rPr lang="en-US" dirty="0"/>
              <a:t> de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se </a:t>
            </a:r>
            <a:r>
              <a:rPr lang="en-US" dirty="0" err="1"/>
              <a:t>encontram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ausentes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ausência</a:t>
            </a:r>
            <a:r>
              <a:rPr lang="en-US" dirty="0"/>
              <a:t> </a:t>
            </a:r>
            <a:r>
              <a:rPr lang="en-US" dirty="0" err="1"/>
              <a:t>motivada</a:t>
            </a:r>
            <a:r>
              <a:rPr lang="en-US" dirty="0"/>
              <a:t> </a:t>
            </a:r>
            <a:r>
              <a:rPr lang="en-US" dirty="0" err="1"/>
              <a:t>por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desemprego</a:t>
            </a:r>
            <a:r>
              <a:rPr lang="en-US" dirty="0"/>
              <a:t>, </a:t>
            </a:r>
            <a:r>
              <a:rPr lang="en-US" dirty="0" err="1"/>
              <a:t>doença</a:t>
            </a:r>
            <a:r>
              <a:rPr lang="en-US" dirty="0"/>
              <a:t> </a:t>
            </a:r>
            <a:r>
              <a:rPr lang="en-US" dirty="0" err="1"/>
              <a:t>prolongada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licença</a:t>
            </a:r>
            <a:r>
              <a:rPr lang="en-US" dirty="0"/>
              <a:t> </a:t>
            </a:r>
            <a:r>
              <a:rPr lang="en-US" dirty="0" smtClean="0"/>
              <a:t>legal.</a:t>
            </a:r>
            <a:endParaRPr lang="en-US" dirty="0"/>
          </a:p>
          <a:p>
            <a:endParaRPr lang="en-US" dirty="0"/>
          </a:p>
          <a:p>
            <a:r>
              <a:rPr lang="en-US" dirty="0"/>
              <a:t>(CHIAVENATO, 1994, p.119).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3496"/>
            <a:ext cx="4800600" cy="886968"/>
          </a:xfrm>
        </p:spPr>
        <p:txBody>
          <a:bodyPr/>
          <a:lstStyle/>
          <a:p>
            <a:r>
              <a:rPr lang="en-US" dirty="0" err="1" smtClean="0"/>
              <a:t>Defini</a:t>
            </a:r>
            <a:r>
              <a:rPr lang="en-US" dirty="0" err="1" smtClean="0"/>
              <a:t>ção</a:t>
            </a:r>
            <a:r>
              <a:rPr lang="en-US" dirty="0" smtClean="0"/>
              <a:t> OIT…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0663" y="1329042"/>
            <a:ext cx="7874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– OIT, </a:t>
            </a:r>
            <a:r>
              <a:rPr lang="en-US" dirty="0" err="1"/>
              <a:t>em</a:t>
            </a:r>
            <a:r>
              <a:rPr lang="en-US" dirty="0"/>
              <a:t> 1991, </a:t>
            </a:r>
            <a:r>
              <a:rPr lang="en-US" dirty="0" err="1"/>
              <a:t>definiu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absenteísmo</a:t>
            </a:r>
            <a:r>
              <a:rPr lang="en-US" dirty="0" smtClean="0"/>
              <a:t> </a:t>
            </a:r>
            <a:r>
              <a:rPr lang="en-US" dirty="0" err="1"/>
              <a:t>como</a:t>
            </a:r>
            <a:r>
              <a:rPr lang="en-US" dirty="0"/>
              <a:t> “a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parte de um </a:t>
            </a:r>
            <a:r>
              <a:rPr lang="en-US" dirty="0" err="1"/>
              <a:t>empregado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 smtClean="0"/>
              <a:t>pensava</a:t>
            </a:r>
            <a:r>
              <a:rPr lang="en-US" dirty="0" smtClean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, </a:t>
            </a:r>
            <a:r>
              <a:rPr lang="en-US" dirty="0" err="1"/>
              <a:t>excluídos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períodos</a:t>
            </a:r>
            <a:r>
              <a:rPr lang="en-US" dirty="0"/>
              <a:t> de </a:t>
            </a:r>
            <a:r>
              <a:rPr lang="en-US" dirty="0" err="1"/>
              <a:t>férias</a:t>
            </a:r>
            <a:r>
              <a:rPr lang="en-US" dirty="0"/>
              <a:t> e de </a:t>
            </a:r>
            <a:r>
              <a:rPr lang="en-US" dirty="0" err="1"/>
              <a:t>folgas</a:t>
            </a:r>
            <a:r>
              <a:rPr lang="en-US" dirty="0"/>
              <a:t>” e, </a:t>
            </a:r>
            <a:r>
              <a:rPr lang="en-US" dirty="0" err="1"/>
              <a:t>em</a:t>
            </a:r>
            <a:r>
              <a:rPr lang="en-US" dirty="0"/>
              <a:t> 1.994, </a:t>
            </a:r>
            <a:r>
              <a:rPr lang="en-US" dirty="0" err="1" smtClean="0"/>
              <a:t>definiu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absenteísmo</a:t>
            </a:r>
            <a:r>
              <a:rPr lang="en-US" dirty="0"/>
              <a:t> de </a:t>
            </a:r>
            <a:r>
              <a:rPr lang="en-US" dirty="0" err="1"/>
              <a:t>causa</a:t>
            </a:r>
            <a:r>
              <a:rPr lang="en-US" dirty="0"/>
              <a:t> </a:t>
            </a:r>
            <a:r>
              <a:rPr lang="en-US" dirty="0" err="1"/>
              <a:t>médica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“o </a:t>
            </a:r>
            <a:r>
              <a:rPr lang="en-US" dirty="0" err="1"/>
              <a:t>período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ausência</a:t>
            </a:r>
            <a:r>
              <a:rPr lang="en-US" dirty="0" smtClean="0"/>
              <a:t> </a:t>
            </a:r>
            <a:r>
              <a:rPr lang="en-US" dirty="0" err="1"/>
              <a:t>laboral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aceita</a:t>
            </a:r>
            <a:r>
              <a:rPr lang="en-US" dirty="0" smtClean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atribuível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incapacidade</a:t>
            </a:r>
            <a:r>
              <a:rPr lang="en-US" dirty="0"/>
              <a:t> do </a:t>
            </a:r>
            <a:r>
              <a:rPr lang="en-US" dirty="0" err="1"/>
              <a:t>indivíduo</a:t>
            </a:r>
            <a:r>
              <a:rPr lang="en-US" dirty="0"/>
              <a:t>,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aquela</a:t>
            </a:r>
            <a:r>
              <a:rPr lang="en-US" dirty="0"/>
              <a:t> </a:t>
            </a:r>
            <a:r>
              <a:rPr lang="en-US" dirty="0" err="1" smtClean="0"/>
              <a:t>derivada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gravidez</a:t>
            </a:r>
            <a:r>
              <a:rPr lang="en-US" dirty="0"/>
              <a:t> normal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prisão</a:t>
            </a:r>
            <a:r>
              <a:rPr lang="en-US" dirty="0"/>
              <a:t>”.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663" y="3360367"/>
            <a:ext cx="7643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Contudo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b="1" dirty="0" smtClean="0"/>
              <a:t>RECOMENDA</a:t>
            </a:r>
            <a:r>
              <a:rPr lang="en-US" b="1" dirty="0" smtClean="0"/>
              <a:t>ÇÃO DA </a:t>
            </a:r>
            <a:r>
              <a:rPr lang="pt-BR" b="1" dirty="0" smtClean="0"/>
              <a:t>COMISSÃO </a:t>
            </a:r>
            <a:r>
              <a:rPr lang="pt-BR" b="1" dirty="0"/>
              <a:t>PERMANENTE E ASSOCIAÇÃO INTERNACIONAL DE MEDICINA DO </a:t>
            </a:r>
            <a:r>
              <a:rPr lang="pt-BR" b="1" dirty="0" smtClean="0"/>
              <a:t>TRABALHO </a:t>
            </a:r>
            <a:r>
              <a:rPr lang="pt-BR" b="1" dirty="0"/>
              <a:t>- SUBCOMISSÃO DE </a:t>
            </a:r>
            <a:r>
              <a:rPr lang="pt-BR" b="1" dirty="0" smtClean="0"/>
              <a:t>ABSENTEISMO</a:t>
            </a:r>
            <a:r>
              <a:rPr lang="pt-BR" dirty="0" smtClean="0"/>
              <a:t>, as defini</a:t>
            </a:r>
            <a:r>
              <a:rPr lang="pt-BR" dirty="0" smtClean="0"/>
              <a:t>ções são:</a:t>
            </a:r>
            <a:r>
              <a:rPr lang="pt-BR" dirty="0" smtClean="0"/>
              <a:t> </a:t>
            </a:r>
          </a:p>
          <a:p>
            <a:endParaRPr lang="pt-BR" dirty="0"/>
          </a:p>
          <a:p>
            <a:r>
              <a:rPr lang="pt-BR" dirty="0"/>
              <a:t>- Propõe-se que o termo ABSENTEÍSMO passe a designar a “ausência dos trabalhadores ao trabalho, naquelas ocasiões em que seria de se esperar a sua presença, por razões de ordem médica ou quaisquer outras”.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- ABSENTEISMO-DOENÇA será a “ausência ao trabalho atribuída à doença ou lesão acidental e, como tal, aceita pela entidade empregadora ou pelo Sistema de Seguridade Social”. </a:t>
            </a:r>
          </a:p>
          <a:p>
            <a:r>
              <a:rPr lang="pt-BR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</a:t>
            </a:r>
            <a:r>
              <a:rPr lang="en-US" dirty="0" err="1" smtClean="0"/>
              <a:t>ção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567" y="1858268"/>
            <a:ext cx="8530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Segundo QUICK &amp; LAPERTOSA (1982), 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absenteísmo</a:t>
            </a:r>
            <a:r>
              <a:rPr lang="en-US" dirty="0" smtClean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absenteísmo</a:t>
            </a:r>
            <a:r>
              <a:rPr lang="en-US" b="1" dirty="0"/>
              <a:t> </a:t>
            </a:r>
            <a:r>
              <a:rPr lang="en-US" b="1" dirty="0" err="1" smtClean="0"/>
              <a:t>voluntário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ausência</a:t>
            </a:r>
            <a:r>
              <a:rPr lang="en-US" dirty="0"/>
              <a:t> no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razões</a:t>
            </a:r>
            <a:r>
              <a:rPr lang="en-US" dirty="0"/>
              <a:t> </a:t>
            </a:r>
            <a:r>
              <a:rPr lang="en-US" dirty="0" err="1"/>
              <a:t>particulares</a:t>
            </a:r>
            <a:r>
              <a:rPr lang="en-US" dirty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justificada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doença</a:t>
            </a:r>
            <a:r>
              <a:rPr lang="en-US" dirty="0"/>
              <a:t>); </a:t>
            </a:r>
            <a:r>
              <a:rPr lang="en-US" b="1" dirty="0" err="1"/>
              <a:t>absenteísmo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doença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ausências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doença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procedimento</a:t>
            </a:r>
            <a:r>
              <a:rPr lang="en-US" dirty="0" smtClean="0"/>
              <a:t> </a:t>
            </a:r>
            <a:r>
              <a:rPr lang="en-US" dirty="0" err="1" smtClean="0"/>
              <a:t>médico</a:t>
            </a:r>
            <a:r>
              <a:rPr lang="en-US" dirty="0"/>
              <a:t>, </a:t>
            </a:r>
            <a:r>
              <a:rPr lang="en-US" dirty="0" err="1"/>
              <a:t>excetuam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infortúnios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)</a:t>
            </a:r>
            <a:r>
              <a:rPr lang="en-US" dirty="0" smtClean="0"/>
              <a:t>; </a:t>
            </a:r>
            <a:r>
              <a:rPr lang="en-US" b="1" dirty="0" err="1" smtClean="0"/>
              <a:t>absenteísmo</a:t>
            </a:r>
            <a:r>
              <a:rPr lang="en-US" b="1" dirty="0" smtClean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patologia</a:t>
            </a:r>
            <a:r>
              <a:rPr lang="en-US" b="1" dirty="0"/>
              <a:t> </a:t>
            </a:r>
            <a:r>
              <a:rPr lang="en-US" b="1" dirty="0" err="1"/>
              <a:t>profissional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ausências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acidentes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doença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)</a:t>
            </a:r>
            <a:r>
              <a:rPr lang="en-US" dirty="0" smtClean="0"/>
              <a:t>; </a:t>
            </a:r>
            <a:r>
              <a:rPr lang="en-US" b="1" dirty="0" err="1" smtClean="0"/>
              <a:t>absenteísmo</a:t>
            </a:r>
            <a:r>
              <a:rPr lang="en-US" b="1" dirty="0" smtClean="0"/>
              <a:t> </a:t>
            </a:r>
            <a:r>
              <a:rPr lang="en-US" b="1" dirty="0"/>
              <a:t>legal </a:t>
            </a:r>
            <a:r>
              <a:rPr lang="en-US" dirty="0"/>
              <a:t>(</a:t>
            </a:r>
            <a:r>
              <a:rPr lang="en-US" dirty="0" err="1"/>
              <a:t>faltas</a:t>
            </a:r>
            <a:r>
              <a:rPr lang="en-US" dirty="0"/>
              <a:t> no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amparadas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leis,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en-US" dirty="0" err="1"/>
              <a:t>gestação</a:t>
            </a:r>
            <a:r>
              <a:rPr lang="en-US" dirty="0"/>
              <a:t>, </a:t>
            </a:r>
            <a:r>
              <a:rPr lang="en-US" dirty="0" err="1"/>
              <a:t>nojo</a:t>
            </a:r>
            <a:r>
              <a:rPr lang="en-US" dirty="0"/>
              <a:t>, gala, </a:t>
            </a:r>
            <a:r>
              <a:rPr lang="en-US" dirty="0" err="1"/>
              <a:t>doação</a:t>
            </a:r>
            <a:r>
              <a:rPr lang="en-US" dirty="0"/>
              <a:t> de </a:t>
            </a:r>
            <a:r>
              <a:rPr lang="en-US" dirty="0" err="1"/>
              <a:t>sangue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/>
              <a:t>militar</a:t>
            </a:r>
            <a:r>
              <a:rPr lang="en-US" dirty="0"/>
              <a:t>) e </a:t>
            </a:r>
            <a:r>
              <a:rPr lang="en-US" b="1" dirty="0" err="1"/>
              <a:t>absenteísmo</a:t>
            </a:r>
            <a:r>
              <a:rPr lang="en-US" b="1" dirty="0"/>
              <a:t> </a:t>
            </a:r>
            <a:r>
              <a:rPr lang="en-US" b="1" dirty="0" err="1"/>
              <a:t>compulsório</a:t>
            </a:r>
            <a:r>
              <a:rPr lang="en-US" dirty="0"/>
              <a:t> (</a:t>
            </a:r>
            <a:r>
              <a:rPr lang="en-US" dirty="0" err="1" smtClean="0"/>
              <a:t>impedimento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suspensão</a:t>
            </a:r>
            <a:r>
              <a:rPr lang="en-US" dirty="0"/>
              <a:t> </a:t>
            </a:r>
            <a:r>
              <a:rPr lang="en-US" dirty="0" err="1"/>
              <a:t>imposta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patrão</a:t>
            </a:r>
            <a:r>
              <a:rPr lang="en-US" dirty="0"/>
              <a:t>,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prisão</a:t>
            </a:r>
            <a:r>
              <a:rPr lang="en-US" dirty="0" smtClean="0"/>
              <a:t> </a:t>
            </a:r>
            <a:r>
              <a:rPr lang="en-US" dirty="0" err="1"/>
              <a:t>ou</a:t>
            </a:r>
            <a:r>
              <a:rPr lang="en-US" dirty="0"/>
              <a:t> outro </a:t>
            </a:r>
            <a:r>
              <a:rPr lang="en-US" dirty="0" err="1"/>
              <a:t>impedimento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trabalhador</a:t>
            </a:r>
            <a:r>
              <a:rPr lang="en-US" dirty="0" smtClean="0"/>
              <a:t> </a:t>
            </a:r>
            <a:r>
              <a:rPr lang="en-US" dirty="0" err="1"/>
              <a:t>chegar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local de </a:t>
            </a:r>
            <a:r>
              <a:rPr lang="en-US" dirty="0" err="1"/>
              <a:t>trabalho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0" y="1766571"/>
            <a:ext cx="5319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COUTO (1987), o </a:t>
            </a:r>
            <a:r>
              <a:rPr lang="en-US" dirty="0" err="1"/>
              <a:t>absenteísmo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 smtClean="0"/>
              <a:t>decorrente</a:t>
            </a:r>
            <a:r>
              <a:rPr lang="en-US" dirty="0" smtClean="0"/>
              <a:t> de </a:t>
            </a:r>
            <a:r>
              <a:rPr lang="en-US" dirty="0"/>
              <a:t>um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causas</a:t>
            </a:r>
            <a:r>
              <a:rPr lang="en-US" dirty="0"/>
              <a:t>,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,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trabalho</a:t>
            </a:r>
            <a:r>
              <a:rPr lang="en-US" dirty="0"/>
              <a:t>, </a:t>
            </a:r>
            <a:r>
              <a:rPr lang="en-US" dirty="0" err="1"/>
              <a:t>sociais</a:t>
            </a:r>
            <a:r>
              <a:rPr lang="en-US" dirty="0"/>
              <a:t>,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culturais</a:t>
            </a:r>
            <a:r>
              <a:rPr lang="en-US" dirty="0"/>
              <a:t>, de </a:t>
            </a:r>
            <a:r>
              <a:rPr lang="en-US" dirty="0" err="1"/>
              <a:t>personalidade</a:t>
            </a:r>
            <a:r>
              <a:rPr lang="en-US" dirty="0"/>
              <a:t> e </a:t>
            </a:r>
            <a:r>
              <a:rPr lang="en-US" dirty="0" smtClean="0"/>
              <a:t>de </a:t>
            </a:r>
            <a:r>
              <a:rPr lang="en-US" dirty="0" err="1" smtClean="0"/>
              <a:t>doenças</a:t>
            </a:r>
            <a:r>
              <a:rPr lang="en-US" dirty="0"/>
              <a:t>. O </a:t>
            </a:r>
            <a:r>
              <a:rPr lang="en-US" dirty="0" err="1"/>
              <a:t>referido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de </a:t>
            </a:r>
            <a:r>
              <a:rPr lang="en-US" dirty="0" err="1"/>
              <a:t>causa</a:t>
            </a:r>
            <a:r>
              <a:rPr lang="en-US" dirty="0"/>
              <a:t> e </a:t>
            </a:r>
            <a:r>
              <a:rPr lang="en-US" dirty="0" err="1"/>
              <a:t>efeito</a:t>
            </a:r>
            <a:r>
              <a:rPr lang="en-US" dirty="0"/>
              <a:t>, </a:t>
            </a:r>
            <a:r>
              <a:rPr lang="en-US" dirty="0" smtClean="0"/>
              <a:t>mas </a:t>
            </a:r>
            <a:r>
              <a:rPr lang="en-US" dirty="0" err="1" smtClean="0"/>
              <a:t>sim</a:t>
            </a:r>
            <a:r>
              <a:rPr lang="en-US" dirty="0" smtClean="0"/>
              <a:t>, um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levar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absenteísmo</a:t>
            </a:r>
            <a:r>
              <a:rPr lang="en-US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61" y="4896661"/>
            <a:ext cx="793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Segundo OTERO (1993), a </a:t>
            </a:r>
            <a:r>
              <a:rPr lang="en-US" dirty="0" err="1"/>
              <a:t>etiologia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absenteísmo</a:t>
            </a:r>
            <a:r>
              <a:rPr lang="en-US" dirty="0" smtClean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multifatorial</a:t>
            </a:r>
            <a:r>
              <a:rPr lang="en-US" dirty="0"/>
              <a:t>, </a:t>
            </a:r>
            <a:r>
              <a:rPr lang="en-US" dirty="0" err="1"/>
              <a:t>dependendo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 smtClean="0"/>
              <a:t>origem.Podem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classificados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/>
              <a:t>dependentes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/>
              <a:t>laboral</a:t>
            </a:r>
            <a:r>
              <a:rPr lang="en-US" dirty="0"/>
              <a:t>, </a:t>
            </a:r>
            <a:r>
              <a:rPr lang="en-US" dirty="0" err="1"/>
              <a:t>perilaborais</a:t>
            </a:r>
            <a:r>
              <a:rPr lang="en-US" dirty="0"/>
              <a:t>, do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extralaboral</a:t>
            </a:r>
            <a:r>
              <a:rPr lang="en-US" dirty="0" smtClean="0"/>
              <a:t>, </a:t>
            </a:r>
            <a:r>
              <a:rPr lang="en-US" dirty="0" err="1" smtClean="0"/>
              <a:t>Patologias</a:t>
            </a:r>
            <a:r>
              <a:rPr lang="en-US" dirty="0" smtClean="0"/>
              <a:t> </a:t>
            </a:r>
            <a:r>
              <a:rPr lang="en-US" dirty="0" err="1"/>
              <a:t>sofridas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trabalhador</a:t>
            </a:r>
            <a:r>
              <a:rPr lang="en-US" dirty="0"/>
              <a:t>,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individuais</a:t>
            </a:r>
            <a:r>
              <a:rPr lang="en-US" dirty="0" smtClean="0"/>
              <a:t> e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dependentes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administrativo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8685" y="1568914"/>
            <a:ext cx="32363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/>
              <a:t>insuficiente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humanos</a:t>
            </a:r>
            <a:r>
              <a:rPr lang="en-US" dirty="0"/>
              <a:t> </a:t>
            </a:r>
            <a:r>
              <a:rPr lang="en-US" dirty="0" err="1"/>
              <a:t>pode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contribuir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elevar</a:t>
            </a:r>
            <a:r>
              <a:rPr lang="en-US" dirty="0"/>
              <a:t> o </a:t>
            </a:r>
            <a:r>
              <a:rPr lang="en-US" dirty="0" err="1" smtClean="0"/>
              <a:t>índice</a:t>
            </a:r>
            <a:r>
              <a:rPr lang="en-US" dirty="0" smtClean="0"/>
              <a:t> de </a:t>
            </a:r>
            <a:r>
              <a:rPr lang="en-US" dirty="0" err="1"/>
              <a:t>absenteísmo</a:t>
            </a:r>
            <a:r>
              <a:rPr lang="en-US" dirty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conseqüência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sobrecarga</a:t>
            </a:r>
            <a:r>
              <a:rPr lang="en-US" dirty="0"/>
              <a:t> e </a:t>
            </a:r>
            <a:r>
              <a:rPr lang="en-US" dirty="0" err="1"/>
              <a:t>insatisfação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trabalhadores</a:t>
            </a:r>
            <a:r>
              <a:rPr lang="en-US" dirty="0"/>
              <a:t>, </a:t>
            </a:r>
            <a:r>
              <a:rPr lang="en-US" dirty="0" err="1"/>
              <a:t>desencadeando</a:t>
            </a:r>
            <a:r>
              <a:rPr lang="en-US" dirty="0"/>
              <a:t> a </a:t>
            </a:r>
            <a:r>
              <a:rPr lang="en-US" dirty="0" err="1"/>
              <a:t>queda</a:t>
            </a:r>
            <a:r>
              <a:rPr lang="en-US" dirty="0"/>
              <a:t> da </a:t>
            </a:r>
            <a:r>
              <a:rPr lang="en-US" dirty="0" err="1"/>
              <a:t>qualidade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cuidado</a:t>
            </a:r>
            <a:r>
              <a:rPr lang="en-US" dirty="0" smtClean="0"/>
              <a:t> </a:t>
            </a:r>
            <a:r>
              <a:rPr lang="en-US" dirty="0" err="1"/>
              <a:t>prestado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homem</a:t>
            </a:r>
            <a:r>
              <a:rPr lang="en-US" dirty="0"/>
              <a:t> (ALVES, 1995).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40664" y="-20242"/>
            <a:ext cx="4800600" cy="886968"/>
          </a:xfrm>
        </p:spPr>
        <p:txBody>
          <a:bodyPr/>
          <a:lstStyle/>
          <a:p>
            <a:r>
              <a:rPr lang="en-US" u="sng" dirty="0" err="1" smtClean="0"/>
              <a:t>Avalia</a:t>
            </a:r>
            <a:r>
              <a:rPr lang="en-US" u="sng" dirty="0" err="1" smtClean="0"/>
              <a:t>ção</a:t>
            </a:r>
            <a:r>
              <a:rPr lang="en-US" u="sng" dirty="0" smtClean="0"/>
              <a:t> das </a:t>
            </a:r>
            <a:r>
              <a:rPr lang="en-US" u="sng" dirty="0" err="1" smtClean="0"/>
              <a:t>Causas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929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5425"/>
            <a:ext cx="4948238" cy="886968"/>
          </a:xfrm>
        </p:spPr>
        <p:txBody>
          <a:bodyPr/>
          <a:lstStyle/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Causas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876" y="1412875"/>
            <a:ext cx="7604124" cy="54451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Liderança</a:t>
            </a:r>
            <a:r>
              <a:rPr lang="en-US" b="1" dirty="0"/>
              <a:t> </a:t>
            </a:r>
            <a:r>
              <a:rPr lang="en-US" b="1" dirty="0" err="1"/>
              <a:t>despreparada</a:t>
            </a:r>
            <a:r>
              <a:rPr lang="en-US" b="1" dirty="0"/>
              <a:t> -</a:t>
            </a:r>
            <a:r>
              <a:rPr lang="en-US" dirty="0"/>
              <a:t> 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novidade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líderes</a:t>
            </a:r>
            <a:r>
              <a:rPr lang="en-US" dirty="0"/>
              <a:t> </a:t>
            </a:r>
            <a:r>
              <a:rPr lang="en-US" dirty="0" err="1"/>
              <a:t>despreparados</a:t>
            </a:r>
            <a:r>
              <a:rPr lang="en-US" dirty="0"/>
              <a:t> </a:t>
            </a:r>
            <a:r>
              <a:rPr lang="en-US" dirty="0" err="1"/>
              <a:t>afugentam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 das </a:t>
            </a:r>
            <a:r>
              <a:rPr lang="en-US" dirty="0" err="1"/>
              <a:t>equipes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de </a:t>
            </a:r>
            <a:r>
              <a:rPr lang="en-US" dirty="0" err="1"/>
              <a:t>conduzirem</a:t>
            </a:r>
            <a:r>
              <a:rPr lang="en-US" dirty="0"/>
              <a:t> </a:t>
            </a:r>
            <a:r>
              <a:rPr lang="en-US" dirty="0" err="1"/>
              <a:t>equipes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-se do cargo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encontram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delegar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arbitrária</a:t>
            </a:r>
            <a:r>
              <a:rPr lang="en-US" dirty="0"/>
              <a:t>.</a:t>
            </a:r>
          </a:p>
          <a:p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b="1" dirty="0" err="1"/>
              <a:t>Infraestrutura</a:t>
            </a:r>
            <a:r>
              <a:rPr lang="en-US" b="1" dirty="0"/>
              <a:t> </a:t>
            </a:r>
            <a:r>
              <a:rPr lang="en-US" b="1" dirty="0" err="1"/>
              <a:t>deficiente</a:t>
            </a:r>
            <a:r>
              <a:rPr lang="en-US" b="1" dirty="0"/>
              <a:t> - </a:t>
            </a:r>
            <a:r>
              <a:rPr lang="en-US" dirty="0"/>
              <a:t>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adequada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dê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colaborador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exercer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contribui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absenteísmo</a:t>
            </a:r>
            <a:r>
              <a:rPr lang="en-US" dirty="0"/>
              <a:t>.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gosta</a:t>
            </a:r>
            <a:r>
              <a:rPr lang="en-US" dirty="0"/>
              <a:t> de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local de </a:t>
            </a:r>
            <a:r>
              <a:rPr lang="en-US" dirty="0" err="1"/>
              <a:t>trabalho</a:t>
            </a:r>
            <a:r>
              <a:rPr lang="en-US" dirty="0"/>
              <a:t> e se </a:t>
            </a:r>
            <a:r>
              <a:rPr lang="en-US" dirty="0" err="1"/>
              <a:t>sentir</a:t>
            </a:r>
            <a:r>
              <a:rPr lang="en-US" dirty="0"/>
              <a:t> de "</a:t>
            </a:r>
            <a:r>
              <a:rPr lang="en-US" dirty="0" err="1"/>
              <a:t>mãos</a:t>
            </a:r>
            <a:r>
              <a:rPr lang="en-US" dirty="0"/>
              <a:t> </a:t>
            </a:r>
            <a:r>
              <a:rPr lang="en-US" dirty="0" err="1"/>
              <a:t>amarradas</a:t>
            </a:r>
            <a:r>
              <a:rPr lang="en-US" dirty="0"/>
              <a:t>",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dispõe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mínimos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cumprir</a:t>
            </a:r>
            <a:r>
              <a:rPr lang="en-US" dirty="0"/>
              <a:t> com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.</a:t>
            </a:r>
          </a:p>
          <a:p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err="1"/>
              <a:t>Metas</a:t>
            </a:r>
            <a:r>
              <a:rPr lang="en-US" b="1" dirty="0"/>
              <a:t> </a:t>
            </a:r>
            <a:r>
              <a:rPr lang="en-US" b="1" dirty="0" err="1"/>
              <a:t>intangíveis</a:t>
            </a:r>
            <a:r>
              <a:rPr lang="en-US" b="1" dirty="0"/>
              <a:t> -</a:t>
            </a:r>
            <a:r>
              <a:rPr lang="en-US" dirty="0"/>
              <a:t> O </a:t>
            </a:r>
            <a:r>
              <a:rPr lang="en-US" dirty="0" err="1"/>
              <a:t>estabelecimento</a:t>
            </a:r>
            <a:r>
              <a:rPr lang="en-US" dirty="0"/>
              <a:t> de </a:t>
            </a:r>
            <a:r>
              <a:rPr lang="en-US" dirty="0" err="1"/>
              <a:t>metas</a:t>
            </a:r>
            <a:r>
              <a:rPr lang="en-US" dirty="0"/>
              <a:t> serve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norte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profissional</a:t>
            </a:r>
            <a:r>
              <a:rPr lang="en-US" dirty="0"/>
              <a:t> </a:t>
            </a:r>
            <a:r>
              <a:rPr lang="en-US" dirty="0" err="1"/>
              <a:t>saiba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chegar</a:t>
            </a:r>
            <a:r>
              <a:rPr lang="en-US" dirty="0"/>
              <a:t> e </a:t>
            </a:r>
            <a:r>
              <a:rPr lang="en-US" dirty="0" err="1"/>
              <a:t>atender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expectativas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as </a:t>
            </a:r>
            <a:r>
              <a:rPr lang="en-US" dirty="0" err="1"/>
              <a:t>metas</a:t>
            </a:r>
            <a:r>
              <a:rPr lang="en-US" dirty="0"/>
              <a:t> </a:t>
            </a:r>
            <a:r>
              <a:rPr lang="en-US" dirty="0" err="1"/>
              <a:t>estabelecidas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impossíveis</a:t>
            </a:r>
            <a:r>
              <a:rPr lang="en-US" dirty="0"/>
              <a:t> de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alcançadas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colaborador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sentir</a:t>
            </a:r>
            <a:r>
              <a:rPr lang="en-US" dirty="0"/>
              <a:t>-se </a:t>
            </a:r>
            <a:r>
              <a:rPr lang="en-US" dirty="0" err="1"/>
              <a:t>oprimido</a:t>
            </a:r>
            <a:r>
              <a:rPr lang="en-US" dirty="0"/>
              <a:t> e </a:t>
            </a:r>
            <a:r>
              <a:rPr lang="en-US" dirty="0" err="1"/>
              <a:t>impelido</a:t>
            </a:r>
            <a:r>
              <a:rPr lang="en-US" dirty="0"/>
              <a:t> a </a:t>
            </a:r>
            <a:r>
              <a:rPr lang="en-US" dirty="0" err="1"/>
              <a:t>fugir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preferem</a:t>
            </a:r>
            <a:r>
              <a:rPr lang="en-US" dirty="0"/>
              <a:t> </a:t>
            </a:r>
            <a:r>
              <a:rPr lang="en-US" dirty="0" err="1"/>
              <a:t>faltar</a:t>
            </a:r>
            <a:r>
              <a:rPr lang="en-US" dirty="0"/>
              <a:t> a </a:t>
            </a:r>
            <a:r>
              <a:rPr lang="en-US" dirty="0" err="1"/>
              <a:t>lidar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situação</a:t>
            </a:r>
            <a:r>
              <a:rPr lang="en-US" dirty="0"/>
              <a:t> de alto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estresse</a:t>
            </a:r>
            <a:r>
              <a:rPr lang="en-US" dirty="0"/>
              <a:t>.</a:t>
            </a:r>
          </a:p>
          <a:p>
            <a:r>
              <a:rPr lang="en-US" b="1" dirty="0" smtClean="0"/>
              <a:t>4</a:t>
            </a:r>
            <a:r>
              <a:rPr lang="en-US" b="1" dirty="0"/>
              <a:t>. </a:t>
            </a:r>
            <a:r>
              <a:rPr lang="en-US" b="1" dirty="0" err="1"/>
              <a:t>Comunicação</a:t>
            </a:r>
            <a:r>
              <a:rPr lang="en-US" b="1" dirty="0"/>
              <a:t> </a:t>
            </a:r>
            <a:r>
              <a:rPr lang="en-US" b="1" dirty="0" err="1"/>
              <a:t>deficiente</a:t>
            </a:r>
            <a:r>
              <a:rPr lang="en-US" b="1" dirty="0"/>
              <a:t> -</a:t>
            </a:r>
            <a:r>
              <a:rPr lang="en-US" dirty="0"/>
              <a:t> A </a:t>
            </a:r>
            <a:r>
              <a:rPr lang="en-US" dirty="0" err="1"/>
              <a:t>ausência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de </a:t>
            </a:r>
            <a:r>
              <a:rPr lang="en-US" dirty="0" err="1"/>
              <a:t>ascensão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contribuir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absenteísmo</a:t>
            </a:r>
            <a:r>
              <a:rPr lang="en-US" dirty="0"/>
              <a:t>. </a:t>
            </a:r>
            <a:r>
              <a:rPr lang="en-US" dirty="0" err="1"/>
              <a:t>Suponhamos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passe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delicada</a:t>
            </a:r>
            <a:r>
              <a:rPr lang="en-US" dirty="0"/>
              <a:t> e a </a:t>
            </a:r>
            <a:r>
              <a:rPr lang="en-US" dirty="0" err="1"/>
              <a:t>empresa</a:t>
            </a:r>
            <a:r>
              <a:rPr lang="en-US" dirty="0"/>
              <a:t> precise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internas</a:t>
            </a:r>
            <a:r>
              <a:rPr lang="en-US" dirty="0"/>
              <a:t>. 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um </a:t>
            </a:r>
            <a:r>
              <a:rPr lang="en-US" dirty="0" err="1"/>
              <a:t>diálogo</a:t>
            </a:r>
            <a:r>
              <a:rPr lang="en-US" dirty="0"/>
              <a:t> com o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, logo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começarão</a:t>
            </a:r>
            <a:r>
              <a:rPr lang="en-US" dirty="0"/>
              <a:t> a </a:t>
            </a:r>
            <a:r>
              <a:rPr lang="en-US" dirty="0" err="1"/>
              <a:t>imaginar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demissões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acontecer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fará</a:t>
            </a:r>
            <a:r>
              <a:rPr lang="en-US" dirty="0"/>
              <a:t> com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se </a:t>
            </a:r>
            <a:r>
              <a:rPr lang="en-US" dirty="0" err="1"/>
              <a:t>sintam</a:t>
            </a:r>
            <a:r>
              <a:rPr lang="en-US" dirty="0"/>
              <a:t> </a:t>
            </a:r>
            <a:r>
              <a:rPr lang="en-US" dirty="0" err="1"/>
              <a:t>desestimulados</a:t>
            </a:r>
            <a:r>
              <a:rPr lang="en-US" dirty="0"/>
              <a:t> a </a:t>
            </a:r>
            <a:r>
              <a:rPr lang="en-US" dirty="0" err="1"/>
              <a:t>cumprirem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horários</a:t>
            </a:r>
            <a:r>
              <a:rPr lang="en-US" dirty="0"/>
              <a:t>, </a:t>
            </a:r>
            <a:r>
              <a:rPr lang="en-US" dirty="0" err="1"/>
              <a:t>afinal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da "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".</a:t>
            </a:r>
          </a:p>
          <a:p>
            <a:r>
              <a:rPr lang="en-US" b="1" dirty="0" smtClean="0"/>
              <a:t>5</a:t>
            </a:r>
            <a:r>
              <a:rPr lang="en-US" b="1" dirty="0"/>
              <a:t>. </a:t>
            </a:r>
            <a:r>
              <a:rPr lang="en-US" b="1" dirty="0" err="1"/>
              <a:t>Clima</a:t>
            </a:r>
            <a:r>
              <a:rPr lang="en-US" b="1" dirty="0"/>
              <a:t> </a:t>
            </a:r>
            <a:r>
              <a:rPr lang="en-US" b="1" dirty="0" err="1"/>
              <a:t>organizacional</a:t>
            </a:r>
            <a:r>
              <a:rPr lang="en-US" b="1" dirty="0"/>
              <a:t> - 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clima</a:t>
            </a:r>
            <a:r>
              <a:rPr lang="en-US" dirty="0"/>
              <a:t> </a:t>
            </a:r>
            <a:r>
              <a:rPr lang="en-US" dirty="0" err="1"/>
              <a:t>organizacional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pesado</a:t>
            </a:r>
            <a:r>
              <a:rPr lang="en-US" dirty="0"/>
              <a:t>,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impacta</a:t>
            </a:r>
            <a:r>
              <a:rPr lang="en-US" dirty="0"/>
              <a:t> no </a:t>
            </a:r>
            <a:r>
              <a:rPr lang="en-US" dirty="0" err="1"/>
              <a:t>comportamento</a:t>
            </a:r>
            <a:r>
              <a:rPr lang="en-US" dirty="0"/>
              <a:t> das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tendem</a:t>
            </a:r>
            <a:r>
              <a:rPr lang="en-US" dirty="0"/>
              <a:t> a se </a:t>
            </a:r>
            <a:r>
              <a:rPr lang="en-US" dirty="0" err="1"/>
              <a:t>sentirem</a:t>
            </a:r>
            <a:r>
              <a:rPr lang="en-US" dirty="0"/>
              <a:t> </a:t>
            </a:r>
            <a:r>
              <a:rPr lang="en-US" dirty="0" err="1"/>
              <a:t>desmotivadas</a:t>
            </a:r>
            <a:r>
              <a:rPr lang="en-US" dirty="0"/>
              <a:t>.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ouviu</a:t>
            </a:r>
            <a:r>
              <a:rPr lang="en-US" dirty="0"/>
              <a:t> um </a:t>
            </a:r>
            <a:r>
              <a:rPr lang="en-US" dirty="0" err="1"/>
              <a:t>profissional</a:t>
            </a:r>
            <a:r>
              <a:rPr lang="en-US" dirty="0"/>
              <a:t>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: "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penso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acordar</a:t>
            </a:r>
            <a:r>
              <a:rPr lang="en-US" dirty="0"/>
              <a:t> e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aquele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pesado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dias</a:t>
            </a:r>
            <a:r>
              <a:rPr lang="en-US" dirty="0"/>
              <a:t>... </a:t>
            </a:r>
            <a:r>
              <a:rPr lang="en-US" dirty="0" err="1"/>
              <a:t>Prefiro</a:t>
            </a:r>
            <a:r>
              <a:rPr lang="en-US" dirty="0"/>
              <a:t> </a:t>
            </a:r>
            <a:r>
              <a:rPr lang="en-US" dirty="0" err="1"/>
              <a:t>arrumar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desculpa</a:t>
            </a:r>
            <a:r>
              <a:rPr lang="en-US" dirty="0"/>
              <a:t> e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casa".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7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97789" y="221234"/>
            <a:ext cx="4800600" cy="886968"/>
          </a:xfrm>
        </p:spPr>
        <p:txBody>
          <a:bodyPr/>
          <a:lstStyle/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Causas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125" y="1246509"/>
            <a:ext cx="9032875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6. </a:t>
            </a:r>
            <a:r>
              <a:rPr lang="en-US" sz="1400" b="1" dirty="0" err="1"/>
              <a:t>Cadê</a:t>
            </a:r>
            <a:r>
              <a:rPr lang="en-US" sz="1400" b="1" dirty="0"/>
              <a:t> o feedback? - </a:t>
            </a:r>
            <a:r>
              <a:rPr lang="en-US" sz="1400" dirty="0" err="1"/>
              <a:t>Quando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há</a:t>
            </a:r>
            <a:r>
              <a:rPr lang="en-US" sz="1400" dirty="0"/>
              <a:t> feedback do </a:t>
            </a:r>
            <a:r>
              <a:rPr lang="en-US" sz="1400" dirty="0" err="1"/>
              <a:t>líder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o </a:t>
            </a:r>
            <a:r>
              <a:rPr lang="en-US" sz="1400" dirty="0" err="1"/>
              <a:t>liderado</a:t>
            </a:r>
            <a:r>
              <a:rPr lang="en-US" sz="1400" dirty="0"/>
              <a:t>, o </a:t>
            </a:r>
            <a:r>
              <a:rPr lang="en-US" sz="1400" dirty="0" err="1"/>
              <a:t>colaborador</a:t>
            </a:r>
            <a:r>
              <a:rPr lang="en-US" sz="1400" dirty="0"/>
              <a:t> </a:t>
            </a:r>
            <a:r>
              <a:rPr lang="en-US" sz="1400" dirty="0" err="1"/>
              <a:t>pede</a:t>
            </a:r>
            <a:r>
              <a:rPr lang="en-US" sz="1400" dirty="0"/>
              <a:t> a </a:t>
            </a:r>
            <a:r>
              <a:rPr lang="en-US" sz="1400" dirty="0" err="1"/>
              <a:t>noção</a:t>
            </a:r>
            <a:r>
              <a:rPr lang="en-US" sz="1400" dirty="0"/>
              <a:t> do </a:t>
            </a:r>
            <a:r>
              <a:rPr lang="en-US" sz="1400" dirty="0" err="1"/>
              <a:t>que</a:t>
            </a:r>
            <a:r>
              <a:rPr lang="en-US" sz="1400" dirty="0"/>
              <a:t> a </a:t>
            </a:r>
            <a:r>
              <a:rPr lang="en-US" sz="1400" dirty="0" err="1"/>
              <a:t>empresa</a:t>
            </a:r>
            <a:r>
              <a:rPr lang="en-US" sz="1400" dirty="0"/>
              <a:t> </a:t>
            </a:r>
            <a:r>
              <a:rPr lang="en-US" sz="1400" dirty="0" err="1"/>
              <a:t>espera</a:t>
            </a:r>
            <a:r>
              <a:rPr lang="en-US" sz="1400" dirty="0"/>
              <a:t> dele e </a:t>
            </a:r>
            <a:r>
              <a:rPr lang="en-US" sz="1400" dirty="0" err="1"/>
              <a:t>muitas</a:t>
            </a:r>
            <a:r>
              <a:rPr lang="en-US" sz="1400" dirty="0"/>
              <a:t> </a:t>
            </a:r>
            <a:r>
              <a:rPr lang="en-US" sz="1400" dirty="0" err="1"/>
              <a:t>vezes</a:t>
            </a:r>
            <a:r>
              <a:rPr lang="en-US" sz="1400" dirty="0"/>
              <a:t> se </a:t>
            </a:r>
            <a:r>
              <a:rPr lang="en-US" sz="1400" dirty="0" err="1"/>
              <a:t>existe</a:t>
            </a:r>
            <a:r>
              <a:rPr lang="en-US" sz="1400" dirty="0"/>
              <a:t> a </a:t>
            </a:r>
            <a:r>
              <a:rPr lang="en-US" sz="1400" dirty="0" err="1"/>
              <a:t>possibilidade</a:t>
            </a:r>
            <a:r>
              <a:rPr lang="en-US" sz="1400" dirty="0"/>
              <a:t> de </a:t>
            </a:r>
            <a:r>
              <a:rPr lang="en-US" sz="1400" dirty="0" err="1"/>
              <a:t>desenvolver</a:t>
            </a:r>
            <a:r>
              <a:rPr lang="en-US" sz="1400" dirty="0"/>
              <a:t> </a:t>
            </a:r>
            <a:r>
              <a:rPr lang="en-US" sz="1400" dirty="0" err="1"/>
              <a:t>novas</a:t>
            </a:r>
            <a:r>
              <a:rPr lang="en-US" sz="1400" dirty="0"/>
              <a:t> </a:t>
            </a:r>
            <a:r>
              <a:rPr lang="en-US" sz="1400" dirty="0" err="1"/>
              <a:t>competências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o </a:t>
            </a:r>
            <a:r>
              <a:rPr lang="en-US" sz="1400" dirty="0" err="1"/>
              <a:t>façam</a:t>
            </a:r>
            <a:r>
              <a:rPr lang="en-US" sz="1400" dirty="0"/>
              <a:t> ascender </a:t>
            </a:r>
            <a:r>
              <a:rPr lang="en-US" sz="1400" dirty="0" err="1"/>
              <a:t>internamente</a:t>
            </a:r>
            <a:r>
              <a:rPr lang="en-US" sz="1400" dirty="0"/>
              <a:t>. </a:t>
            </a:r>
            <a:r>
              <a:rPr lang="en-US" sz="1400" dirty="0" err="1"/>
              <a:t>Lembremos</a:t>
            </a:r>
            <a:r>
              <a:rPr lang="en-US" sz="1400" dirty="0"/>
              <a:t> </a:t>
            </a:r>
            <a:r>
              <a:rPr lang="en-US" sz="1400" dirty="0" err="1"/>
              <a:t>aqui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talentos</a:t>
            </a:r>
            <a:r>
              <a:rPr lang="en-US" sz="1400" dirty="0"/>
              <a:t> </a:t>
            </a:r>
            <a:r>
              <a:rPr lang="en-US" sz="1400" dirty="0" err="1"/>
              <a:t>buscam</a:t>
            </a:r>
            <a:r>
              <a:rPr lang="en-US" sz="1400" dirty="0"/>
              <a:t> </a:t>
            </a:r>
            <a:r>
              <a:rPr lang="en-US" sz="1400" dirty="0" err="1"/>
              <a:t>desafios</a:t>
            </a:r>
            <a:r>
              <a:rPr lang="en-US" sz="1400" dirty="0"/>
              <a:t> a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momento</a:t>
            </a:r>
            <a:r>
              <a:rPr lang="en-US" sz="1400" dirty="0"/>
              <a:t> e </a:t>
            </a:r>
            <a:r>
              <a:rPr lang="en-US" sz="1400" dirty="0" err="1"/>
              <a:t>muitos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se </a:t>
            </a:r>
            <a:r>
              <a:rPr lang="en-US" sz="1400" dirty="0" err="1"/>
              <a:t>adaptam</a:t>
            </a:r>
            <a:r>
              <a:rPr lang="en-US" sz="1400" dirty="0"/>
              <a:t> </a:t>
            </a:r>
            <a:r>
              <a:rPr lang="en-US" sz="1400" dirty="0" err="1"/>
              <a:t>à</a:t>
            </a:r>
            <a:r>
              <a:rPr lang="en-US" sz="1400" dirty="0"/>
              <a:t> </a:t>
            </a:r>
            <a:r>
              <a:rPr lang="en-US" sz="1400" dirty="0" err="1"/>
              <a:t>zona</a:t>
            </a:r>
            <a:r>
              <a:rPr lang="en-US" sz="1400" dirty="0"/>
              <a:t> de </a:t>
            </a:r>
            <a:r>
              <a:rPr lang="en-US" sz="1400" dirty="0" err="1"/>
              <a:t>conforto</a:t>
            </a:r>
            <a:r>
              <a:rPr lang="en-US" sz="1400" dirty="0"/>
              <a:t>.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/>
              <a:t>7. </a:t>
            </a:r>
            <a:r>
              <a:rPr lang="en-US" sz="1400" b="1" dirty="0" err="1"/>
              <a:t>Qualidade</a:t>
            </a:r>
            <a:r>
              <a:rPr lang="en-US" sz="1400" b="1" dirty="0"/>
              <a:t> de </a:t>
            </a:r>
            <a:r>
              <a:rPr lang="en-US" sz="1400" b="1" dirty="0" err="1"/>
              <a:t>vida</a:t>
            </a:r>
            <a:r>
              <a:rPr lang="en-US" sz="1400" b="1" dirty="0"/>
              <a:t> - </a:t>
            </a:r>
            <a:r>
              <a:rPr lang="en-US" sz="1400" dirty="0"/>
              <a:t>O </a:t>
            </a:r>
            <a:r>
              <a:rPr lang="en-US" sz="1400" dirty="0" err="1"/>
              <a:t>absenteísmo</a:t>
            </a:r>
            <a:r>
              <a:rPr lang="en-US" sz="1400" dirty="0"/>
              <a:t> </a:t>
            </a:r>
            <a:r>
              <a:rPr lang="en-US" sz="1400" dirty="0" err="1"/>
              <a:t>também</a:t>
            </a:r>
            <a:r>
              <a:rPr lang="en-US" sz="1400" dirty="0"/>
              <a:t> </a:t>
            </a:r>
            <a:r>
              <a:rPr lang="en-US" sz="1400" dirty="0" err="1"/>
              <a:t>aumenta</a:t>
            </a:r>
            <a:r>
              <a:rPr lang="en-US" sz="1400" dirty="0"/>
              <a:t> </a:t>
            </a:r>
            <a:r>
              <a:rPr lang="en-US" sz="1400" dirty="0" err="1"/>
              <a:t>quando</a:t>
            </a:r>
            <a:r>
              <a:rPr lang="en-US" sz="1400" dirty="0"/>
              <a:t> o </a:t>
            </a:r>
            <a:r>
              <a:rPr lang="en-US" sz="1400" dirty="0" err="1"/>
              <a:t>ambiente</a:t>
            </a:r>
            <a:r>
              <a:rPr lang="en-US" sz="1400" dirty="0"/>
              <a:t> </a:t>
            </a:r>
            <a:r>
              <a:rPr lang="en-US" sz="1400" dirty="0" err="1"/>
              <a:t>prejudica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a </a:t>
            </a:r>
            <a:r>
              <a:rPr lang="en-US" sz="1400" dirty="0" err="1"/>
              <a:t>saúde</a:t>
            </a:r>
            <a:r>
              <a:rPr lang="en-US" sz="1400" dirty="0"/>
              <a:t> do </a:t>
            </a:r>
            <a:r>
              <a:rPr lang="en-US" sz="1400" dirty="0" err="1"/>
              <a:t>profissional</a:t>
            </a:r>
            <a:r>
              <a:rPr lang="en-US" sz="1400" dirty="0"/>
              <a:t>, </a:t>
            </a:r>
            <a:r>
              <a:rPr lang="en-US" sz="1400" dirty="0" err="1"/>
              <a:t>levando</a:t>
            </a:r>
            <a:r>
              <a:rPr lang="en-US" sz="1400" dirty="0"/>
              <a:t>-o a </a:t>
            </a:r>
            <a:r>
              <a:rPr lang="en-US" sz="1400" dirty="0" err="1"/>
              <a:t>adoecer</a:t>
            </a:r>
            <a:r>
              <a:rPr lang="en-US" sz="1400" dirty="0"/>
              <a:t> e se </a:t>
            </a:r>
            <a:r>
              <a:rPr lang="en-US" sz="1400" dirty="0" err="1"/>
              <a:t>afastar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doenças</a:t>
            </a:r>
            <a:r>
              <a:rPr lang="en-US" sz="1400" dirty="0"/>
              <a:t> </a:t>
            </a:r>
            <a:r>
              <a:rPr lang="en-US" sz="1400" dirty="0" err="1"/>
              <a:t>ocupacionais</a:t>
            </a:r>
            <a:r>
              <a:rPr lang="en-US" sz="1400" dirty="0"/>
              <a:t>. O </a:t>
            </a:r>
            <a:r>
              <a:rPr lang="en-US" sz="1400" dirty="0" err="1"/>
              <a:t>funcionário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</a:t>
            </a:r>
            <a:r>
              <a:rPr lang="en-US" sz="1400" dirty="0" err="1"/>
              <a:t>até</a:t>
            </a:r>
            <a:r>
              <a:rPr lang="en-US" sz="1400" dirty="0"/>
              <a:t> </a:t>
            </a:r>
            <a:r>
              <a:rPr lang="en-US" sz="1400" dirty="0" err="1"/>
              <a:t>tentar</a:t>
            </a:r>
            <a:r>
              <a:rPr lang="en-US" sz="1400" dirty="0"/>
              <a:t> </a:t>
            </a:r>
            <a:r>
              <a:rPr lang="en-US" sz="1400" dirty="0" err="1"/>
              <a:t>trabalhar</a:t>
            </a:r>
            <a:r>
              <a:rPr lang="en-US" sz="1400" dirty="0"/>
              <a:t> </a:t>
            </a:r>
            <a:r>
              <a:rPr lang="en-US" sz="1400" dirty="0" err="1"/>
              <a:t>adoentado</a:t>
            </a:r>
            <a:r>
              <a:rPr lang="en-US" sz="1400" dirty="0"/>
              <a:t>, mas </a:t>
            </a:r>
            <a:r>
              <a:rPr lang="en-US" sz="1400" dirty="0" err="1"/>
              <a:t>chegará</a:t>
            </a:r>
            <a:r>
              <a:rPr lang="en-US" sz="1400" dirty="0"/>
              <a:t> o </a:t>
            </a:r>
            <a:r>
              <a:rPr lang="en-US" sz="1400" dirty="0" err="1"/>
              <a:t>momento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corpo</a:t>
            </a:r>
            <a:r>
              <a:rPr lang="en-US" sz="1400" dirty="0"/>
              <a:t> </a:t>
            </a:r>
            <a:r>
              <a:rPr lang="en-US" sz="1400" dirty="0" err="1"/>
              <a:t>pedirá</a:t>
            </a:r>
            <a:r>
              <a:rPr lang="en-US" sz="1400" dirty="0"/>
              <a:t> </a:t>
            </a:r>
            <a:r>
              <a:rPr lang="en-US" sz="1400" dirty="0" err="1"/>
              <a:t>socorro</a:t>
            </a:r>
            <a:r>
              <a:rPr lang="en-US" sz="1400" dirty="0"/>
              <a:t> e </a:t>
            </a:r>
            <a:r>
              <a:rPr lang="en-US" sz="1400" dirty="0" err="1"/>
              <a:t>isso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</a:t>
            </a:r>
            <a:r>
              <a:rPr lang="en-US" sz="1400" dirty="0" err="1"/>
              <a:t>comprometer</a:t>
            </a:r>
            <a:r>
              <a:rPr lang="en-US" sz="1400" dirty="0"/>
              <a:t> </a:t>
            </a:r>
            <a:r>
              <a:rPr lang="en-US" sz="1400" dirty="0" err="1"/>
              <a:t>tanto</a:t>
            </a:r>
            <a:r>
              <a:rPr lang="en-US" sz="1400" dirty="0"/>
              <a:t> a </a:t>
            </a:r>
            <a:r>
              <a:rPr lang="en-US" sz="1400" dirty="0" err="1"/>
              <a:t>integridade</a:t>
            </a:r>
            <a:r>
              <a:rPr lang="en-US" sz="1400" dirty="0"/>
              <a:t> dele, </a:t>
            </a:r>
            <a:r>
              <a:rPr lang="en-US" sz="1400" dirty="0" err="1"/>
              <a:t>como</a:t>
            </a:r>
            <a:r>
              <a:rPr lang="en-US" sz="1400" dirty="0"/>
              <a:t> dos </a:t>
            </a:r>
            <a:r>
              <a:rPr lang="en-US" sz="1400" dirty="0" err="1"/>
              <a:t>demais</a:t>
            </a:r>
            <a:r>
              <a:rPr lang="en-US" sz="1400" dirty="0"/>
              <a:t> </a:t>
            </a:r>
            <a:r>
              <a:rPr lang="en-US" sz="1400" dirty="0" err="1"/>
              <a:t>colegas</a:t>
            </a:r>
            <a:r>
              <a:rPr lang="en-US" sz="1400" dirty="0"/>
              <a:t> de </a:t>
            </a:r>
            <a:r>
              <a:rPr lang="en-US" sz="1400" dirty="0" err="1"/>
              <a:t>trabalho</a:t>
            </a:r>
            <a:r>
              <a:rPr lang="en-US" sz="1400" dirty="0"/>
              <a:t>.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/>
              <a:t>8. </a:t>
            </a:r>
            <a:r>
              <a:rPr lang="en-US" sz="1400" b="1" dirty="0" err="1"/>
              <a:t>Assédio</a:t>
            </a:r>
            <a:r>
              <a:rPr lang="en-US" sz="1400" b="1" dirty="0"/>
              <a:t> moral - </a:t>
            </a:r>
            <a:r>
              <a:rPr lang="en-US" sz="1400" dirty="0" err="1"/>
              <a:t>Essa</a:t>
            </a:r>
            <a:r>
              <a:rPr lang="en-US" sz="1400" dirty="0"/>
              <a:t> </a:t>
            </a:r>
            <a:r>
              <a:rPr lang="en-US" sz="1400" dirty="0" err="1"/>
              <a:t>questão</a:t>
            </a:r>
            <a:r>
              <a:rPr lang="en-US" sz="1400" dirty="0"/>
              <a:t> tem </a:t>
            </a:r>
            <a:r>
              <a:rPr lang="en-US" sz="1400" dirty="0" err="1"/>
              <a:t>sido</a:t>
            </a:r>
            <a:r>
              <a:rPr lang="en-US" sz="1400" dirty="0"/>
              <a:t> </a:t>
            </a:r>
            <a:r>
              <a:rPr lang="en-US" sz="1400" dirty="0" err="1"/>
              <a:t>apontada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um dos </a:t>
            </a:r>
            <a:r>
              <a:rPr lang="en-US" sz="1400" dirty="0" err="1"/>
              <a:t>fatores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contribuem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a </a:t>
            </a:r>
            <a:r>
              <a:rPr lang="en-US" sz="1400" dirty="0" err="1"/>
              <a:t>ausência</a:t>
            </a:r>
            <a:r>
              <a:rPr lang="en-US" sz="1400" dirty="0"/>
              <a:t> do </a:t>
            </a:r>
            <a:r>
              <a:rPr lang="en-US" sz="1400" dirty="0" err="1"/>
              <a:t>funcionário</a:t>
            </a:r>
            <a:r>
              <a:rPr lang="en-US" sz="1400" dirty="0"/>
              <a:t> no </a:t>
            </a:r>
            <a:r>
              <a:rPr lang="en-US" sz="1400" dirty="0" err="1"/>
              <a:t>ambiente</a:t>
            </a:r>
            <a:r>
              <a:rPr lang="en-US" sz="1400" dirty="0"/>
              <a:t> de </a:t>
            </a:r>
            <a:r>
              <a:rPr lang="en-US" sz="1400" dirty="0" err="1"/>
              <a:t>trabalho</a:t>
            </a:r>
            <a:r>
              <a:rPr lang="en-US" sz="1400" dirty="0"/>
              <a:t>. </a:t>
            </a:r>
            <a:r>
              <a:rPr lang="en-US" sz="1400" dirty="0" err="1"/>
              <a:t>Pode</a:t>
            </a:r>
            <a:r>
              <a:rPr lang="en-US" sz="1400" dirty="0"/>
              <a:t> </a:t>
            </a:r>
            <a:r>
              <a:rPr lang="en-US" sz="1400" dirty="0" err="1"/>
              <a:t>ocorrer</a:t>
            </a:r>
            <a:r>
              <a:rPr lang="en-US" sz="1400" dirty="0"/>
              <a:t> de </a:t>
            </a:r>
            <a:r>
              <a:rPr lang="en-US" sz="1400" dirty="0" err="1"/>
              <a:t>alguém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exerce</a:t>
            </a:r>
            <a:r>
              <a:rPr lang="en-US" sz="1400" dirty="0"/>
              <a:t> um cargo de </a:t>
            </a:r>
            <a:r>
              <a:rPr lang="en-US" sz="1400" dirty="0" err="1"/>
              <a:t>liderança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o </a:t>
            </a:r>
            <a:r>
              <a:rPr lang="en-US" sz="1400" dirty="0" err="1"/>
              <a:t>liderando</a:t>
            </a:r>
            <a:r>
              <a:rPr lang="en-US" sz="1400" dirty="0"/>
              <a:t>,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também</a:t>
            </a:r>
            <a:r>
              <a:rPr lang="en-US" sz="1400" dirty="0"/>
              <a:t> vice-versa. </a:t>
            </a:r>
            <a:r>
              <a:rPr lang="en-US" sz="1400" dirty="0" err="1"/>
              <a:t>Isso</a:t>
            </a:r>
            <a:r>
              <a:rPr lang="en-US" sz="1400" dirty="0"/>
              <a:t> tem </a:t>
            </a:r>
            <a:r>
              <a:rPr lang="en-US" sz="1400" dirty="0" err="1" smtClean="0"/>
              <a:t>levado</a:t>
            </a:r>
            <a:r>
              <a:rPr lang="en-US" sz="1400" dirty="0" smtClean="0"/>
              <a:t> </a:t>
            </a:r>
            <a:r>
              <a:rPr lang="en-US" sz="1400" dirty="0"/>
              <a:t>as </a:t>
            </a:r>
            <a:r>
              <a:rPr lang="en-US" sz="1400" dirty="0" err="1"/>
              <a:t>empresas</a:t>
            </a:r>
            <a:r>
              <a:rPr lang="en-US" sz="1400" dirty="0"/>
              <a:t> a </a:t>
            </a:r>
            <a:r>
              <a:rPr lang="en-US" sz="1400" dirty="0" err="1"/>
              <a:t>trabalharem</a:t>
            </a:r>
            <a:r>
              <a:rPr lang="en-US" sz="1400" dirty="0"/>
              <a:t> o </a:t>
            </a:r>
            <a:r>
              <a:rPr lang="en-US" sz="1400" dirty="0" err="1"/>
              <a:t>assunto</a:t>
            </a:r>
            <a:r>
              <a:rPr lang="en-US" sz="1400" dirty="0"/>
              <a:t> de </a:t>
            </a:r>
            <a:r>
              <a:rPr lang="en-US" sz="1400" dirty="0" err="1"/>
              <a:t>maneira</a:t>
            </a:r>
            <a:r>
              <a:rPr lang="en-US" sz="1400" dirty="0"/>
              <a:t> </a:t>
            </a:r>
            <a:r>
              <a:rPr lang="en-US" sz="1400" dirty="0" err="1"/>
              <a:t>contínua</a:t>
            </a:r>
            <a:r>
              <a:rPr lang="en-US" sz="1400" dirty="0"/>
              <a:t>,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colaboradores</a:t>
            </a:r>
            <a:r>
              <a:rPr lang="en-US" sz="1400" dirty="0"/>
              <a:t> </a:t>
            </a:r>
            <a:r>
              <a:rPr lang="en-US" sz="1400" dirty="0" err="1"/>
              <a:t>compreendam</a:t>
            </a:r>
            <a:r>
              <a:rPr lang="en-US" sz="1400" dirty="0"/>
              <a:t> a </a:t>
            </a:r>
            <a:r>
              <a:rPr lang="en-US" sz="1400" dirty="0" err="1"/>
              <a:t>gravidade</a:t>
            </a:r>
            <a:r>
              <a:rPr lang="en-US" sz="1400" dirty="0"/>
              <a:t> e as </a:t>
            </a:r>
            <a:r>
              <a:rPr lang="en-US" sz="1400" dirty="0" err="1"/>
              <a:t>consequências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o </a:t>
            </a:r>
            <a:r>
              <a:rPr lang="en-US" sz="1400" dirty="0" err="1"/>
              <a:t>assédio</a:t>
            </a:r>
            <a:r>
              <a:rPr lang="en-US" sz="1400" dirty="0"/>
              <a:t> </a:t>
            </a:r>
            <a:r>
              <a:rPr lang="en-US" sz="1400" dirty="0" err="1"/>
              <a:t>gera</a:t>
            </a:r>
            <a:r>
              <a:rPr lang="en-US" sz="1400" dirty="0"/>
              <a:t> a </a:t>
            </a:r>
            <a:r>
              <a:rPr lang="en-US" sz="1400" dirty="0" err="1"/>
              <a:t>quem</a:t>
            </a:r>
            <a:r>
              <a:rPr lang="en-US" sz="1400" dirty="0"/>
              <a:t> </a:t>
            </a:r>
            <a:r>
              <a:rPr lang="en-US" sz="1400" dirty="0" err="1"/>
              <a:t>é</a:t>
            </a:r>
            <a:r>
              <a:rPr lang="en-US" sz="1400" dirty="0"/>
              <a:t> </a:t>
            </a:r>
            <a:r>
              <a:rPr lang="en-US" sz="1400" dirty="0" err="1"/>
              <a:t>assediado</a:t>
            </a:r>
            <a:r>
              <a:rPr lang="en-US" sz="1400" dirty="0"/>
              <a:t>, a </a:t>
            </a:r>
            <a:r>
              <a:rPr lang="en-US" sz="1400" dirty="0" err="1"/>
              <a:t>quem</a:t>
            </a:r>
            <a:r>
              <a:rPr lang="en-US" sz="1400" dirty="0"/>
              <a:t> </a:t>
            </a:r>
            <a:r>
              <a:rPr lang="en-US" sz="1400" dirty="0" err="1"/>
              <a:t>assedia</a:t>
            </a:r>
            <a:r>
              <a:rPr lang="en-US" sz="1400" dirty="0"/>
              <a:t> e </a:t>
            </a:r>
            <a:r>
              <a:rPr lang="en-US" sz="1400" dirty="0" err="1"/>
              <a:t>até</a:t>
            </a:r>
            <a:r>
              <a:rPr lang="en-US" sz="1400" dirty="0"/>
              <a:t> </a:t>
            </a:r>
            <a:r>
              <a:rPr lang="en-US" sz="1400" dirty="0" err="1"/>
              <a:t>à</a:t>
            </a:r>
            <a:r>
              <a:rPr lang="en-US" sz="1400" dirty="0"/>
              <a:t> </a:t>
            </a:r>
            <a:r>
              <a:rPr lang="en-US" sz="1400" dirty="0" err="1"/>
              <a:t>própria</a:t>
            </a:r>
            <a:r>
              <a:rPr lang="en-US" sz="1400" dirty="0"/>
              <a:t> </a:t>
            </a:r>
            <a:r>
              <a:rPr lang="en-US" sz="1400" dirty="0" err="1"/>
              <a:t>empresa</a:t>
            </a:r>
            <a:r>
              <a:rPr lang="en-US" sz="1400" dirty="0"/>
              <a:t>.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/>
              <a:t>9. </a:t>
            </a:r>
            <a:r>
              <a:rPr lang="en-US" sz="1400" b="1" dirty="0" err="1"/>
              <a:t>Imaturidade</a:t>
            </a:r>
            <a:r>
              <a:rPr lang="en-US" sz="1400" b="1" dirty="0"/>
              <a:t> </a:t>
            </a:r>
            <a:r>
              <a:rPr lang="en-US" sz="1400" b="1" dirty="0" err="1"/>
              <a:t>profissional</a:t>
            </a:r>
            <a:r>
              <a:rPr lang="en-US" sz="1400" b="1" dirty="0"/>
              <a:t> -</a:t>
            </a:r>
            <a:r>
              <a:rPr lang="en-US" sz="1400" dirty="0"/>
              <a:t> </a:t>
            </a:r>
            <a:r>
              <a:rPr lang="en-US" sz="1400" dirty="0" err="1"/>
              <a:t>Há</a:t>
            </a:r>
            <a:r>
              <a:rPr lang="en-US" sz="1400" dirty="0"/>
              <a:t> </a:t>
            </a:r>
            <a:r>
              <a:rPr lang="en-US" sz="1400" dirty="0" err="1"/>
              <a:t>profissionais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com o </a:t>
            </a:r>
            <a:r>
              <a:rPr lang="en-US" sz="1400" dirty="0" err="1"/>
              <a:t>passar</a:t>
            </a:r>
            <a:r>
              <a:rPr lang="en-US" sz="1400" dirty="0"/>
              <a:t> do tempo </a:t>
            </a:r>
            <a:r>
              <a:rPr lang="en-US" sz="1400" dirty="0" err="1"/>
              <a:t>acreditam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terem</a:t>
            </a:r>
            <a:r>
              <a:rPr lang="en-US" sz="1400" dirty="0"/>
              <a:t> </a:t>
            </a:r>
            <a:r>
              <a:rPr lang="en-US" sz="1400" dirty="0" err="1"/>
              <a:t>anos</a:t>
            </a:r>
            <a:r>
              <a:rPr lang="en-US" sz="1400" dirty="0"/>
              <a:t> de </a:t>
            </a:r>
            <a:r>
              <a:rPr lang="en-US" sz="1400" dirty="0" err="1"/>
              <a:t>empresa</a:t>
            </a:r>
            <a:r>
              <a:rPr lang="en-US" sz="1400" dirty="0"/>
              <a:t>, </a:t>
            </a:r>
            <a:r>
              <a:rPr lang="en-US" sz="1400" dirty="0" err="1"/>
              <a:t>são</a:t>
            </a:r>
            <a:r>
              <a:rPr lang="en-US" sz="1400" dirty="0"/>
              <a:t> </a:t>
            </a:r>
            <a:r>
              <a:rPr lang="en-US" sz="1400" dirty="0" err="1"/>
              <a:t>considerados</a:t>
            </a:r>
            <a:r>
              <a:rPr lang="en-US" sz="1400" dirty="0"/>
              <a:t> </a:t>
            </a:r>
            <a:r>
              <a:rPr lang="en-US" sz="1400" dirty="0" err="1"/>
              <a:t>indispensáveis</a:t>
            </a:r>
            <a:r>
              <a:rPr lang="en-US" sz="1400" dirty="0"/>
              <a:t> e </a:t>
            </a:r>
            <a:r>
              <a:rPr lang="en-US" sz="1400" dirty="0" err="1" smtClean="0"/>
              <a:t>começam</a:t>
            </a:r>
            <a:r>
              <a:rPr lang="en-US" sz="1400" dirty="0" smtClean="0"/>
              <a:t> </a:t>
            </a:r>
            <a:r>
              <a:rPr lang="en-US" sz="1400" dirty="0" err="1"/>
              <a:t>literalmente</a:t>
            </a:r>
            <a:r>
              <a:rPr lang="en-US" sz="1400" dirty="0"/>
              <a:t> a </a:t>
            </a:r>
            <a:r>
              <a:rPr lang="en-US" sz="1400" dirty="0" err="1"/>
              <a:t>abusar</a:t>
            </a:r>
            <a:r>
              <a:rPr lang="en-US" sz="1400" dirty="0"/>
              <a:t>. </a:t>
            </a:r>
            <a:r>
              <a:rPr lang="en-US" sz="1400" dirty="0" err="1"/>
              <a:t>Esquecem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podem</a:t>
            </a:r>
            <a:r>
              <a:rPr lang="en-US" sz="1400" dirty="0"/>
              <a:t> </a:t>
            </a:r>
            <a:r>
              <a:rPr lang="en-US" sz="1400" dirty="0" err="1"/>
              <a:t>ser</a:t>
            </a:r>
            <a:r>
              <a:rPr lang="en-US" sz="1400" dirty="0"/>
              <a:t> </a:t>
            </a:r>
            <a:r>
              <a:rPr lang="en-US" sz="1400" dirty="0" err="1"/>
              <a:t>substituídos</a:t>
            </a:r>
            <a:r>
              <a:rPr lang="en-US" sz="1400" dirty="0"/>
              <a:t>. </a:t>
            </a:r>
            <a:r>
              <a:rPr lang="en-US" sz="1400" dirty="0" err="1"/>
              <a:t>Nesse</a:t>
            </a:r>
            <a:r>
              <a:rPr lang="en-US" sz="1400" dirty="0"/>
              <a:t> </a:t>
            </a:r>
            <a:r>
              <a:rPr lang="en-US" sz="1400" dirty="0" err="1"/>
              <a:t>momento</a:t>
            </a:r>
            <a:r>
              <a:rPr lang="en-US" sz="1400" dirty="0"/>
              <a:t>, vale um </a:t>
            </a:r>
            <a:r>
              <a:rPr lang="en-US" sz="1400" dirty="0" err="1"/>
              <a:t>diálogo</a:t>
            </a:r>
            <a:r>
              <a:rPr lang="en-US" sz="1400" dirty="0"/>
              <a:t> </a:t>
            </a:r>
            <a:r>
              <a:rPr lang="en-US" sz="1400" dirty="0" err="1"/>
              <a:t>aberto</a:t>
            </a:r>
            <a:r>
              <a:rPr lang="en-US" sz="1400" dirty="0"/>
              <a:t> entre </a:t>
            </a:r>
            <a:r>
              <a:rPr lang="en-US" sz="1400" dirty="0" err="1"/>
              <a:t>líder</a:t>
            </a:r>
            <a:r>
              <a:rPr lang="en-US" sz="1400" dirty="0"/>
              <a:t> e </a:t>
            </a:r>
            <a:r>
              <a:rPr lang="en-US" sz="1400" dirty="0" err="1"/>
              <a:t>liderado</a:t>
            </a:r>
            <a:r>
              <a:rPr lang="en-US" sz="1400" dirty="0"/>
              <a:t>, a </a:t>
            </a:r>
            <a:r>
              <a:rPr lang="en-US" sz="1400" dirty="0" err="1"/>
              <a:t>fim</a:t>
            </a:r>
            <a:r>
              <a:rPr lang="en-US" sz="1400" dirty="0"/>
              <a:t> de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tudo</a:t>
            </a:r>
            <a:r>
              <a:rPr lang="en-US" sz="1400" dirty="0"/>
              <a:t> </a:t>
            </a:r>
            <a:r>
              <a:rPr lang="en-US" sz="1400" dirty="0" err="1"/>
              <a:t>seja</a:t>
            </a:r>
            <a:r>
              <a:rPr lang="en-US" sz="1400" dirty="0"/>
              <a:t> </a:t>
            </a:r>
            <a:r>
              <a:rPr lang="en-US" sz="1400" dirty="0" err="1"/>
              <a:t>resolvido</a:t>
            </a:r>
            <a:r>
              <a:rPr lang="en-US" sz="1400" dirty="0"/>
              <a:t> </a:t>
            </a:r>
            <a:r>
              <a:rPr lang="en-US" sz="1400" dirty="0" err="1"/>
              <a:t>sem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medidas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rigorosas</a:t>
            </a:r>
            <a:r>
              <a:rPr lang="en-US" sz="1400" dirty="0"/>
              <a:t> </a:t>
            </a:r>
            <a:r>
              <a:rPr lang="en-US" sz="1400" dirty="0" err="1"/>
              <a:t>precisem</a:t>
            </a:r>
            <a:r>
              <a:rPr lang="en-US" sz="1400" dirty="0"/>
              <a:t> </a:t>
            </a:r>
            <a:r>
              <a:rPr lang="en-US" sz="1400" dirty="0" err="1"/>
              <a:t>ser</a:t>
            </a:r>
            <a:r>
              <a:rPr lang="en-US" sz="1400" dirty="0"/>
              <a:t> </a:t>
            </a:r>
            <a:r>
              <a:rPr lang="en-US" sz="1400" dirty="0" err="1"/>
              <a:t>adotadas</a:t>
            </a:r>
            <a:r>
              <a:rPr lang="en-US" sz="1400" dirty="0"/>
              <a:t>.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/>
              <a:t>10. </a:t>
            </a:r>
            <a:r>
              <a:rPr lang="en-US" sz="1400" b="1" dirty="0" err="1"/>
              <a:t>Preferencialismo</a:t>
            </a:r>
            <a:r>
              <a:rPr lang="en-US" sz="1400" b="1" dirty="0"/>
              <a:t> -</a:t>
            </a:r>
            <a:r>
              <a:rPr lang="en-US" sz="1400" dirty="0"/>
              <a:t> Se o </a:t>
            </a:r>
            <a:r>
              <a:rPr lang="en-US" sz="1400" dirty="0" err="1"/>
              <a:t>preferencialismo</a:t>
            </a:r>
            <a:r>
              <a:rPr lang="en-US" sz="1400" dirty="0"/>
              <a:t> </a:t>
            </a:r>
            <a:r>
              <a:rPr lang="en-US" sz="1400" dirty="0" err="1"/>
              <a:t>chega</a:t>
            </a:r>
            <a:r>
              <a:rPr lang="en-US" sz="1400" dirty="0"/>
              <a:t> a </a:t>
            </a:r>
            <a:r>
              <a:rPr lang="en-US" sz="1400" dirty="0" err="1"/>
              <a:t>adentrar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empresa</a:t>
            </a:r>
            <a:r>
              <a:rPr lang="en-US" sz="1400" dirty="0"/>
              <a:t>,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determinado</a:t>
            </a:r>
            <a:r>
              <a:rPr lang="en-US" sz="1400" dirty="0"/>
              <a:t> </a:t>
            </a:r>
            <a:r>
              <a:rPr lang="en-US" sz="1400" dirty="0" err="1"/>
              <a:t>momento</a:t>
            </a:r>
            <a:r>
              <a:rPr lang="en-US" sz="1400" dirty="0"/>
              <a:t> </a:t>
            </a:r>
            <a:r>
              <a:rPr lang="en-US" sz="1400" dirty="0" err="1"/>
              <a:t>aquele</a:t>
            </a:r>
            <a:r>
              <a:rPr lang="en-US" sz="1400" dirty="0"/>
              <a:t> </a:t>
            </a:r>
            <a:r>
              <a:rPr lang="en-US" sz="1400" dirty="0" err="1"/>
              <a:t>profissional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tem a "</a:t>
            </a:r>
            <a:r>
              <a:rPr lang="en-US" sz="1400" dirty="0" err="1"/>
              <a:t>estima</a:t>
            </a:r>
            <a:r>
              <a:rPr lang="en-US" sz="1400" dirty="0"/>
              <a:t>" </a:t>
            </a:r>
            <a:r>
              <a:rPr lang="en-US" sz="1400" dirty="0" err="1"/>
              <a:t>passará</a:t>
            </a:r>
            <a:r>
              <a:rPr lang="en-US" sz="1400" dirty="0"/>
              <a:t> a </a:t>
            </a:r>
            <a:r>
              <a:rPr lang="en-US" sz="1400" dirty="0" err="1"/>
              <a:t>utilizar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benefícios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recebe</a:t>
            </a:r>
            <a:r>
              <a:rPr lang="en-US" sz="1400" dirty="0"/>
              <a:t> e </a:t>
            </a:r>
            <a:r>
              <a:rPr lang="en-US" sz="1400" dirty="0" err="1"/>
              <a:t>dentre</a:t>
            </a:r>
            <a:r>
              <a:rPr lang="en-US" sz="1400" dirty="0"/>
              <a:t> </a:t>
            </a:r>
            <a:r>
              <a:rPr lang="en-US" sz="1400" dirty="0" err="1"/>
              <a:t>esses</a:t>
            </a:r>
            <a:r>
              <a:rPr lang="en-US" sz="1400" dirty="0"/>
              <a:t>, </a:t>
            </a:r>
            <a:r>
              <a:rPr lang="en-US" sz="1400" dirty="0" err="1"/>
              <a:t>passará</a:t>
            </a:r>
            <a:r>
              <a:rPr lang="en-US" sz="1400" dirty="0"/>
              <a:t> a </a:t>
            </a:r>
            <a:r>
              <a:rPr lang="en-US" sz="1400" dirty="0" err="1"/>
              <a:t>chegar</a:t>
            </a:r>
            <a:r>
              <a:rPr lang="en-US" sz="1400" dirty="0"/>
              <a:t> </a:t>
            </a:r>
            <a:r>
              <a:rPr lang="en-US" sz="1400" dirty="0" err="1"/>
              <a:t>atrasado</a:t>
            </a:r>
            <a:r>
              <a:rPr lang="en-US" sz="1400" dirty="0"/>
              <a:t> 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mesmo</a:t>
            </a:r>
            <a:r>
              <a:rPr lang="en-US" sz="1400" dirty="0"/>
              <a:t> a </a:t>
            </a:r>
            <a:r>
              <a:rPr lang="en-US" sz="1400" dirty="0" err="1"/>
              <a:t>faltar</a:t>
            </a:r>
            <a:r>
              <a:rPr lang="en-US" sz="1400" dirty="0"/>
              <a:t> um </a:t>
            </a:r>
            <a:r>
              <a:rPr lang="en-US" sz="1400" dirty="0" err="1"/>
              <a:t>dia</a:t>
            </a:r>
            <a:r>
              <a:rPr lang="en-US" sz="1400" dirty="0"/>
              <a:t> de </a:t>
            </a:r>
            <a:r>
              <a:rPr lang="en-US" sz="1400" dirty="0" err="1"/>
              <a:t>trabalho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benefício</a:t>
            </a:r>
            <a:r>
              <a:rPr lang="en-US" sz="1400" dirty="0"/>
              <a:t> </a:t>
            </a:r>
            <a:r>
              <a:rPr lang="en-US" sz="1400" dirty="0" err="1"/>
              <a:t>próprio</a:t>
            </a:r>
            <a:r>
              <a:rPr lang="en-US" sz="1400" dirty="0"/>
              <a:t>. </a:t>
            </a:r>
            <a:r>
              <a:rPr lang="en-US" sz="1400" dirty="0" err="1"/>
              <a:t>Isso</a:t>
            </a:r>
            <a:r>
              <a:rPr lang="en-US" sz="1400" dirty="0"/>
              <a:t> </a:t>
            </a:r>
            <a:r>
              <a:rPr lang="en-US" sz="1400" dirty="0" err="1"/>
              <a:t>será</a:t>
            </a:r>
            <a:r>
              <a:rPr lang="en-US" sz="1400" dirty="0"/>
              <a:t> </a:t>
            </a:r>
            <a:r>
              <a:rPr lang="en-US" sz="1400" dirty="0" err="1"/>
              <a:t>facilmente</a:t>
            </a:r>
            <a:r>
              <a:rPr lang="en-US" sz="1400" dirty="0"/>
              <a:t> </a:t>
            </a:r>
            <a:r>
              <a:rPr lang="en-US" sz="1400" dirty="0" err="1"/>
              <a:t>percebido</a:t>
            </a:r>
            <a:r>
              <a:rPr lang="en-US" sz="1400" dirty="0"/>
              <a:t> </a:t>
            </a:r>
            <a:r>
              <a:rPr lang="en-US" sz="1400" dirty="0" err="1"/>
              <a:t>pelos</a:t>
            </a:r>
            <a:r>
              <a:rPr lang="en-US" sz="1400" dirty="0"/>
              <a:t> </a:t>
            </a:r>
            <a:r>
              <a:rPr lang="en-US" sz="1400" dirty="0" err="1"/>
              <a:t>demais</a:t>
            </a:r>
            <a:r>
              <a:rPr lang="en-US" sz="1400" dirty="0"/>
              <a:t> </a:t>
            </a:r>
            <a:r>
              <a:rPr lang="en-US" sz="1400" dirty="0" err="1"/>
              <a:t>membros</a:t>
            </a:r>
            <a:r>
              <a:rPr lang="en-US" sz="1400" dirty="0"/>
              <a:t> da </a:t>
            </a:r>
            <a:r>
              <a:rPr lang="en-US" sz="1400" dirty="0" err="1"/>
              <a:t>equipe</a:t>
            </a:r>
            <a:r>
              <a:rPr lang="en-US" sz="1400" dirty="0"/>
              <a:t> e </a:t>
            </a:r>
            <a:r>
              <a:rPr lang="en-US" sz="1400" dirty="0" err="1"/>
              <a:t>prejudicará</a:t>
            </a:r>
            <a:r>
              <a:rPr lang="en-US" sz="1400" dirty="0"/>
              <a:t> a </a:t>
            </a:r>
            <a:r>
              <a:rPr lang="en-US" sz="1400" dirty="0" err="1"/>
              <a:t>imagem</a:t>
            </a:r>
            <a:r>
              <a:rPr lang="en-US" sz="1400" dirty="0"/>
              <a:t> a </a:t>
            </a:r>
            <a:r>
              <a:rPr lang="en-US" sz="1400" dirty="0" err="1"/>
              <a:t>liderança</a:t>
            </a:r>
            <a:r>
              <a:rPr lang="en-US" sz="1400" dirty="0"/>
              <a:t> </a:t>
            </a:r>
            <a:r>
              <a:rPr lang="en-US" sz="1400" dirty="0" err="1"/>
              <a:t>junto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time.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22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5197" y="1944934"/>
            <a:ext cx="6565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 </a:t>
            </a:r>
            <a:r>
              <a:rPr lang="en-US" dirty="0" err="1"/>
              <a:t>aspecto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considerado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/>
              <a:t>causas</a:t>
            </a:r>
            <a:r>
              <a:rPr lang="en-US" dirty="0"/>
              <a:t> do </a:t>
            </a:r>
            <a:r>
              <a:rPr lang="en-US" dirty="0" err="1"/>
              <a:t>absenteísmo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trabalhador</a:t>
            </a:r>
            <a:r>
              <a:rPr lang="en-US" dirty="0"/>
              <a:t>, mas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supervisão</a:t>
            </a:r>
            <a:r>
              <a:rPr lang="en-US" dirty="0" smtClean="0"/>
              <a:t> </a:t>
            </a:r>
            <a:r>
              <a:rPr lang="en-US" dirty="0" err="1"/>
              <a:t>deficientes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repetitividade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tarefas</a:t>
            </a:r>
            <a:r>
              <a:rPr lang="en-US" dirty="0"/>
              <a:t>, da </a:t>
            </a:r>
            <a:r>
              <a:rPr lang="en-US" dirty="0" err="1"/>
              <a:t>desmotivação</a:t>
            </a:r>
            <a:r>
              <a:rPr lang="en-US" dirty="0"/>
              <a:t> e </a:t>
            </a:r>
            <a:r>
              <a:rPr lang="en-US" dirty="0" err="1"/>
              <a:t>desistímulo</a:t>
            </a:r>
            <a:r>
              <a:rPr lang="en-US" dirty="0"/>
              <a:t>, das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desfavoráveis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ambiente</a:t>
            </a:r>
            <a:r>
              <a:rPr lang="en-US" dirty="0"/>
              <a:t> e de </a:t>
            </a:r>
            <a:r>
              <a:rPr lang="en-US" dirty="0" err="1"/>
              <a:t>trabalho</a:t>
            </a:r>
            <a:r>
              <a:rPr lang="en-US" dirty="0"/>
              <a:t>, da </a:t>
            </a:r>
            <a:r>
              <a:rPr lang="en-US" dirty="0" err="1" smtClean="0"/>
              <a:t>precária</a:t>
            </a:r>
            <a:r>
              <a:rPr lang="en-US" dirty="0"/>
              <a:t> </a:t>
            </a:r>
            <a:r>
              <a:rPr lang="en-US" dirty="0" err="1"/>
              <a:t>integração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empregados</a:t>
            </a:r>
            <a:r>
              <a:rPr lang="en-US" dirty="0"/>
              <a:t> e a </a:t>
            </a:r>
            <a:r>
              <a:rPr lang="en-US" dirty="0" err="1"/>
              <a:t>organização</a:t>
            </a:r>
            <a:r>
              <a:rPr lang="en-US" dirty="0"/>
              <a:t> e </a:t>
            </a:r>
            <a:r>
              <a:rPr lang="en-US" dirty="0" smtClean="0"/>
              <a:t>dos </a:t>
            </a:r>
            <a:r>
              <a:rPr lang="en-US" dirty="0" err="1" smtClean="0"/>
              <a:t>impactos</a:t>
            </a:r>
            <a:r>
              <a:rPr lang="en-US" dirty="0" smtClean="0"/>
              <a:t> </a:t>
            </a:r>
            <a:r>
              <a:rPr lang="en-US" dirty="0" err="1"/>
              <a:t>psicológicos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direção</a:t>
            </a:r>
            <a:r>
              <a:rPr lang="en-US" dirty="0"/>
              <a:t> </a:t>
            </a:r>
            <a:r>
              <a:rPr lang="en-US" dirty="0" err="1"/>
              <a:t>deficiente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visa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</a:t>
            </a:r>
            <a:r>
              <a:rPr lang="en-US" dirty="0" err="1"/>
              <a:t>prevencionista</a:t>
            </a:r>
            <a:r>
              <a:rPr lang="en-US" dirty="0"/>
              <a:t> e </a:t>
            </a:r>
            <a:r>
              <a:rPr lang="en-US" dirty="0" err="1" smtClean="0"/>
              <a:t>humanista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(ALEXANDRE, 1987; COUTO, 1987; CHIAVENATO,</a:t>
            </a:r>
          </a:p>
          <a:p>
            <a:endParaRPr lang="en-US" dirty="0"/>
          </a:p>
          <a:p>
            <a:r>
              <a:rPr lang="en-US" dirty="0"/>
              <a:t>1994; ALVES, 1995).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5196" y="449834"/>
            <a:ext cx="5710553" cy="886968"/>
          </a:xfrm>
        </p:spPr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empresa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38" y="546100"/>
            <a:ext cx="4800600" cy="886968"/>
          </a:xfrm>
        </p:spPr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/>
              <a:t>M</a:t>
            </a:r>
            <a:r>
              <a:rPr lang="en-US" dirty="0" err="1" smtClean="0"/>
              <a:t>édico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SESMT…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1264539" y="2258124"/>
            <a:ext cx="600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err="1" smtClean="0"/>
              <a:t>M</a:t>
            </a:r>
            <a:r>
              <a:rPr lang="en-US" dirty="0" err="1" smtClean="0"/>
              <a:t>édico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as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adota</a:t>
            </a:r>
            <a:r>
              <a:rPr lang="en-US" dirty="0" smtClean="0"/>
              <a:t> a </a:t>
            </a:r>
            <a:r>
              <a:rPr lang="en-US" dirty="0" err="1" smtClean="0"/>
              <a:t>postura</a:t>
            </a:r>
            <a:r>
              <a:rPr lang="en-US" dirty="0" smtClean="0"/>
              <a:t> de “</a:t>
            </a:r>
            <a:r>
              <a:rPr lang="en-US" dirty="0" err="1" smtClean="0"/>
              <a:t>policial</a:t>
            </a:r>
            <a:r>
              <a:rPr lang="en-US" dirty="0" smtClean="0"/>
              <a:t>"</a:t>
            </a:r>
            <a:r>
              <a:rPr lang="en-US" dirty="0" smtClean="0"/>
              <a:t> , </a:t>
            </a:r>
            <a:r>
              <a:rPr lang="en-US" dirty="0" err="1" smtClean="0"/>
              <a:t>investigando</a:t>
            </a:r>
            <a:r>
              <a:rPr lang="en-US" dirty="0" smtClean="0"/>
              <a:t> o </a:t>
            </a:r>
            <a:r>
              <a:rPr lang="en-US" dirty="0" err="1" smtClean="0"/>
              <a:t>absenteísmo</a:t>
            </a:r>
            <a:r>
              <a:rPr lang="en-US" dirty="0" smtClean="0"/>
              <a:t> e </a:t>
            </a:r>
            <a:r>
              <a:rPr lang="en-US" dirty="0" err="1" smtClean="0"/>
              <a:t>geralmente</a:t>
            </a:r>
            <a:r>
              <a:rPr lang="en-US" dirty="0"/>
              <a:t> </a:t>
            </a:r>
            <a:r>
              <a:rPr lang="en-US" dirty="0" err="1" smtClean="0"/>
              <a:t>entra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confroto</a:t>
            </a:r>
            <a:r>
              <a:rPr lang="en-US" dirty="0" smtClean="0"/>
              <a:t> com o </a:t>
            </a:r>
            <a:r>
              <a:rPr lang="en-US" dirty="0" err="1" smtClean="0"/>
              <a:t>trabalhador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avaliar</a:t>
            </a:r>
            <a:r>
              <a:rPr lang="en-US" dirty="0" smtClean="0"/>
              <a:t> com </a:t>
            </a:r>
            <a:r>
              <a:rPr lang="en-US" dirty="0" err="1" smtClean="0"/>
              <a:t>cautela</a:t>
            </a:r>
            <a:r>
              <a:rPr lang="en-US" dirty="0" smtClean="0"/>
              <a:t> a </a:t>
            </a:r>
            <a:r>
              <a:rPr lang="en-US" dirty="0" err="1" smtClean="0"/>
              <a:t>multifatorialidade</a:t>
            </a:r>
            <a:r>
              <a:rPr lang="en-US" dirty="0" smtClean="0"/>
              <a:t> do </a:t>
            </a:r>
            <a:r>
              <a:rPr lang="en-US" dirty="0" err="1" smtClean="0"/>
              <a:t>absentéismo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procede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colegas</a:t>
            </a:r>
            <a:r>
              <a:rPr lang="en-US" dirty="0" smtClean="0"/>
              <a:t> do SESMT;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o SESMT </a:t>
            </a:r>
            <a:r>
              <a:rPr lang="en-US" dirty="0" err="1" smtClean="0"/>
              <a:t>sede</a:t>
            </a:r>
            <a:r>
              <a:rPr lang="en-US" dirty="0" smtClean="0"/>
              <a:t> a </a:t>
            </a:r>
            <a:r>
              <a:rPr lang="en-US" dirty="0" err="1" smtClean="0"/>
              <a:t>pressão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diminuir</a:t>
            </a:r>
            <a:r>
              <a:rPr lang="en-US" dirty="0" smtClean="0"/>
              <a:t> o </a:t>
            </a:r>
            <a:r>
              <a:rPr lang="en-US" dirty="0" err="1" smtClean="0"/>
              <a:t>absenteísmo</a:t>
            </a:r>
            <a:r>
              <a:rPr lang="en-US" dirty="0" smtClean="0"/>
              <a:t> a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4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3461</TotalTime>
  <Words>1349</Words>
  <Application>Microsoft Macintosh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Inspiration</vt:lpstr>
      <vt:lpstr>Gestão do Absenteísmo </vt:lpstr>
      <vt:lpstr>Definição</vt:lpstr>
      <vt:lpstr>Definição OIT…</vt:lpstr>
      <vt:lpstr>Classificação?</vt:lpstr>
      <vt:lpstr>Avaliação das Causas</vt:lpstr>
      <vt:lpstr>Algumas Causas</vt:lpstr>
      <vt:lpstr>Algumas Causas</vt:lpstr>
      <vt:lpstr>Quando a causa é a empresa…</vt:lpstr>
      <vt:lpstr>Quando a causa é o Médico do Trabalho ou o SESMT…</vt:lpstr>
      <vt:lpstr>Como fazer a avaliação do Absenteísmo?</vt:lpstr>
      <vt:lpstr>Cálculo do Absenteísmo</vt:lpstr>
      <vt:lpstr>OIT Como fazer a avaliação? </vt:lpstr>
      <vt:lpstr>Avaliação dos dados…</vt:lpstr>
      <vt:lpstr>Cálculo do Rotatividade</vt:lpstr>
      <vt:lpstr>Causas Rotatividade</vt:lpstr>
      <vt:lpstr>Consequências do Absenteísmo</vt:lpstr>
      <vt:lpstr>Gestão do Absenteísmo</vt:lpstr>
      <vt:lpstr>Em Deus tenho posto a minha confiança; não temerei o que me possa fazer o homem. Salmos 56:11</vt:lpstr>
    </vt:vector>
  </TitlesOfParts>
  <Company>Medmais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Absentéismo</dc:title>
  <dc:creator>Jener Castelo</dc:creator>
  <cp:lastModifiedBy>Jener Castelo</cp:lastModifiedBy>
  <cp:revision>33</cp:revision>
  <cp:lastPrinted>2014-11-29T05:00:05Z</cp:lastPrinted>
  <dcterms:created xsi:type="dcterms:W3CDTF">2014-11-27T02:20:25Z</dcterms:created>
  <dcterms:modified xsi:type="dcterms:W3CDTF">2014-11-29T13:16:28Z</dcterms:modified>
</cp:coreProperties>
</file>