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0" r:id="rId3"/>
    <p:sldId id="284" r:id="rId4"/>
    <p:sldId id="282" r:id="rId5"/>
    <p:sldId id="267" r:id="rId6"/>
    <p:sldId id="263" r:id="rId7"/>
    <p:sldId id="268" r:id="rId8"/>
    <p:sldId id="269" r:id="rId9"/>
    <p:sldId id="272" r:id="rId10"/>
    <p:sldId id="273" r:id="rId11"/>
    <p:sldId id="270" r:id="rId12"/>
    <p:sldId id="271" r:id="rId13"/>
    <p:sldId id="286" r:id="rId14"/>
    <p:sldId id="287" r:id="rId15"/>
    <p:sldId id="288" r:id="rId16"/>
    <p:sldId id="289" r:id="rId17"/>
    <p:sldId id="283" r:id="rId18"/>
    <p:sldId id="274" r:id="rId19"/>
    <p:sldId id="281" r:id="rId20"/>
    <p:sldId id="285" r:id="rId21"/>
    <p:sldId id="278" r:id="rId22"/>
    <p:sldId id="261" r:id="rId23"/>
    <p:sldId id="305" r:id="rId24"/>
    <p:sldId id="257" r:id="rId25"/>
    <p:sldId id="290" r:id="rId26"/>
    <p:sldId id="300" r:id="rId27"/>
    <p:sldId id="301" r:id="rId28"/>
    <p:sldId id="293" r:id="rId29"/>
    <p:sldId id="291" r:id="rId30"/>
    <p:sldId id="292" r:id="rId31"/>
    <p:sldId id="294" r:id="rId32"/>
    <p:sldId id="303" r:id="rId33"/>
    <p:sldId id="295" r:id="rId34"/>
    <p:sldId id="296" r:id="rId35"/>
    <p:sldId id="298" r:id="rId36"/>
    <p:sldId id="262" r:id="rId37"/>
    <p:sldId id="259" r:id="rId38"/>
    <p:sldId id="275" r:id="rId39"/>
    <p:sldId id="304" r:id="rId40"/>
    <p:sldId id="266" r:id="rId4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A12D5-6B93-4DA9-BAC8-46FD1405635B}" type="datetimeFigureOut">
              <a:rPr lang="pt-BR" smtClean="0"/>
              <a:t>26/09/2014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23481-648A-4DFB-A600-9D51EABD33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853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A12D5-6B93-4DA9-BAC8-46FD1405635B}" type="datetimeFigureOut">
              <a:rPr lang="pt-BR" smtClean="0"/>
              <a:t>26/09/2014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23481-648A-4DFB-A600-9D51EABD33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5467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A12D5-6B93-4DA9-BAC8-46FD1405635B}" type="datetimeFigureOut">
              <a:rPr lang="pt-BR" smtClean="0"/>
              <a:t>26/09/2014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23481-648A-4DFB-A600-9D51EABD33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8641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A12D5-6B93-4DA9-BAC8-46FD1405635B}" type="datetimeFigureOut">
              <a:rPr lang="pt-BR" smtClean="0"/>
              <a:t>26/09/2014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23481-648A-4DFB-A600-9D51EABD33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2848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A12D5-6B93-4DA9-BAC8-46FD1405635B}" type="datetimeFigureOut">
              <a:rPr lang="pt-BR" smtClean="0"/>
              <a:t>26/09/2014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23481-648A-4DFB-A600-9D51EABD33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0389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A12D5-6B93-4DA9-BAC8-46FD1405635B}" type="datetimeFigureOut">
              <a:rPr lang="pt-BR" smtClean="0"/>
              <a:t>26/09/2014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23481-648A-4DFB-A600-9D51EABD33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643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A12D5-6B93-4DA9-BAC8-46FD1405635B}" type="datetimeFigureOut">
              <a:rPr lang="pt-BR" smtClean="0"/>
              <a:t>26/09/2014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23481-648A-4DFB-A600-9D51EABD33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6555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A12D5-6B93-4DA9-BAC8-46FD1405635B}" type="datetimeFigureOut">
              <a:rPr lang="pt-BR" smtClean="0"/>
              <a:t>26/09/2014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23481-648A-4DFB-A600-9D51EABD33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3208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A12D5-6B93-4DA9-BAC8-46FD1405635B}" type="datetimeFigureOut">
              <a:rPr lang="pt-BR" smtClean="0"/>
              <a:t>26/09/2014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23481-648A-4DFB-A600-9D51EABD33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4661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A12D5-6B93-4DA9-BAC8-46FD1405635B}" type="datetimeFigureOut">
              <a:rPr lang="pt-BR" smtClean="0"/>
              <a:t>26/09/2014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23481-648A-4DFB-A600-9D51EABD33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7696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A12D5-6B93-4DA9-BAC8-46FD1405635B}" type="datetimeFigureOut">
              <a:rPr lang="pt-BR" smtClean="0"/>
              <a:t>26/09/2014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23481-648A-4DFB-A600-9D51EABD33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0851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A12D5-6B93-4DA9-BAC8-46FD1405635B}" type="datetimeFigureOut">
              <a:rPr lang="pt-BR" smtClean="0"/>
              <a:t>26/09/2014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423481-648A-4DFB-A600-9D51EABD33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1627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ineidt.org.br/PortalIDT/arquivos/Laudo_Medico.pdf" TargetMode="External"/><Relationship Id="rId3" Type="http://schemas.openxmlformats.org/officeDocument/2006/relationships/hyperlink" Target="http://www.planalto.gov.br/ccivil_03/decreto/D3298.htm" TargetMode="External"/><Relationship Id="rId7" Type="http://schemas.openxmlformats.org/officeDocument/2006/relationships/hyperlink" Target="http://www.cbo.com.br/novo/medico/pdf/01-cegueira.pdf" TargetMode="External"/><Relationship Id="rId2" Type="http://schemas.openxmlformats.org/officeDocument/2006/relationships/hyperlink" Target="http://www3.mte.gov.br/fisca_trab/inclusao/lei_cotas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visaomonocular.org/" TargetMode="External"/><Relationship Id="rId5" Type="http://schemas.openxmlformats.org/officeDocument/2006/relationships/hyperlink" Target="http://www.receita.fazenda.gov.br/Legislacao/leis/2003/lei10690.htm" TargetMode="External"/><Relationship Id="rId4" Type="http://schemas.openxmlformats.org/officeDocument/2006/relationships/hyperlink" Target="http://portal.mec.gov.br/seesp/arquivos/pdf/decreto%205296-2004.pdf" TargetMode="Externa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3568" y="836712"/>
            <a:ext cx="7772400" cy="1470025"/>
          </a:xfrm>
        </p:spPr>
        <p:txBody>
          <a:bodyPr/>
          <a:lstStyle/>
          <a:p>
            <a:r>
              <a:rPr lang="pt-BR" dirty="0" smtClean="0"/>
              <a:t>Como homologar </a:t>
            </a:r>
            <a:r>
              <a:rPr lang="pt-BR" dirty="0" err="1" smtClean="0"/>
              <a:t>pcd</a:t>
            </a:r>
            <a:r>
              <a:rPr lang="pt-BR" dirty="0" smtClean="0"/>
              <a:t> 	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99592" y="2492896"/>
            <a:ext cx="7056784" cy="3816424"/>
          </a:xfrm>
        </p:spPr>
        <p:txBody>
          <a:bodyPr>
            <a:normAutofit/>
          </a:bodyPr>
          <a:lstStyle/>
          <a:p>
            <a:r>
              <a:rPr lang="pt-BR" sz="2400" dirty="0" smtClean="0"/>
              <a:t>Critérios e dificuldades do </a:t>
            </a:r>
            <a:r>
              <a:rPr lang="pt-BR" sz="2400" dirty="0" err="1" smtClean="0"/>
              <a:t>pcd</a:t>
            </a:r>
            <a:r>
              <a:rPr lang="pt-BR" sz="2400" dirty="0" smtClean="0"/>
              <a:t> </a:t>
            </a:r>
            <a:r>
              <a:rPr lang="pt-BR" sz="2400" dirty="0" smtClean="0"/>
              <a:t>no trabalho</a:t>
            </a:r>
          </a:p>
          <a:p>
            <a:endParaRPr lang="pt-BR" sz="2400" dirty="0" smtClean="0"/>
          </a:p>
          <a:p>
            <a:endParaRPr lang="pt-BR" sz="2400" dirty="0" smtClean="0"/>
          </a:p>
          <a:p>
            <a:endParaRPr lang="pt-BR" sz="2400" dirty="0"/>
          </a:p>
          <a:p>
            <a:endParaRPr lang="pt-BR" sz="2400" dirty="0" smtClean="0"/>
          </a:p>
          <a:p>
            <a:endParaRPr lang="pt-BR" sz="2400" dirty="0"/>
          </a:p>
          <a:p>
            <a:endParaRPr lang="pt-BR" sz="2400" dirty="0"/>
          </a:p>
          <a:p>
            <a:r>
              <a:rPr lang="pt-BR" sz="2400" dirty="0" smtClean="0"/>
              <a:t>                                                                  Edvaldo Freire</a:t>
            </a:r>
            <a:endParaRPr lang="pt-BR" sz="2400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56508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Lei 10.690, 16/06/2003</a:t>
            </a:r>
            <a:br>
              <a:rPr lang="pt-BR" dirty="0" smtClean="0"/>
            </a:br>
            <a:r>
              <a:rPr lang="pt-BR" sz="1800" dirty="0" err="1" smtClean="0"/>
              <a:t>Art</a:t>
            </a:r>
            <a:r>
              <a:rPr lang="pt-BR" sz="1800" dirty="0" smtClean="0"/>
              <a:t> 1º inciso IV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 smtClean="0"/>
              <a:t>§ 2º Para a concessão do benefício previsto no art. 1º é considerada pessoa portadora de deficiência visual aquela que apresenta:</a:t>
            </a:r>
          </a:p>
          <a:p>
            <a:r>
              <a:rPr lang="pt-BR" sz="2800" dirty="0" smtClean="0"/>
              <a:t> acuidade visual igual ou menor que 20/200 (tabela de </a:t>
            </a:r>
            <a:r>
              <a:rPr lang="pt-BR" sz="2800" dirty="0" err="1" smtClean="0"/>
              <a:t>Snellen</a:t>
            </a:r>
            <a:r>
              <a:rPr lang="pt-BR" sz="2800" dirty="0" smtClean="0"/>
              <a:t>) no melhor olho, após a melhor correção,</a:t>
            </a:r>
          </a:p>
          <a:p>
            <a:r>
              <a:rPr lang="pt-BR" sz="2800" dirty="0" smtClean="0"/>
              <a:t>ou campo visual inferior a 20°, ou ocorrência simultânea de ambas as situações.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753522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Decreto nº 5.296/04 </a:t>
            </a:r>
            <a:br>
              <a:rPr lang="pt-BR" dirty="0" smtClean="0"/>
            </a:br>
            <a:r>
              <a:rPr lang="pt-BR" dirty="0" err="1" smtClean="0"/>
              <a:t>art</a:t>
            </a:r>
            <a:r>
              <a:rPr lang="pt-BR" dirty="0" smtClean="0"/>
              <a:t> 5º; </a:t>
            </a:r>
            <a:r>
              <a:rPr lang="pt-BR" dirty="0" err="1" smtClean="0"/>
              <a:t>art</a:t>
            </a:r>
            <a:r>
              <a:rPr lang="pt-BR" dirty="0" smtClean="0"/>
              <a:t> 70º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pt-BR" dirty="0" smtClean="0"/>
              <a:t>§ 1 Considera-se, para os efeitos deste Decreto:</a:t>
            </a:r>
          </a:p>
          <a:p>
            <a:r>
              <a:rPr lang="pt-BR" dirty="0" smtClean="0"/>
              <a:t>I - pessoa portadora de deficiência, além daquelas previstas na  Lei 10.690, de 16/06/2003, a que possui </a:t>
            </a:r>
          </a:p>
          <a:p>
            <a:r>
              <a:rPr lang="pt-BR" dirty="0" smtClean="0"/>
              <a:t>limitação ou incapacidade para o desempenho de atividade e se enquadra nas seguintes categorias:</a:t>
            </a:r>
          </a:p>
          <a:p>
            <a:r>
              <a:rPr lang="pt-BR" dirty="0" smtClean="0"/>
              <a:t>a) deficiência física: alteração completa ou parcial de um ou mais segmentos do corpo humano, acarretando o </a:t>
            </a:r>
          </a:p>
          <a:p>
            <a:pPr marL="0" indent="0">
              <a:buNone/>
            </a:pPr>
            <a:r>
              <a:rPr lang="pt-BR" dirty="0" smtClean="0"/>
              <a:t>         comprometimento da função física, apresentando-se sob a forma de paraplegia, paraparesia, monoplegia, </a:t>
            </a:r>
          </a:p>
          <a:p>
            <a:pPr marL="0" indent="0">
              <a:buNone/>
            </a:pPr>
            <a:r>
              <a:rPr lang="pt-BR" dirty="0" smtClean="0"/>
              <a:t>         monoparesia, tetraplegia, tetraparesia, </a:t>
            </a:r>
            <a:r>
              <a:rPr lang="pt-BR" dirty="0" err="1" smtClean="0"/>
              <a:t>triplegia</a:t>
            </a:r>
            <a:r>
              <a:rPr lang="pt-BR" dirty="0" smtClean="0"/>
              <a:t>, triparesia, hemiplegia, hemiparesia, ostomia, amputação ou </a:t>
            </a:r>
          </a:p>
          <a:p>
            <a:pPr marL="0" indent="0">
              <a:buNone/>
            </a:pPr>
            <a:r>
              <a:rPr lang="pt-BR" dirty="0" smtClean="0"/>
              <a:t>         ausência de membro, paralisia cerebral, nanismo, membros com deformidade congênita ou adquirida, exceto as </a:t>
            </a:r>
          </a:p>
          <a:p>
            <a:pPr marL="0" indent="0">
              <a:buNone/>
            </a:pPr>
            <a:r>
              <a:rPr lang="pt-BR" dirty="0" smtClean="0"/>
              <a:t>         deformidades estéticas e as que não produzam dificuldades para o desempenho de funções;</a:t>
            </a:r>
          </a:p>
          <a:p>
            <a:r>
              <a:rPr lang="pt-BR" dirty="0" smtClean="0"/>
              <a:t>b) deficiência auditiva: perda bilateral, parcial ou total, de quarenta e um decibéis (dB) ou mais, aferida por </a:t>
            </a:r>
          </a:p>
          <a:p>
            <a:pPr marL="0" indent="0">
              <a:buNone/>
            </a:pPr>
            <a:r>
              <a:rPr lang="pt-BR" dirty="0" smtClean="0"/>
              <a:t>          audiograma nas </a:t>
            </a:r>
            <a:r>
              <a:rPr lang="pt-BR" dirty="0" err="1" smtClean="0"/>
              <a:t>freqüências</a:t>
            </a:r>
            <a:r>
              <a:rPr lang="pt-BR" dirty="0" smtClean="0"/>
              <a:t> de 500Hz, 1.000Hz, 2.000Hz e 3.000Hz;</a:t>
            </a:r>
          </a:p>
          <a:p>
            <a:r>
              <a:rPr lang="pt-BR" dirty="0" smtClean="0"/>
              <a:t>c) deficiência visual: cegueira, na qual a acuidade visual é igual ou menor que 0,05 no melhor olho, com a melhor </a:t>
            </a:r>
          </a:p>
          <a:p>
            <a:pPr marL="0" indent="0">
              <a:buNone/>
            </a:pPr>
            <a:r>
              <a:rPr lang="pt-BR" dirty="0" smtClean="0"/>
              <a:t>         correção óptica; a baixa visão, que significa acuidade visual entre 0,3 e 0,05 no melhor olho, com a melhor    </a:t>
            </a:r>
          </a:p>
          <a:p>
            <a:pPr marL="0" indent="0">
              <a:buNone/>
            </a:pPr>
            <a:r>
              <a:rPr lang="pt-BR" dirty="0"/>
              <a:t> </a:t>
            </a:r>
            <a:r>
              <a:rPr lang="pt-BR" dirty="0" smtClean="0"/>
              <a:t>        correção  óptica; os casos nos quais a somatória da medida do campo visual em ambos os olhos for igual ou            </a:t>
            </a:r>
          </a:p>
          <a:p>
            <a:pPr marL="0" indent="0">
              <a:buNone/>
            </a:pPr>
            <a:r>
              <a:rPr lang="pt-BR" dirty="0"/>
              <a:t> </a:t>
            </a:r>
            <a:r>
              <a:rPr lang="pt-BR" dirty="0" smtClean="0"/>
              <a:t>        menor que 60 ; ou a ocorrência simultânea de quaisquer das condições anteriores;</a:t>
            </a:r>
          </a:p>
          <a:p>
            <a:r>
              <a:rPr lang="pt-BR" dirty="0" smtClean="0"/>
              <a:t>d) deficiência mental: funcionamento intelectual significativamente inferior à média, com manifestação antes dos </a:t>
            </a:r>
          </a:p>
          <a:p>
            <a:pPr marL="0" indent="0">
              <a:buNone/>
            </a:pPr>
            <a:r>
              <a:rPr lang="pt-BR" dirty="0"/>
              <a:t> </a:t>
            </a:r>
            <a:r>
              <a:rPr lang="pt-BR" dirty="0" smtClean="0"/>
              <a:t>        dezoito anos e limitações associadas a duas ou mais áreas de habilidades adaptativas, tais como:</a:t>
            </a:r>
          </a:p>
          <a:p>
            <a:pPr marL="0" indent="0">
              <a:buNone/>
            </a:pPr>
            <a:r>
              <a:rPr lang="pt-BR" dirty="0" smtClean="0"/>
              <a:t>         comunicação, cuidado pessoal, habilidades sociais, utilização dos recursos da comunidade, saúde e segurança, </a:t>
            </a:r>
          </a:p>
          <a:p>
            <a:pPr marL="0" indent="0">
              <a:buNone/>
            </a:pPr>
            <a:r>
              <a:rPr lang="pt-BR" dirty="0"/>
              <a:t> </a:t>
            </a:r>
            <a:r>
              <a:rPr lang="pt-BR" dirty="0" smtClean="0"/>
              <a:t>        habilidades acadêmicas, lazer e trabalho;</a:t>
            </a:r>
          </a:p>
          <a:p>
            <a:r>
              <a:rPr lang="pt-BR" dirty="0" smtClean="0"/>
              <a:t>e) deficiência múltipla– associação de duas ou mais deficiências;</a:t>
            </a:r>
          </a:p>
        </p:txBody>
      </p:sp>
    </p:spTree>
    <p:extLst>
      <p:ext uri="{BB962C8B-B14F-4D97-AF65-F5344CB8AC3E}">
        <p14:creationId xmlns:p14="http://schemas.microsoft.com/office/powerpoint/2010/main" val="31498387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Decreto nº 5.296/04 </a:t>
            </a:r>
            <a:r>
              <a:rPr lang="pt-BR" dirty="0" err="1" smtClean="0"/>
              <a:t>art</a:t>
            </a:r>
            <a:r>
              <a:rPr lang="pt-BR" dirty="0" smtClean="0"/>
              <a:t> 5º §1º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Autofit/>
          </a:bodyPr>
          <a:lstStyle/>
          <a:p>
            <a:r>
              <a:rPr lang="pt-BR" sz="2800" dirty="0" smtClean="0"/>
              <a:t>c) deficiência visual: </a:t>
            </a:r>
          </a:p>
          <a:p>
            <a:r>
              <a:rPr lang="pt-BR" sz="2800" dirty="0" smtClean="0"/>
              <a:t>cegueira, na qual a acuidade visual é igual ou menor que 0,05 no melhor olho, com a melhor correção óptica; </a:t>
            </a:r>
          </a:p>
          <a:p>
            <a:r>
              <a:rPr lang="pt-BR" sz="2800" dirty="0" smtClean="0"/>
              <a:t>a baixa visão, que significa acuidade visual entre 0,3 e 0,05 no melhor olho, com a melhor correção óptica; </a:t>
            </a:r>
          </a:p>
          <a:p>
            <a:r>
              <a:rPr lang="pt-BR" sz="2800" dirty="0" smtClean="0"/>
              <a:t>os casos nos quais a somatória da medida do campo visual em ambos os olhos for igual ou menor que 60 ;  </a:t>
            </a:r>
          </a:p>
          <a:p>
            <a:r>
              <a:rPr lang="pt-BR" sz="2800" dirty="0"/>
              <a:t>o</a:t>
            </a:r>
            <a:r>
              <a:rPr lang="pt-BR" sz="2800" dirty="0" smtClean="0"/>
              <a:t>u a ocorrência simultânea de quaisquer das condições anteriores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5273977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Decreto nº 5.296/04 </a:t>
            </a:r>
            <a:r>
              <a:rPr lang="pt-BR" dirty="0" err="1"/>
              <a:t>art</a:t>
            </a:r>
            <a:r>
              <a:rPr lang="pt-BR" dirty="0"/>
              <a:t> 5º §1º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c) </a:t>
            </a:r>
            <a:r>
              <a:rPr lang="pt-BR" dirty="0"/>
              <a:t>deficiência visual: </a:t>
            </a:r>
          </a:p>
          <a:p>
            <a:r>
              <a:rPr lang="pt-BR" sz="2600" dirty="0"/>
              <a:t>cegueira, </a:t>
            </a:r>
            <a:r>
              <a:rPr lang="pt-BR" sz="2600" dirty="0" smtClean="0"/>
              <a:t>AV &lt;= 20/400</a:t>
            </a:r>
          </a:p>
          <a:p>
            <a:pPr marL="0" indent="0">
              <a:buNone/>
            </a:pPr>
            <a:r>
              <a:rPr lang="pt-BR" sz="2600" dirty="0"/>
              <a:t> </a:t>
            </a:r>
            <a:r>
              <a:rPr lang="pt-BR" sz="2600" dirty="0" smtClean="0"/>
              <a:t>   </a:t>
            </a:r>
            <a:r>
              <a:rPr lang="pt-BR" sz="2600" dirty="0"/>
              <a:t>no melhor olho, com a melhor correção óptica; </a:t>
            </a:r>
          </a:p>
          <a:p>
            <a:r>
              <a:rPr lang="pt-BR" sz="2600" dirty="0"/>
              <a:t>a baixa visão, </a:t>
            </a:r>
            <a:r>
              <a:rPr lang="pt-BR" sz="2600" dirty="0" smtClean="0"/>
              <a:t>AV entre 20/400 e 20/60 </a:t>
            </a:r>
          </a:p>
          <a:p>
            <a:pPr marL="0" indent="0">
              <a:buNone/>
            </a:pPr>
            <a:r>
              <a:rPr lang="pt-BR" sz="2600" dirty="0"/>
              <a:t> </a:t>
            </a:r>
            <a:r>
              <a:rPr lang="pt-BR" sz="2600" dirty="0" smtClean="0"/>
              <a:t>   no </a:t>
            </a:r>
            <a:r>
              <a:rPr lang="pt-BR" sz="2600" dirty="0"/>
              <a:t>melhor olho, com a melhor correção óptica; </a:t>
            </a:r>
          </a:p>
          <a:p>
            <a:r>
              <a:rPr lang="pt-BR" sz="2600" dirty="0" smtClean="0"/>
              <a:t>somatória </a:t>
            </a:r>
            <a:r>
              <a:rPr lang="pt-BR" sz="2600" dirty="0"/>
              <a:t>da medida do campo visual em ambos os olhos for igual ou menor que 60 ;  </a:t>
            </a:r>
          </a:p>
          <a:p>
            <a:r>
              <a:rPr lang="pt-BR" sz="2600" dirty="0"/>
              <a:t>ou a ocorrência simultânea de quaisquer das condições anteriores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774340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Súmula 377 - STJ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"</a:t>
            </a:r>
            <a:r>
              <a:rPr lang="pt-BR" dirty="0"/>
              <a:t>o portador de visão monocular tem direito de concorrer, em concurso público, às vagas reservadas </a:t>
            </a:r>
            <a:r>
              <a:rPr lang="pt-BR" dirty="0" smtClean="0"/>
              <a:t>aos deficientes“</a:t>
            </a:r>
          </a:p>
          <a:p>
            <a:r>
              <a:rPr lang="pt-BR" dirty="0" smtClean="0"/>
              <a:t>Visão monocular: presença de visão normal em um olho e cegueira no olho contralateral – AV &lt;20/400 com a melhor correção óptica.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225460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Como é isso? 20 o quê?!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sz="2800" dirty="0" smtClean="0"/>
              <a:t>A visão normal é convencionada 20/20 e testada a uma distância de 20 pés (6,0m)</a:t>
            </a:r>
          </a:p>
          <a:p>
            <a:r>
              <a:rPr lang="pt-BR" sz="2800" dirty="0" smtClean="0"/>
              <a:t>20/60 significa que o candidato só consegue visualizar letras em uma distância de 20 pés (</a:t>
            </a:r>
            <a:r>
              <a:rPr lang="pt-BR" sz="2800" dirty="0" err="1" smtClean="0"/>
              <a:t>aprox</a:t>
            </a:r>
            <a:r>
              <a:rPr lang="pt-BR" sz="2800" dirty="0" smtClean="0"/>
              <a:t> 6,0m), o que um olho normal pode ler em uma distância de 60 pés (18,0m)</a:t>
            </a:r>
          </a:p>
          <a:p>
            <a:r>
              <a:rPr lang="pt-BR" sz="2800" dirty="0" smtClean="0"/>
              <a:t>Outras nomenclaturas – CD (conta dedos a 1m), MM (movimento de mãos ou percepção de vultos), PL (percepção luminosa), APL (ausência de percepção luminosa)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4370531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 na prática?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por exemplo, um motorista </a:t>
            </a:r>
            <a:r>
              <a:rPr lang="pt-BR" dirty="0"/>
              <a:t>a </a:t>
            </a:r>
            <a:r>
              <a:rPr lang="pt-BR" dirty="0" smtClean="0"/>
              <a:t>90km/h com AV  </a:t>
            </a:r>
            <a:r>
              <a:rPr lang="pt-BR" dirty="0"/>
              <a:t>20/20 tem 3,2 </a:t>
            </a:r>
            <a:r>
              <a:rPr lang="pt-BR" dirty="0" err="1"/>
              <a:t>seg</a:t>
            </a:r>
            <a:r>
              <a:rPr lang="pt-BR" dirty="0"/>
              <a:t> para ler claramente um sinal de 12,5cm na rodovia e agir após a informação. Com:</a:t>
            </a:r>
          </a:p>
          <a:p>
            <a:r>
              <a:rPr lang="pt-BR" dirty="0" smtClean="0"/>
              <a:t> 20/30 terá 2,5s</a:t>
            </a:r>
          </a:p>
          <a:p>
            <a:r>
              <a:rPr lang="pt-BR" dirty="0" smtClean="0"/>
              <a:t>20/40 terá 1,6s</a:t>
            </a:r>
          </a:p>
          <a:p>
            <a:r>
              <a:rPr lang="pt-BR" dirty="0" smtClean="0"/>
              <a:t>20/60 </a:t>
            </a:r>
            <a:r>
              <a:rPr lang="pt-BR" dirty="0"/>
              <a:t>terá 1,0s</a:t>
            </a:r>
          </a:p>
          <a:p>
            <a:r>
              <a:rPr lang="pt-BR" dirty="0"/>
              <a:t>20/100 terá 0,65s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000289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“A </a:t>
            </a:r>
            <a:r>
              <a:rPr lang="pt-BR" dirty="0"/>
              <a:t>maioria afirma que precisa de pelo menos de um mês de período de ajuste </a:t>
            </a:r>
            <a:r>
              <a:rPr lang="pt-BR" dirty="0" smtClean="0"/>
              <a:t>para </a:t>
            </a:r>
            <a:r>
              <a:rPr lang="pt-BR" dirty="0"/>
              <a:t>trabalhar, recreação, atividades caseiras ou andar, sendo que adaptação completa no geral acontece em cerca de um ano. No geral, os pacientes podem recomeçar atividades diárias após um curto período de ajustes</a:t>
            </a:r>
            <a:r>
              <a:rPr lang="pt-BR" dirty="0" smtClean="0"/>
              <a:t>...”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sz="1700" dirty="0" err="1" smtClean="0"/>
              <a:t>Buys</a:t>
            </a:r>
            <a:r>
              <a:rPr lang="pt-BR" sz="1700" dirty="0" smtClean="0"/>
              <a:t>, Nicholas; Lopez, Jorge - Experiência </a:t>
            </a:r>
            <a:r>
              <a:rPr lang="pt-BR" sz="1700" dirty="0"/>
              <a:t>sobre visão monocular na </a:t>
            </a:r>
            <a:r>
              <a:rPr lang="pt-BR" sz="1700" dirty="0" smtClean="0"/>
              <a:t>Austrália. </a:t>
            </a:r>
            <a:r>
              <a:rPr lang="pt-BR" sz="1700" dirty="0" err="1" smtClean="0"/>
              <a:t>Journal</a:t>
            </a:r>
            <a:r>
              <a:rPr lang="pt-BR" sz="1700" dirty="0" smtClean="0"/>
              <a:t> </a:t>
            </a:r>
            <a:r>
              <a:rPr lang="pt-BR" sz="1700" dirty="0" err="1" smtClean="0"/>
              <a:t>of</a:t>
            </a:r>
            <a:r>
              <a:rPr lang="pt-BR" sz="1700" dirty="0" smtClean="0"/>
              <a:t> Vision </a:t>
            </a:r>
            <a:r>
              <a:rPr lang="pt-BR" sz="1700" dirty="0" err="1" smtClean="0"/>
              <a:t>Impairment</a:t>
            </a:r>
            <a:r>
              <a:rPr lang="pt-BR" sz="1700" dirty="0" smtClean="0"/>
              <a:t> &amp; </a:t>
            </a:r>
            <a:r>
              <a:rPr lang="pt-BR" sz="1700" dirty="0" err="1" smtClean="0"/>
              <a:t>Blindness</a:t>
            </a:r>
            <a:r>
              <a:rPr lang="pt-BR" sz="1700" dirty="0" smtClean="0"/>
              <a:t>. American </a:t>
            </a:r>
            <a:r>
              <a:rPr lang="pt-BR" sz="1700" dirty="0" err="1" smtClean="0"/>
              <a:t>Foundationa</a:t>
            </a:r>
            <a:r>
              <a:rPr lang="pt-BR" sz="1700" dirty="0" smtClean="0"/>
              <a:t> for </a:t>
            </a:r>
            <a:r>
              <a:rPr lang="pt-BR" sz="1700" dirty="0" err="1" smtClean="0"/>
              <a:t>Blind</a:t>
            </a:r>
            <a:r>
              <a:rPr lang="pt-BR" sz="1700" dirty="0" smtClean="0"/>
              <a:t>. 2004</a:t>
            </a:r>
          </a:p>
        </p:txBody>
      </p:sp>
    </p:spTree>
    <p:extLst>
      <p:ext uri="{BB962C8B-B14F-4D97-AF65-F5344CB8AC3E}">
        <p14:creationId xmlns:p14="http://schemas.microsoft.com/office/powerpoint/2010/main" val="2789922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OMS, Genebra </a:t>
            </a:r>
            <a:r>
              <a:rPr lang="pt-BR" dirty="0" smtClean="0"/>
              <a:t>1972</a:t>
            </a:r>
            <a:br>
              <a:rPr lang="pt-BR" dirty="0" smtClean="0"/>
            </a:br>
            <a:r>
              <a:rPr lang="pt-BR" sz="2200" dirty="0" smtClean="0"/>
              <a:t>visão </a:t>
            </a:r>
            <a:r>
              <a:rPr lang="pt-BR" sz="2200" b="1" dirty="0" err="1" smtClean="0"/>
              <a:t>sub-normal</a:t>
            </a:r>
            <a:r>
              <a:rPr lang="pt-BR" sz="2200" dirty="0" smtClean="0"/>
              <a:t> – categorias 1 e 2</a:t>
            </a:r>
            <a:br>
              <a:rPr lang="pt-BR" sz="2200" dirty="0" smtClean="0"/>
            </a:br>
            <a:r>
              <a:rPr lang="pt-BR" sz="2200" b="1" dirty="0" smtClean="0"/>
              <a:t>cegueira</a:t>
            </a:r>
            <a:r>
              <a:rPr lang="pt-BR" sz="2200" dirty="0" smtClean="0"/>
              <a:t> – </a:t>
            </a:r>
            <a:r>
              <a:rPr lang="pt-BR" sz="2200" dirty="0" err="1" smtClean="0"/>
              <a:t>caterogias</a:t>
            </a:r>
            <a:r>
              <a:rPr lang="pt-BR" sz="2200" dirty="0" smtClean="0"/>
              <a:t> 3,4, e 5</a:t>
            </a:r>
            <a:endParaRPr lang="pt-BR" sz="2200" dirty="0"/>
          </a:p>
        </p:txBody>
      </p:sp>
      <p:pic>
        <p:nvPicPr>
          <p:cNvPr id="4" name="Espaço Reservado para Conteúdo 3"/>
          <p:cNvPicPr>
            <a:picLocks noGrp="1"/>
          </p:cNvPicPr>
          <p:nvPr>
            <p:ph idx="1"/>
          </p:nvPr>
        </p:nvPicPr>
        <p:blipFill rotWithShape="1">
          <a:blip r:embed="rId2"/>
          <a:srcRect l="20296" t="29412" r="33642" b="24470"/>
          <a:stretch/>
        </p:blipFill>
        <p:spPr bwMode="auto">
          <a:xfrm>
            <a:off x="971600" y="1700808"/>
            <a:ext cx="7344816" cy="460851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2095967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OMS 2003 </a:t>
            </a:r>
            <a:r>
              <a:rPr lang="pt-BR" sz="2400" dirty="0" smtClean="0"/>
              <a:t>(www.who.org.br)</a:t>
            </a:r>
            <a:br>
              <a:rPr lang="pt-BR" sz="2400" dirty="0" smtClean="0"/>
            </a:br>
            <a:r>
              <a:rPr lang="pt-BR" dirty="0" smtClean="0"/>
              <a:t> </a:t>
            </a:r>
            <a:r>
              <a:rPr lang="pt-BR" sz="1800" dirty="0"/>
              <a:t>consultoria para padronização da definição de perda de visão e funcionamento visual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pic>
        <p:nvPicPr>
          <p:cNvPr id="5" name="Espaço Reservado para Conteúdo 4"/>
          <p:cNvPicPr>
            <a:picLocks noGrp="1"/>
          </p:cNvPicPr>
          <p:nvPr>
            <p:ph idx="1"/>
          </p:nvPr>
        </p:nvPicPr>
        <p:blipFill rotWithShape="1">
          <a:blip r:embed="rId2"/>
          <a:srcRect l="20296" t="20941" r="32936" b="32000"/>
          <a:stretch/>
        </p:blipFill>
        <p:spPr bwMode="auto">
          <a:xfrm>
            <a:off x="899592" y="1571894"/>
            <a:ext cx="7704856" cy="525658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503123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OMS Deficiência Visual – </a:t>
            </a:r>
            <a:br>
              <a:rPr lang="pt-BR" dirty="0" smtClean="0"/>
            </a:br>
            <a:r>
              <a:rPr lang="pt-BR" dirty="0" smtClean="0"/>
              <a:t>principais causas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 smtClean="0"/>
              <a:t>1972 – grupo de estudos da prevenção à cegueira</a:t>
            </a:r>
          </a:p>
          <a:p>
            <a:r>
              <a:rPr lang="pt-BR" sz="2400" dirty="0"/>
              <a:t>t</a:t>
            </a:r>
            <a:r>
              <a:rPr lang="pt-BR" sz="2400" dirty="0" smtClean="0"/>
              <a:t>racoma, </a:t>
            </a:r>
            <a:r>
              <a:rPr lang="pt-BR" sz="2400" dirty="0" err="1" smtClean="0"/>
              <a:t>oncocercose</a:t>
            </a:r>
            <a:r>
              <a:rPr lang="pt-BR" sz="2400" dirty="0" smtClean="0"/>
              <a:t>, xeroftalmia, catarata</a:t>
            </a:r>
          </a:p>
          <a:p>
            <a:endParaRPr lang="pt-BR" sz="2400" dirty="0" smtClean="0"/>
          </a:p>
          <a:p>
            <a:r>
              <a:rPr lang="pt-BR" sz="2400" dirty="0" smtClean="0"/>
              <a:t>1996 prevalência de causas de cegueira</a:t>
            </a:r>
          </a:p>
          <a:p>
            <a:r>
              <a:rPr lang="pt-BR" sz="2400" dirty="0" smtClean="0"/>
              <a:t>erros de refração não corrigidos e catarata (60%),</a:t>
            </a:r>
          </a:p>
          <a:p>
            <a:r>
              <a:rPr lang="pt-BR" sz="2400" dirty="0" smtClean="0"/>
              <a:t>tracoma, </a:t>
            </a:r>
            <a:r>
              <a:rPr lang="pt-BR" sz="2400" dirty="0" err="1" smtClean="0"/>
              <a:t>oncocercose</a:t>
            </a:r>
            <a:r>
              <a:rPr lang="pt-BR" sz="2400" dirty="0" smtClean="0"/>
              <a:t>, deficiência de vitamina A (15%), </a:t>
            </a:r>
          </a:p>
          <a:p>
            <a:r>
              <a:rPr lang="pt-BR" sz="2400" dirty="0" smtClean="0"/>
              <a:t>retinopatia diabética, glaucoma (15%),</a:t>
            </a:r>
          </a:p>
          <a:p>
            <a:r>
              <a:rPr lang="pt-BR" sz="2400" dirty="0" smtClean="0"/>
              <a:t>DMRI e outras (acidentais,...) (10%)</a:t>
            </a:r>
          </a:p>
          <a:p>
            <a:endParaRPr lang="pt-BR" sz="2400" dirty="0"/>
          </a:p>
          <a:p>
            <a:r>
              <a:rPr lang="pt-BR" sz="2400" dirty="0" smtClean="0"/>
              <a:t>75% dos casos de deficiência visual por doenças tratáveis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841302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Cid-10</a:t>
            </a:r>
            <a:endParaRPr lang="pt-BR" dirty="0"/>
          </a:p>
        </p:txBody>
      </p:sp>
      <p:graphicFrame>
        <p:nvGraphicFramePr>
          <p:cNvPr id="7" name="Espaço Reservado para Conteúdo 6"/>
          <p:cNvGraphicFramePr>
            <a:graphicFrameLocks noGrp="1"/>
          </p:cNvGraphicFramePr>
          <p:nvPr>
            <p:ph idx="1"/>
          </p:nvPr>
        </p:nvGraphicFramePr>
        <p:xfrm>
          <a:off x="2242185" y="2080101"/>
          <a:ext cx="4659630" cy="35661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08965"/>
                <a:gridCol w="4050665"/>
              </a:tblGrid>
              <a:tr h="3962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H54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Cegueira e visão subnormal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962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H54.0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Cegueira, ambos os olhos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962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H54.1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Cegueira em um olho e visão subnormal no outro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962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H54.2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Visão subnormal de ambos os olhos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962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H54.3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Perda não qualificada da visão em ambos os olhos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962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H54.4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Cegueira em um olho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962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H54.5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Visão subnormal em um olho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962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H54.6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Perda não qualificada da visão em um olho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962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H54.7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Perda não especificada da visão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64746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/>
          <p:nvPr/>
        </p:nvPicPr>
        <p:blipFill rotWithShape="1">
          <a:blip r:embed="rId2"/>
          <a:srcRect l="9530" t="9883" r="11052" b="14353"/>
          <a:stretch/>
        </p:blipFill>
        <p:spPr bwMode="auto">
          <a:xfrm>
            <a:off x="395536" y="476672"/>
            <a:ext cx="8280920" cy="597666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6454746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/>
          <p:nvPr/>
        </p:nvPicPr>
        <p:blipFill rotWithShape="1">
          <a:blip r:embed="rId2"/>
          <a:srcRect l="10765" t="32871" r="11582" b="12268"/>
          <a:stretch/>
        </p:blipFill>
        <p:spPr bwMode="auto">
          <a:xfrm>
            <a:off x="251520" y="476673"/>
            <a:ext cx="8496944" cy="489654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3648630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/>
          </p:cNvPicPr>
          <p:nvPr>
            <p:ph idx="1"/>
          </p:nvPr>
        </p:nvPicPr>
        <p:blipFill rotWithShape="1">
          <a:blip r:embed="rId2"/>
          <a:srcRect l="9707" t="42505" r="11711" b="44348"/>
          <a:stretch/>
        </p:blipFill>
        <p:spPr bwMode="auto">
          <a:xfrm>
            <a:off x="827584" y="2636912"/>
            <a:ext cx="8028384" cy="208823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4646090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Pessoa com Deficiência Visual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Restrições:</a:t>
            </a:r>
          </a:p>
          <a:p>
            <a:r>
              <a:rPr lang="pt-BR" dirty="0" smtClean="0"/>
              <a:t>Incapacidade parcial – dificuldade para o exercício da função e/ou impede o exercício de algumas atividades ou operações</a:t>
            </a:r>
          </a:p>
          <a:p>
            <a:r>
              <a:rPr lang="pt-BR" dirty="0" smtClean="0"/>
              <a:t>Incapacidade total – inviabiliza a totalidade ou a maior parte das operações e atividades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154320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PCD - limitações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Perda de 50% (moderada) da capacidade visual de um olho (AV&lt;20/100), em embalador de peças, acarreta maior esforço visual para a execução das tarefas sem comprometimento do rendimento útil.</a:t>
            </a:r>
          </a:p>
        </p:txBody>
      </p:sp>
    </p:spTree>
    <p:extLst>
      <p:ext uri="{BB962C8B-B14F-4D97-AF65-F5344CB8AC3E}">
        <p14:creationId xmlns:p14="http://schemas.microsoft.com/office/powerpoint/2010/main" val="19938891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% capacidade visual</a:t>
            </a:r>
            <a:br>
              <a:rPr lang="pt-BR" dirty="0" smtClean="0"/>
            </a:b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</p:nvPr>
        </p:nvGraphicFramePr>
        <p:xfrm>
          <a:off x="550246" y="1595444"/>
          <a:ext cx="8043507" cy="45259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81169"/>
                <a:gridCol w="2681169"/>
                <a:gridCol w="2681169"/>
              </a:tblGrid>
              <a:tr h="41111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200">
                          <a:effectLst/>
                        </a:rPr>
                        <a:t>SNELLEN</a:t>
                      </a:r>
                      <a:endParaRPr lang="pt-BR" sz="10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43445" marR="4344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200">
                          <a:effectLst/>
                        </a:rPr>
                        <a:t>DECIMAL</a:t>
                      </a:r>
                      <a:endParaRPr lang="pt-BR" sz="10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43445" marR="4344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% DE VISÃO</a:t>
                      </a:r>
                      <a:endParaRPr lang="pt-BR" sz="100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(eficiência visual)</a:t>
                      </a:r>
                      <a:endParaRPr lang="pt-BR" sz="10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43445" marR="43445" marT="0" marB="0" anchor="ctr"/>
                </a:tc>
              </a:tr>
              <a:tr h="31652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20/20</a:t>
                      </a:r>
                      <a:endParaRPr lang="pt-BR" sz="10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43445" marR="4344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1,0</a:t>
                      </a:r>
                      <a:endParaRPr lang="pt-BR" sz="10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43445" marR="4344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100</a:t>
                      </a:r>
                      <a:endParaRPr lang="pt-BR" sz="10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43445" marR="43445" marT="0" marB="0"/>
                </a:tc>
              </a:tr>
              <a:tr h="31652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20/22</a:t>
                      </a:r>
                      <a:endParaRPr lang="pt-BR" sz="10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43445" marR="4344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0,9</a:t>
                      </a:r>
                      <a:endParaRPr lang="pt-BR" sz="10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43445" marR="4344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98,0</a:t>
                      </a:r>
                      <a:endParaRPr lang="pt-BR" sz="10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43445" marR="43445" marT="0" marB="0"/>
                </a:tc>
              </a:tr>
              <a:tr h="31652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20/25</a:t>
                      </a:r>
                      <a:endParaRPr lang="pt-BR" sz="10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43445" marR="4344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0,8</a:t>
                      </a:r>
                      <a:endParaRPr lang="pt-BR" sz="10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43445" marR="4344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95,5</a:t>
                      </a:r>
                      <a:endParaRPr lang="pt-BR" sz="10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43445" marR="43445" marT="0" marB="0"/>
                </a:tc>
              </a:tr>
              <a:tr h="31652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20/29</a:t>
                      </a:r>
                      <a:endParaRPr lang="pt-BR" sz="10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43445" marR="4344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0,7</a:t>
                      </a:r>
                      <a:endParaRPr lang="pt-BR" sz="10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43445" marR="4344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92,5</a:t>
                      </a:r>
                      <a:endParaRPr lang="pt-BR" sz="10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43445" marR="43445" marT="0" marB="0"/>
                </a:tc>
              </a:tr>
              <a:tr h="31652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20/30</a:t>
                      </a:r>
                      <a:endParaRPr lang="pt-BR" sz="10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43445" marR="4344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0,6</a:t>
                      </a:r>
                      <a:endParaRPr lang="pt-BR" sz="10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43445" marR="4344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91,4</a:t>
                      </a:r>
                      <a:endParaRPr lang="pt-BR" sz="10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43445" marR="43445" marT="0" marB="0"/>
                </a:tc>
              </a:tr>
              <a:tr h="31652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20/40</a:t>
                      </a:r>
                      <a:endParaRPr lang="pt-BR" sz="10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43445" marR="4344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0,5</a:t>
                      </a:r>
                      <a:endParaRPr lang="pt-BR" sz="10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43445" marR="4344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83,6</a:t>
                      </a:r>
                      <a:endParaRPr lang="pt-BR" sz="10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43445" marR="43445" marT="0" marB="0"/>
                </a:tc>
              </a:tr>
              <a:tr h="31652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20/50</a:t>
                      </a:r>
                      <a:endParaRPr lang="pt-BR" sz="10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43445" marR="4344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04</a:t>
                      </a:r>
                      <a:endParaRPr lang="pt-BR" sz="10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43445" marR="4344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76,5</a:t>
                      </a:r>
                      <a:endParaRPr lang="pt-BR" sz="10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43445" marR="43445" marT="0" marB="0"/>
                </a:tc>
              </a:tr>
              <a:tr h="31652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20/60</a:t>
                      </a:r>
                      <a:endParaRPr lang="pt-BR" sz="10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43445" marR="4344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0,3</a:t>
                      </a:r>
                      <a:endParaRPr lang="pt-BR" sz="10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43445" marR="4344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69,9</a:t>
                      </a:r>
                      <a:endParaRPr lang="pt-BR" sz="10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43445" marR="43445" marT="0" marB="0"/>
                </a:tc>
              </a:tr>
              <a:tr h="31652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20/70</a:t>
                      </a:r>
                      <a:endParaRPr lang="pt-BR" sz="10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43445" marR="4344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0,28</a:t>
                      </a:r>
                      <a:endParaRPr lang="pt-BR" sz="10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43445" marR="4344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63,8</a:t>
                      </a:r>
                      <a:endParaRPr lang="pt-BR" sz="10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43445" marR="43445" marT="0" marB="0"/>
                </a:tc>
              </a:tr>
              <a:tr h="31652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20/80</a:t>
                      </a:r>
                      <a:endParaRPr lang="pt-BR" sz="10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43445" marR="4344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0,25</a:t>
                      </a:r>
                      <a:endParaRPr lang="pt-BR" sz="10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43445" marR="4344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58,5</a:t>
                      </a:r>
                      <a:endParaRPr lang="pt-BR" sz="10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43445" marR="43445" marT="0" marB="0"/>
                </a:tc>
              </a:tr>
              <a:tr h="31652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20/100</a:t>
                      </a:r>
                      <a:endParaRPr lang="pt-BR" sz="10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43445" marR="4344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0,2</a:t>
                      </a:r>
                      <a:endParaRPr lang="pt-BR" sz="10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43445" marR="4344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48,9</a:t>
                      </a:r>
                      <a:endParaRPr lang="pt-BR" sz="10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43445" marR="43445" marT="0" marB="0"/>
                </a:tc>
              </a:tr>
              <a:tr h="31652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20/200</a:t>
                      </a:r>
                      <a:endParaRPr lang="pt-BR" sz="10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43445" marR="4344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0,1</a:t>
                      </a:r>
                      <a:endParaRPr lang="pt-BR" sz="10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43445" marR="4344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20.0</a:t>
                      </a:r>
                      <a:endParaRPr lang="pt-BR" sz="10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43445" marR="43445" marT="0" marB="0"/>
                </a:tc>
              </a:tr>
              <a:tr h="31652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20/400</a:t>
                      </a:r>
                      <a:endParaRPr lang="pt-BR" sz="10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43445" marR="4344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0,05</a:t>
                      </a:r>
                      <a:endParaRPr lang="pt-BR" sz="10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43445" marR="4344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10,0</a:t>
                      </a:r>
                      <a:endParaRPr lang="pt-BR" sz="1000" dirty="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43445" marR="43445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81477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Tabela de </a:t>
            </a:r>
            <a:r>
              <a:rPr lang="pt-BR" dirty="0" err="1" smtClean="0"/>
              <a:t>Optotipos</a:t>
            </a:r>
            <a:endParaRPr lang="pt-BR" dirty="0"/>
          </a:p>
        </p:txBody>
      </p:sp>
      <p:pic>
        <p:nvPicPr>
          <p:cNvPr id="4" name="Espaço Reservado para Conteúdo 3" descr="http://upload.wikimedia.org/wikipedia/commons/thumb/e/e7/Snellen06.png/200px-Snellen06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1412776"/>
            <a:ext cx="3680792" cy="51036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965577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PCD - limitações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principal mecanismo de percepção da distância relativa dos objetos e do relevo se realiza através da </a:t>
            </a:r>
            <a:r>
              <a:rPr lang="pt-BR" dirty="0" err="1" smtClean="0"/>
              <a:t>estereopsia</a:t>
            </a:r>
            <a:r>
              <a:rPr lang="pt-BR" dirty="0" smtClean="0"/>
              <a:t>, obtida pela sobreposição (no cérebro) das imagens captadas nas duas retinas. </a:t>
            </a:r>
          </a:p>
          <a:p>
            <a:r>
              <a:rPr lang="pt-BR" dirty="0" smtClean="0"/>
              <a:t>O comprometimento da </a:t>
            </a:r>
            <a:r>
              <a:rPr lang="pt-BR" dirty="0" err="1" smtClean="0"/>
              <a:t>estereopsia</a:t>
            </a:r>
            <a:r>
              <a:rPr lang="pt-BR" dirty="0" smtClean="0"/>
              <a:t> impede de saber qual objeto está relativamente mais próximo do observador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569039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PCD - limitações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mesma perda de 50% </a:t>
            </a:r>
            <a:r>
              <a:rPr lang="pt-BR" dirty="0" smtClean="0"/>
              <a:t>ou mais de </a:t>
            </a:r>
            <a:r>
              <a:rPr lang="pt-BR" dirty="0"/>
              <a:t>um olho, em operador de ponte rolante, cuja função requer perfeita acuidade visual e visão de profundidade, é incompatível com a </a:t>
            </a:r>
            <a:r>
              <a:rPr lang="pt-BR" dirty="0" smtClean="0"/>
              <a:t>função. Pode ser readaptado para funções sem maiores exigências de acuidade visual, como operação de máquinas (dependendo da máquina – ex. usinagem é inviável, risco de acometimento do olho contralateral).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27705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OMS Deficiência Visual – </a:t>
            </a:r>
            <a:br>
              <a:rPr lang="pt-BR" dirty="0"/>
            </a:br>
            <a:r>
              <a:rPr lang="pt-BR" dirty="0"/>
              <a:t>principais </a:t>
            </a:r>
            <a:r>
              <a:rPr lang="pt-BR" dirty="0" smtClean="0"/>
              <a:t>causas (2010)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erros de refração não corrigidos e catarata </a:t>
            </a:r>
            <a:r>
              <a:rPr lang="pt-BR" sz="2400" dirty="0" smtClean="0"/>
              <a:t>(57%),</a:t>
            </a:r>
            <a:endParaRPr lang="pt-BR" sz="2400" dirty="0"/>
          </a:p>
          <a:p>
            <a:r>
              <a:rPr lang="pt-BR" sz="2400" dirty="0" smtClean="0"/>
              <a:t>tracoma, </a:t>
            </a:r>
            <a:r>
              <a:rPr lang="pt-BR" sz="2400" dirty="0" err="1" smtClean="0"/>
              <a:t>oncocercose</a:t>
            </a:r>
            <a:r>
              <a:rPr lang="pt-BR" sz="2400" dirty="0" smtClean="0"/>
              <a:t>  (3%)</a:t>
            </a:r>
          </a:p>
          <a:p>
            <a:r>
              <a:rPr lang="pt-BR" sz="2400" dirty="0"/>
              <a:t>retinopatia diabética, glaucoma (</a:t>
            </a:r>
            <a:r>
              <a:rPr lang="pt-BR" sz="2400" dirty="0" smtClean="0"/>
              <a:t>14%), </a:t>
            </a:r>
          </a:p>
          <a:p>
            <a:r>
              <a:rPr lang="pt-BR" sz="2400" dirty="0" smtClean="0"/>
              <a:t>DMRI  (7%)</a:t>
            </a:r>
          </a:p>
          <a:p>
            <a:r>
              <a:rPr lang="pt-BR" sz="2400" dirty="0" smtClean="0"/>
              <a:t>opacidades </a:t>
            </a:r>
            <a:r>
              <a:rPr lang="pt-BR" sz="2400" dirty="0" err="1" smtClean="0"/>
              <a:t>corneanas</a:t>
            </a:r>
            <a:r>
              <a:rPr lang="pt-BR" sz="2400" dirty="0" smtClean="0"/>
              <a:t>   (4%)</a:t>
            </a:r>
          </a:p>
          <a:p>
            <a:r>
              <a:rPr lang="pt-BR" sz="2400" dirty="0"/>
              <a:t>d</a:t>
            </a:r>
            <a:r>
              <a:rPr lang="pt-BR" sz="2400" dirty="0" smtClean="0"/>
              <a:t>oenças oculares em crianças  (3%)</a:t>
            </a:r>
          </a:p>
        </p:txBody>
      </p:sp>
    </p:spTree>
    <p:extLst>
      <p:ext uri="{BB962C8B-B14F-4D97-AF65-F5344CB8AC3E}">
        <p14:creationId xmlns:p14="http://schemas.microsoft.com/office/powerpoint/2010/main" val="22731708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 descr="http://www.treinarh-es.com.br/site/wp-content/uploads/2011/11/Ponte-Rolante.jpg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46" t="3637" r="9773"/>
          <a:stretch/>
        </p:blipFill>
        <p:spPr bwMode="auto">
          <a:xfrm>
            <a:off x="2999248" y="2409295"/>
            <a:ext cx="3145503" cy="290777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0639791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outras atividades laborais comprometidas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</a:t>
            </a:r>
            <a:r>
              <a:rPr lang="pt-BR" dirty="0" smtClean="0"/>
              <a:t>peração de empilhadeiras, </a:t>
            </a:r>
          </a:p>
          <a:p>
            <a:r>
              <a:rPr lang="pt-BR" dirty="0"/>
              <a:t>t</a:t>
            </a:r>
            <a:r>
              <a:rPr lang="pt-BR" dirty="0" smtClean="0"/>
              <a:t>rabalho em altura, </a:t>
            </a:r>
          </a:p>
          <a:p>
            <a:r>
              <a:rPr lang="pt-BR" dirty="0" smtClean="0"/>
              <a:t>piloto, cirurgião, força armada, barbeiro, esteticista, costureiro,</a:t>
            </a:r>
          </a:p>
          <a:p>
            <a:r>
              <a:rPr lang="pt-BR" dirty="0" smtClean="0"/>
              <a:t>trabalho em obras em geral – manutenção elétrica, hidráulica, mecânica,</a:t>
            </a:r>
          </a:p>
          <a:p>
            <a:r>
              <a:rPr lang="pt-BR" dirty="0"/>
              <a:t>a</a:t>
            </a:r>
            <a:r>
              <a:rPr lang="pt-BR" dirty="0" smtClean="0"/>
              <a:t>ndar sobre um piso com relevos (saliências, buracos, pequenos degraus ou declives, etc.)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159519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comprometimento das atividades da vida diária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reduzida capacidade de executar uma série de tarefas sociais como servir bebidas, apertos de mão, manter o contato visual e caminhar seguramente em áreas </a:t>
            </a:r>
            <a:r>
              <a:rPr lang="pt-BR" dirty="0" smtClean="0"/>
              <a:t>congestionadas</a:t>
            </a:r>
          </a:p>
          <a:p>
            <a:r>
              <a:rPr lang="pt-BR" dirty="0"/>
              <a:t>fadiga decorrente das tentativas para compensar a perda da visão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61623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PCD visual – mecanismos compensatórios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 smtClean="0"/>
              <a:t>Em algumas circunstâncias, é possível se ter noção de profundidade, por mecanismos compensatórios. </a:t>
            </a:r>
            <a:br>
              <a:rPr lang="pt-BR" sz="2400" dirty="0" smtClean="0"/>
            </a:br>
            <a:r>
              <a:rPr lang="pt-BR" sz="2400" dirty="0" smtClean="0"/>
              <a:t>É fundamental na adequação da tarefa:</a:t>
            </a:r>
          </a:p>
          <a:p>
            <a:r>
              <a:rPr lang="pt-BR" sz="2400" dirty="0" smtClean="0"/>
              <a:t>conhecer-se as características das tarefas;</a:t>
            </a:r>
          </a:p>
          <a:p>
            <a:r>
              <a:rPr lang="pt-BR" sz="2400" dirty="0" smtClean="0"/>
              <a:t>avaliar a capacidade cognitiva do indivíduo (memória, atenção, percepção, capacidade para planejar e executar tarefas  incluindo raciocínio, lógica, estratégias, tomada de decisões, resolução de problemas, prever consequências)</a:t>
            </a:r>
          </a:p>
          <a:p>
            <a:r>
              <a:rPr lang="pt-BR" sz="2400" dirty="0"/>
              <a:t>a</a:t>
            </a:r>
            <a:r>
              <a:rPr lang="pt-BR" sz="2400" dirty="0" smtClean="0"/>
              <a:t> percepção do tamanho relativo dos objetos (quando se está acostumado com o tamanho dos mesmos) </a:t>
            </a:r>
          </a:p>
          <a:p>
            <a:r>
              <a:rPr lang="pt-BR" sz="2400" dirty="0" smtClean="0"/>
              <a:t>exercícios </a:t>
            </a:r>
            <a:r>
              <a:rPr lang="pt-BR" sz="2400" dirty="0" err="1" smtClean="0"/>
              <a:t>ortópticos</a:t>
            </a:r>
            <a:endParaRPr lang="pt-BR" sz="2400" dirty="0" smtClean="0"/>
          </a:p>
        </p:txBody>
      </p:sp>
    </p:spTree>
    <p:extLst>
      <p:ext uri="{BB962C8B-B14F-4D97-AF65-F5344CB8AC3E}">
        <p14:creationId xmlns:p14="http://schemas.microsoft.com/office/powerpoint/2010/main" val="830309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PCD visual – mecanismos compensatórios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 smtClean="0"/>
              <a:t>utilização </a:t>
            </a:r>
            <a:r>
              <a:rPr lang="pt-BR" sz="2400" dirty="0"/>
              <a:t>da </a:t>
            </a:r>
            <a:r>
              <a:rPr lang="pt-BR" sz="2400" dirty="0" smtClean="0"/>
              <a:t>paralaxe – </a:t>
            </a:r>
          </a:p>
          <a:p>
            <a:pPr lvl="1"/>
            <a:r>
              <a:rPr lang="pt-BR" sz="2000" dirty="0" smtClean="0"/>
              <a:t>quando os objetos se movimentam, pode-se perceber a diferença de velocidade dos mesmos; </a:t>
            </a:r>
          </a:p>
          <a:p>
            <a:pPr lvl="1"/>
            <a:r>
              <a:rPr lang="pt-BR" sz="2000" dirty="0" smtClean="0"/>
              <a:t>o mesmo acontece quando ocorre a mudança na posição de observação, através de movimentos oscilatórios da cabeça;</a:t>
            </a:r>
          </a:p>
          <a:p>
            <a:r>
              <a:rPr lang="pt-BR" sz="2400" dirty="0"/>
              <a:t>a</a:t>
            </a:r>
            <a:r>
              <a:rPr lang="pt-BR" sz="2400" dirty="0" smtClean="0"/>
              <a:t> sensibilidade ao contraste entre os objetos e entre a área do redor do(s) objeto(s);</a:t>
            </a:r>
          </a:p>
          <a:p>
            <a:r>
              <a:rPr lang="pt-BR" sz="2400" dirty="0" smtClean="0"/>
              <a:t>observação das cores dos objetos.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853271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</a:t>
            </a:r>
            <a:r>
              <a:rPr lang="pt-BR" dirty="0" smtClean="0"/>
              <a:t>aralaxe?!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/>
              <a:t>A </a:t>
            </a:r>
            <a:r>
              <a:rPr lang="pt-BR" b="1" dirty="0"/>
              <a:t>paralaxe </a:t>
            </a:r>
            <a:r>
              <a:rPr lang="pt-BR" dirty="0"/>
              <a:t>consiste em um aparente </a:t>
            </a:r>
            <a:r>
              <a:rPr lang="pt-BR" b="1" dirty="0"/>
              <a:t>deslocamento de um objeto observado</a:t>
            </a:r>
            <a:r>
              <a:rPr lang="pt-BR" dirty="0"/>
              <a:t>, que é causado por </a:t>
            </a:r>
            <a:r>
              <a:rPr lang="pt-BR" dirty="0" err="1"/>
              <a:t>uma</a:t>
            </a:r>
            <a:r>
              <a:rPr lang="pt-BR" b="1" dirty="0" err="1"/>
              <a:t>mudança</a:t>
            </a:r>
            <a:r>
              <a:rPr lang="pt-BR" b="1" dirty="0"/>
              <a:t> no posicionamento do observador</a:t>
            </a:r>
            <a:r>
              <a:rPr lang="pt-BR" dirty="0"/>
              <a:t>.</a:t>
            </a:r>
          </a:p>
          <a:p>
            <a:r>
              <a:rPr lang="pt-BR" dirty="0"/>
              <a:t>Para compreender melhor o que é a paralaxe, faça o seguinte: aponte para um objeto com o dedo indicador na posição vertical, de um jeito que o seu dedo esteja situado no centro do objeto. Agora, feche um dos olhos para ver o objeto só com um olho. Em seguida, observe o objeto com o olho que estava fechado. Note que o objeto em questão parece ter mudado de posição. Isso é paralaxe e acontece porque cada olho vê o objeto de um ângulo diferente. Isso permite que uma pessoa que veja bem com os dois olhos tenha a noção de profundidade e consequentemente de distância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107905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Apto?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 smtClean="0"/>
              <a:t>De regra, conhecendo-se a condição clínica de comprometimento moderado a severo da função visual, impõe-se inserção em atividade que não implique risco de acidentes oculares, com baixa exigência visual e que não necessite de visão de profundidade.</a:t>
            </a:r>
          </a:p>
          <a:p>
            <a:r>
              <a:rPr lang="pt-BR" dirty="0" smtClean="0"/>
              <a:t>Prover o colaborador com deficiência visual com  meios apropriados para facilitar orientação, mobilização, operacionalização da tarefa</a:t>
            </a: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951342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bibliografia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1600" dirty="0" smtClean="0"/>
              <a:t>As condições da saúde ocular no Brasil-2012 - CBO</a:t>
            </a:r>
          </a:p>
          <a:p>
            <a:r>
              <a:rPr lang="pt-BR" sz="1600" dirty="0" smtClean="0"/>
              <a:t>Lei de cotas para deficiente  - </a:t>
            </a:r>
            <a:r>
              <a:rPr lang="pt-BR" sz="1600" dirty="0" smtClean="0">
                <a:hlinkClick r:id="rId2"/>
              </a:rPr>
              <a:t>http://www3.mte.gov.br/fisca_trab/inclusao/lei_cotas.asp</a:t>
            </a:r>
            <a:endParaRPr lang="pt-BR" sz="1600" dirty="0" smtClean="0"/>
          </a:p>
          <a:p>
            <a:r>
              <a:rPr lang="pt-BR" sz="1600" dirty="0" smtClean="0">
                <a:hlinkClick r:id="rId3"/>
              </a:rPr>
              <a:t>http://www.planalto.gov.br/ccivil_03/decreto/D3298.htm</a:t>
            </a:r>
            <a:endParaRPr lang="pt-BR" sz="1600" dirty="0" smtClean="0"/>
          </a:p>
          <a:p>
            <a:r>
              <a:rPr lang="pt-BR" sz="1600" dirty="0" smtClean="0">
                <a:hlinkClick r:id="rId4"/>
              </a:rPr>
              <a:t>http://portal.mec.gov.br/seesp/arquivos/pdf/decreto%205296-2004.pdf</a:t>
            </a:r>
            <a:endParaRPr lang="pt-BR" sz="1600" dirty="0" smtClean="0"/>
          </a:p>
          <a:p>
            <a:r>
              <a:rPr lang="pt-BR" sz="1600" dirty="0" smtClean="0">
                <a:hlinkClick r:id="rId5"/>
              </a:rPr>
              <a:t>http://</a:t>
            </a:r>
            <a:r>
              <a:rPr lang="pt-BR" sz="1600" dirty="0" smtClean="0">
                <a:hlinkClick r:id="rId5"/>
              </a:rPr>
              <a:t>www.receita.fazenda.gov.br/Legislacao/leis/2003/lei10690.htm</a:t>
            </a:r>
            <a:endParaRPr lang="pt-BR" sz="1600" dirty="0" smtClean="0"/>
          </a:p>
          <a:p>
            <a:r>
              <a:rPr lang="pt-BR" sz="1600" dirty="0" smtClean="0"/>
              <a:t>Perícias Judiciais em Acidentes e Doenças do Trabalho (</a:t>
            </a:r>
            <a:r>
              <a:rPr lang="pt-BR" sz="1600" dirty="0" err="1" smtClean="0"/>
              <a:t>Brandimiller</a:t>
            </a:r>
            <a:r>
              <a:rPr lang="pt-BR" sz="1600" dirty="0" smtClean="0"/>
              <a:t>, Pedro A.)</a:t>
            </a:r>
          </a:p>
          <a:p>
            <a:r>
              <a:rPr lang="pt-BR" sz="1600" dirty="0"/>
              <a:t>http://www.visaomonocular.org/Banco_de_Arquivos/Leis_Decretos_e_Resolucoes/Parecer_Conjur_444.pdf</a:t>
            </a:r>
          </a:p>
          <a:p>
            <a:r>
              <a:rPr lang="en-GB" sz="1600" u="sng" dirty="0">
                <a:hlinkClick r:id="rId6"/>
              </a:rPr>
              <a:t>www.visaomonocular.org</a:t>
            </a:r>
            <a:endParaRPr lang="pt-BR" sz="1600" dirty="0"/>
          </a:p>
          <a:p>
            <a:r>
              <a:rPr lang="en-GB" sz="1600" u="sng" dirty="0">
                <a:hlinkClick r:id="rId7"/>
              </a:rPr>
              <a:t>http://www.cbo.com.br/novo/medico/pdf/01-cegueira.pdf</a:t>
            </a:r>
            <a:endParaRPr lang="pt-BR" sz="1600" dirty="0"/>
          </a:p>
          <a:p>
            <a:r>
              <a:rPr lang="pt-BR" sz="1800" u="sng" dirty="0">
                <a:hlinkClick r:id="rId8"/>
              </a:rPr>
              <a:t>http://www.sineidt.org.br/PortalIDT/arquivos/Laudo_Medico.pdf</a:t>
            </a:r>
            <a:endParaRPr lang="pt-BR" sz="1800" dirty="0"/>
          </a:p>
          <a:p>
            <a:endParaRPr lang="pt-BR" sz="1700" dirty="0" smtClean="0"/>
          </a:p>
          <a:p>
            <a:endParaRPr lang="pt-BR" sz="1700" dirty="0" smtClean="0"/>
          </a:p>
          <a:p>
            <a:pPr marL="0" indent="0">
              <a:buNone/>
            </a:pP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14562268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/>
          </p:cNvPicPr>
          <p:nvPr>
            <p:ph idx="1"/>
          </p:nvPr>
        </p:nvPicPr>
        <p:blipFill rotWithShape="1">
          <a:blip r:embed="rId2"/>
          <a:srcRect l="29668" t="49177" r="4537" b="14778"/>
          <a:stretch/>
        </p:blipFill>
        <p:spPr bwMode="auto">
          <a:xfrm>
            <a:off x="683568" y="1196752"/>
            <a:ext cx="7848872" cy="472514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5743510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smtClean="0"/>
              <a:t>                                                     Obrigado!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68152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OMS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sz="2400" dirty="0" smtClean="0"/>
              <a:t>2002 – 161 milhões de pessoas deficientes visuais</a:t>
            </a:r>
          </a:p>
          <a:p>
            <a:pPr marL="0" indent="0">
              <a:buNone/>
            </a:pPr>
            <a:r>
              <a:rPr lang="pt-BR" sz="2400" dirty="0"/>
              <a:t> </a:t>
            </a:r>
            <a:r>
              <a:rPr lang="pt-BR" sz="2400" dirty="0" smtClean="0"/>
              <a:t>                  37 milhões cegos (23%)</a:t>
            </a:r>
          </a:p>
          <a:p>
            <a:r>
              <a:rPr lang="pt-BR" sz="2400" dirty="0" smtClean="0"/>
              <a:t>2010 - 285 milhões de pessoas deficientes visuais</a:t>
            </a:r>
          </a:p>
          <a:p>
            <a:pPr marL="0" indent="0">
              <a:buNone/>
            </a:pPr>
            <a:r>
              <a:rPr lang="pt-BR" sz="2400" dirty="0"/>
              <a:t> </a:t>
            </a:r>
            <a:r>
              <a:rPr lang="pt-BR" sz="2400" dirty="0" smtClean="0"/>
              <a:t>                 39 milhões cegos (13%), 82% idade acima de 50a</a:t>
            </a:r>
          </a:p>
          <a:p>
            <a:r>
              <a:rPr lang="pt-BR" sz="2400" dirty="0"/>
              <a:t>• 90% dos casos de cegueira ocorrem nas áreas pobres do mundo;</a:t>
            </a:r>
          </a:p>
          <a:p>
            <a:r>
              <a:rPr lang="pt-BR" sz="2400" dirty="0"/>
              <a:t>• 60% das cegueiras são evitáveis;</a:t>
            </a:r>
          </a:p>
          <a:p>
            <a:r>
              <a:rPr lang="pt-BR" sz="2400" dirty="0"/>
              <a:t>• 40% das cegueiras têm conotação genética (são hereditárias);</a:t>
            </a:r>
          </a:p>
          <a:p>
            <a:r>
              <a:rPr lang="pt-BR" sz="2400" dirty="0"/>
              <a:t>• 25% das cegueiras têm causa infecciosa; e</a:t>
            </a:r>
          </a:p>
          <a:p>
            <a:r>
              <a:rPr lang="pt-BR" sz="2400" dirty="0"/>
              <a:t>• 20% das cegueiras já instaladas são recuperáveis.</a:t>
            </a:r>
          </a:p>
          <a:p>
            <a:endParaRPr lang="pt-BR" sz="2400" dirty="0" smtClean="0"/>
          </a:p>
          <a:p>
            <a:endParaRPr lang="pt-BR" sz="2400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0857560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4312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Pessoa com Deficiência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CONVENÇÕES INTERNACIONAIS</a:t>
            </a:r>
          </a:p>
          <a:p>
            <a:pPr lvl="1"/>
            <a:r>
              <a:rPr lang="pt-BR" dirty="0" smtClean="0"/>
              <a:t>Convenção </a:t>
            </a:r>
            <a:r>
              <a:rPr lang="pt-BR" dirty="0"/>
              <a:t>nº 159/83 da </a:t>
            </a:r>
            <a:r>
              <a:rPr lang="pt-BR" dirty="0" smtClean="0"/>
              <a:t>OIT</a:t>
            </a:r>
          </a:p>
          <a:p>
            <a:pPr lvl="1"/>
            <a:r>
              <a:rPr lang="pt-BR" dirty="0" smtClean="0"/>
              <a:t>Convenção </a:t>
            </a:r>
            <a:r>
              <a:rPr lang="pt-BR" dirty="0"/>
              <a:t>da </a:t>
            </a:r>
            <a:r>
              <a:rPr lang="pt-BR" dirty="0" smtClean="0"/>
              <a:t>Guatemala</a:t>
            </a:r>
          </a:p>
          <a:p>
            <a:pPr lvl="2"/>
            <a:r>
              <a:rPr lang="pt-BR" sz="1600" dirty="0" smtClean="0"/>
              <a:t>Promulgada pelo </a:t>
            </a:r>
            <a:r>
              <a:rPr lang="pt-BR" sz="1600" dirty="0" err="1" smtClean="0"/>
              <a:t>Dec</a:t>
            </a:r>
            <a:r>
              <a:rPr lang="pt-BR" sz="1600" dirty="0" smtClean="0"/>
              <a:t> </a:t>
            </a:r>
            <a:r>
              <a:rPr lang="pt-BR" sz="1600" dirty="0"/>
              <a:t>nº </a:t>
            </a:r>
            <a:r>
              <a:rPr lang="pt-BR" sz="1600" dirty="0" smtClean="0"/>
              <a:t>3.956 (08/10/2011)</a:t>
            </a:r>
          </a:p>
          <a:p>
            <a:pPr lvl="2"/>
            <a:r>
              <a:rPr lang="pt-BR" sz="1600" dirty="0"/>
              <a:t>Convenção Interamericana para a Eliminação de Todas as Formas de Discriminação Contra as Pessoas </a:t>
            </a:r>
            <a:r>
              <a:rPr lang="pt-BR" sz="1600" dirty="0" smtClean="0"/>
              <a:t>Portadoras </a:t>
            </a:r>
            <a:r>
              <a:rPr lang="pt-BR" sz="1600" dirty="0"/>
              <a:t>de </a:t>
            </a:r>
            <a:r>
              <a:rPr lang="pt-BR" sz="1600" dirty="0" smtClean="0"/>
              <a:t>Deficiência</a:t>
            </a:r>
          </a:p>
          <a:p>
            <a:pPr lvl="2"/>
            <a:endParaRPr lang="pt-BR" sz="1600" dirty="0" smtClean="0"/>
          </a:p>
          <a:p>
            <a:r>
              <a:rPr lang="pt-BR" sz="2400" dirty="0" smtClean="0"/>
              <a:t>Definição: </a:t>
            </a:r>
            <a:r>
              <a:rPr lang="pt-BR" sz="2400" dirty="0"/>
              <a:t> limitação física, mental, sensorial ou múltipla, que incapacite a pessoa para o exercício de atividades normais da vida e que, em razão dessa incapacitação, a pessoa tenha dificuldades de inserção social</a:t>
            </a:r>
            <a:r>
              <a:rPr lang="pt-BR" sz="2400" dirty="0" smtClean="0"/>
              <a:t>. </a:t>
            </a:r>
            <a:r>
              <a:rPr lang="pt-BR" sz="1600" dirty="0" smtClean="0"/>
              <a:t>(para fins de proteção legal)</a:t>
            </a:r>
            <a:endParaRPr lang="pt-BR" sz="1600" dirty="0"/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984433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sz="2400" dirty="0" smtClean="0"/>
              <a:t>“Há que se estabelecer distinção entre pessoa plenamente capaz , o deficiente e o “inválido”. O deficiente é a pessoa...</a:t>
            </a:r>
            <a:r>
              <a:rPr lang="pt-BR" sz="2400" dirty="0" smtClean="0"/>
              <a:t> que não sendo totalmente capaz, não é, todavia, inválido...”</a:t>
            </a:r>
          </a:p>
          <a:p>
            <a:endParaRPr lang="pt-BR" sz="2400" dirty="0" smtClean="0"/>
          </a:p>
          <a:p>
            <a:r>
              <a:rPr lang="pt-BR" sz="2400" dirty="0" smtClean="0"/>
              <a:t>O objetivo do benefício da reserva de vaga é compensar as barreiras que tem o deficiente para disputar as oportunidades no mercado de trabalho. </a:t>
            </a:r>
          </a:p>
          <a:p>
            <a:endParaRPr lang="pt-BR" sz="2400" dirty="0" smtClean="0"/>
          </a:p>
          <a:p>
            <a:r>
              <a:rPr lang="pt-BR" sz="2400" dirty="0" smtClean="0"/>
              <a:t>Não há dúvida  de que uma pessoa que apresente deficiência visual moderada a grave tem dificuldades para estudar,  problemas visuais persistentes, ansiedade, barreiras  psicológicas e restrições para o desempenho de atividades laborais.</a:t>
            </a:r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4031454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Pessoa com Deficiência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Brasil </a:t>
            </a:r>
          </a:p>
          <a:p>
            <a:pPr marL="0" indent="0">
              <a:buNone/>
            </a:pPr>
            <a:r>
              <a:rPr lang="pt-BR" dirty="0" smtClean="0"/>
              <a:t>    </a:t>
            </a:r>
            <a:r>
              <a:rPr lang="pt-BR" sz="1600" dirty="0" smtClean="0"/>
              <a:t>CONADE</a:t>
            </a:r>
            <a:r>
              <a:rPr lang="pt-BR" dirty="0" smtClean="0"/>
              <a:t> </a:t>
            </a:r>
            <a:r>
              <a:rPr lang="pt-BR" sz="1600" dirty="0" smtClean="0"/>
              <a:t>(Conselho Nacional  dos Direitos da Pessoa Portadora de Deficiência)</a:t>
            </a: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    conceito de pessoa com deficiência para lei de</a:t>
            </a:r>
          </a:p>
          <a:p>
            <a:pPr marL="0" indent="0">
              <a:buNone/>
            </a:pPr>
            <a:r>
              <a:rPr lang="pt-BR" dirty="0"/>
              <a:t> </a:t>
            </a:r>
            <a:r>
              <a:rPr lang="pt-BR" dirty="0" smtClean="0"/>
              <a:t>   cotas</a:t>
            </a:r>
          </a:p>
          <a:p>
            <a:r>
              <a:rPr lang="pt-BR" dirty="0" err="1" smtClean="0"/>
              <a:t>Dec</a:t>
            </a:r>
            <a:r>
              <a:rPr lang="pt-BR" dirty="0" smtClean="0"/>
              <a:t> nº 3.298/99</a:t>
            </a:r>
          </a:p>
          <a:p>
            <a:r>
              <a:rPr lang="pt-BR" dirty="0" err="1" smtClean="0"/>
              <a:t>Dec</a:t>
            </a:r>
            <a:r>
              <a:rPr lang="pt-BR" dirty="0" smtClean="0"/>
              <a:t> nº 5.926/04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64569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Decreto nº 3.298/99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pt-BR" i="1" dirty="0"/>
              <a:t>Art. 3º Para os efeitos deste Decreto, considera-se: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i="1" dirty="0"/>
              <a:t>I - deficiência - toda perda ou anormalidade de uma estrutura ou função psicológica, fisiológica ou anatômica que gere incapacidade para o desempenho de atividade, dentro do padrão considerado normal para o ser humano; 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i="1" dirty="0"/>
              <a:t>II - deficiência permanente - aquela que ocorreu ou se estabilizou durante um período de tempo suficiente para não permitir recuperação ou ter probabilidade de que se altere, apesar de novos tratamentos; e 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i="1" dirty="0"/>
              <a:t>III - incapacidade - uma redução efetiva e acentuada da capacidade de integração social, com necessidade de equipamentos, adaptações, meios ou recursos especiais para que a pessoa portadora de deficiência possa receber ou transmitir informações necessárias ao seu </a:t>
            </a:r>
            <a:r>
              <a:rPr lang="pt-BR" i="1" dirty="0" err="1"/>
              <a:t>bemestar</a:t>
            </a:r>
            <a:r>
              <a:rPr lang="pt-BR" i="1" dirty="0"/>
              <a:t> e ao desempenho de função ou atividade a ser exercida.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46160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Lei 10.690, 16/06/2003</a:t>
            </a:r>
            <a:br>
              <a:rPr lang="pt-BR" dirty="0" smtClean="0"/>
            </a:br>
            <a:r>
              <a:rPr lang="pt-BR" sz="1800" dirty="0" err="1" smtClean="0"/>
              <a:t>Art</a:t>
            </a:r>
            <a:r>
              <a:rPr lang="pt-BR" sz="1800" dirty="0" smtClean="0"/>
              <a:t> 1º inciso IV</a:t>
            </a:r>
            <a:endParaRPr lang="pt-BR" sz="1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pt-BR" dirty="0"/>
              <a:t>§ 1º Para a concessão do benefício previsto no art. 1º é considerada também pessoa portadora de deficiência física aquela que apresenta alteração completa ou parcial de um ou mais segmentos do corpo humano, acarretando o comprometimento da função física, apresentando-se sob a forma de paraplegia, paraparesia, monoplegia, monoparesia, tetraplegia, tetraparesia, </a:t>
            </a:r>
            <a:r>
              <a:rPr lang="pt-BR" dirty="0" err="1"/>
              <a:t>triplegia</a:t>
            </a:r>
            <a:r>
              <a:rPr lang="pt-BR" dirty="0"/>
              <a:t>, triparesia, hemiplegia, hemiparesia, amputação ou ausência de membro, paralisia cerebral, membros com deformidade congênita ou adquirida, exceto as deformidades estéticas e as que não produzam dificuldades para o desempenho de funções.</a:t>
            </a:r>
          </a:p>
          <a:p>
            <a:r>
              <a:rPr lang="pt-BR" dirty="0"/>
              <a:t>§ 2º Para a concessão do benefício previsto no art. 1º é considerada pessoa portadora de deficiência visual aquela que apresenta acuidade visual igual ou menor que 20/200 (tabela de </a:t>
            </a:r>
            <a:r>
              <a:rPr lang="pt-BR" dirty="0" err="1"/>
              <a:t>Snellen</a:t>
            </a:r>
            <a:r>
              <a:rPr lang="pt-BR" dirty="0"/>
              <a:t>) no melhor olho, após a melhor correção, ou campo visual inferior a 20°, ou ocorrência simultânea de ambas as situações.</a:t>
            </a:r>
          </a:p>
          <a:p>
            <a:pPr marL="0" indent="0">
              <a:buNone/>
            </a:pP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830683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871</TotalTime>
  <Words>2033</Words>
  <Application>Microsoft Office PowerPoint</Application>
  <PresentationFormat>Apresentação na tela (4:3)</PresentationFormat>
  <Paragraphs>242</Paragraphs>
  <Slides>40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40</vt:i4>
      </vt:variant>
    </vt:vector>
  </HeadingPairs>
  <TitlesOfParts>
    <vt:vector size="41" baseType="lpstr">
      <vt:lpstr>Tema do Office</vt:lpstr>
      <vt:lpstr>Como homologar pcd  </vt:lpstr>
      <vt:lpstr>OMS Deficiência Visual –  principais causas</vt:lpstr>
      <vt:lpstr>OMS Deficiência Visual –  principais causas (2010)</vt:lpstr>
      <vt:lpstr>OMS</vt:lpstr>
      <vt:lpstr>Pessoa com Deficiência</vt:lpstr>
      <vt:lpstr>Apresentação do PowerPoint</vt:lpstr>
      <vt:lpstr>Pessoa com Deficiência</vt:lpstr>
      <vt:lpstr>Decreto nº 3.298/99</vt:lpstr>
      <vt:lpstr>Lei 10.690, 16/06/2003 Art 1º inciso IV</vt:lpstr>
      <vt:lpstr>Lei 10.690, 16/06/2003 Art 1º inciso IV</vt:lpstr>
      <vt:lpstr>Decreto nº 5.296/04  art 5º; art 70º</vt:lpstr>
      <vt:lpstr>Decreto nº 5.296/04 art 5º §1º</vt:lpstr>
      <vt:lpstr>Decreto nº 5.296/04 art 5º §1º</vt:lpstr>
      <vt:lpstr>Súmula 377 - STJ</vt:lpstr>
      <vt:lpstr>Como é isso? 20 o quê?!</vt:lpstr>
      <vt:lpstr>E na prática?</vt:lpstr>
      <vt:lpstr>Apresentação do PowerPoint</vt:lpstr>
      <vt:lpstr>OMS, Genebra 1972 visão sub-normal – categorias 1 e 2 cegueira – caterogias 3,4, e 5</vt:lpstr>
      <vt:lpstr>OMS 2003 (www.who.org.br)  consultoria para padronização da definição de perda de visão e funcionamento visual </vt:lpstr>
      <vt:lpstr>Cid-10</vt:lpstr>
      <vt:lpstr>Apresentação do PowerPoint</vt:lpstr>
      <vt:lpstr>Apresentação do PowerPoint</vt:lpstr>
      <vt:lpstr>Apresentação do PowerPoint</vt:lpstr>
      <vt:lpstr>Pessoa com Deficiência Visual</vt:lpstr>
      <vt:lpstr>PCD - limitações</vt:lpstr>
      <vt:lpstr>% capacidade visual </vt:lpstr>
      <vt:lpstr>Tabela de Optotipos</vt:lpstr>
      <vt:lpstr>PCD - limitações</vt:lpstr>
      <vt:lpstr>PCD - limitações</vt:lpstr>
      <vt:lpstr>Apresentação do PowerPoint</vt:lpstr>
      <vt:lpstr>outras atividades laborais comprometidas</vt:lpstr>
      <vt:lpstr>comprometimento das atividades da vida diária</vt:lpstr>
      <vt:lpstr>PCD visual – mecanismos compensatórios</vt:lpstr>
      <vt:lpstr>PCD visual – mecanismos compensatórios</vt:lpstr>
      <vt:lpstr>paralaxe?!</vt:lpstr>
      <vt:lpstr>Apto?</vt:lpstr>
      <vt:lpstr>bibliografia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Como homologar pcd</dc:title>
  <dc:creator>Edvaldo</dc:creator>
  <cp:lastModifiedBy>Edvaldo</cp:lastModifiedBy>
  <cp:revision>47</cp:revision>
  <dcterms:created xsi:type="dcterms:W3CDTF">2014-09-25T05:27:17Z</dcterms:created>
  <dcterms:modified xsi:type="dcterms:W3CDTF">2014-09-27T08:03:50Z</dcterms:modified>
</cp:coreProperties>
</file>