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71" r:id="rId3"/>
    <p:sldId id="272" r:id="rId4"/>
    <p:sldId id="268" r:id="rId5"/>
    <p:sldId id="262" r:id="rId6"/>
    <p:sldId id="264" r:id="rId7"/>
    <p:sldId id="281" r:id="rId8"/>
    <p:sldId id="273" r:id="rId9"/>
    <p:sldId id="282" r:id="rId10"/>
    <p:sldId id="265" r:id="rId11"/>
    <p:sldId id="267" r:id="rId12"/>
    <p:sldId id="274" r:id="rId13"/>
    <p:sldId id="275" r:id="rId14"/>
    <p:sldId id="259" r:id="rId15"/>
    <p:sldId id="279" r:id="rId16"/>
    <p:sldId id="280" r:id="rId17"/>
    <p:sldId id="258" r:id="rId18"/>
    <p:sldId id="260" r:id="rId19"/>
    <p:sldId id="276" r:id="rId20"/>
    <p:sldId id="277" r:id="rId21"/>
    <p:sldId id="278" r:id="rId22"/>
    <p:sldId id="261" r:id="rId23"/>
    <p:sldId id="270" r:id="rId24"/>
  </p:sldIdLst>
  <p:sldSz cx="9144000" cy="6858000" type="screen4x3"/>
  <p:notesSz cx="6877050" cy="965676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9"/>
  </p:clrMru>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100" d="100"/>
          <a:sy n="100" d="100"/>
        </p:scale>
        <p:origin x="-7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0055" cy="482838"/>
          </a:xfrm>
          <a:prstGeom prst="rect">
            <a:avLst/>
          </a:prstGeom>
        </p:spPr>
        <p:txBody>
          <a:bodyPr vert="horz" lIns="94476" tIns="47238" rIns="94476" bIns="47238" rtlCol="0"/>
          <a:lstStyle>
            <a:lvl1pPr algn="l">
              <a:defRPr sz="1200"/>
            </a:lvl1pPr>
          </a:lstStyle>
          <a:p>
            <a:endParaRPr lang="pt-BR"/>
          </a:p>
        </p:txBody>
      </p:sp>
      <p:sp>
        <p:nvSpPr>
          <p:cNvPr id="3" name="Espaço Reservado para Data 2"/>
          <p:cNvSpPr>
            <a:spLocks noGrp="1"/>
          </p:cNvSpPr>
          <p:nvPr>
            <p:ph type="dt" sz="quarter" idx="1"/>
          </p:nvPr>
        </p:nvSpPr>
        <p:spPr>
          <a:xfrm>
            <a:off x="3895404" y="0"/>
            <a:ext cx="2980055" cy="482838"/>
          </a:xfrm>
          <a:prstGeom prst="rect">
            <a:avLst/>
          </a:prstGeom>
        </p:spPr>
        <p:txBody>
          <a:bodyPr vert="horz" lIns="94476" tIns="47238" rIns="94476" bIns="47238" rtlCol="0"/>
          <a:lstStyle>
            <a:lvl1pPr algn="r">
              <a:defRPr sz="1200"/>
            </a:lvl1pPr>
          </a:lstStyle>
          <a:p>
            <a:fld id="{0035E4D5-F2F4-411E-AB79-73EE87F74889}" type="datetimeFigureOut">
              <a:rPr lang="pt-BR" smtClean="0"/>
              <a:pPr/>
              <a:t>26/09/2014</a:t>
            </a:fld>
            <a:endParaRPr lang="pt-BR"/>
          </a:p>
        </p:txBody>
      </p:sp>
      <p:sp>
        <p:nvSpPr>
          <p:cNvPr id="4" name="Espaço Reservado para Rodapé 3"/>
          <p:cNvSpPr>
            <a:spLocks noGrp="1"/>
          </p:cNvSpPr>
          <p:nvPr>
            <p:ph type="ftr" sz="quarter" idx="2"/>
          </p:nvPr>
        </p:nvSpPr>
        <p:spPr>
          <a:xfrm>
            <a:off x="0" y="9172249"/>
            <a:ext cx="2980055" cy="482838"/>
          </a:xfrm>
          <a:prstGeom prst="rect">
            <a:avLst/>
          </a:prstGeom>
        </p:spPr>
        <p:txBody>
          <a:bodyPr vert="horz" lIns="94476" tIns="47238" rIns="94476" bIns="47238"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95404" y="9172249"/>
            <a:ext cx="2980055" cy="482838"/>
          </a:xfrm>
          <a:prstGeom prst="rect">
            <a:avLst/>
          </a:prstGeom>
        </p:spPr>
        <p:txBody>
          <a:bodyPr vert="horz" lIns="94476" tIns="47238" rIns="94476" bIns="47238" rtlCol="0" anchor="b"/>
          <a:lstStyle>
            <a:lvl1pPr algn="r">
              <a:defRPr sz="1200"/>
            </a:lvl1pPr>
          </a:lstStyle>
          <a:p>
            <a:fld id="{73BFBEE5-BFA3-43B8-B8FB-9F07899F30D5}" type="slidenum">
              <a:rPr lang="pt-BR" smtClean="0"/>
              <a:pPr/>
              <a:t>‹nº›</a:t>
            </a:fld>
            <a:endParaRPr lang="pt-B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77C20F9-93B4-46D5-9AA6-0897ACE66174}" type="datetimeFigureOut">
              <a:rPr lang="pt-BR" smtClean="0"/>
              <a:pPr/>
              <a:t>26/09/2014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03552D5-6B95-4A5B-8D96-1BFF0AC8316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C20F9-93B4-46D5-9AA6-0897ACE66174}" type="datetimeFigureOut">
              <a:rPr lang="pt-BR" smtClean="0"/>
              <a:pPr/>
              <a:t>26/09/2014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552D5-6B95-4A5B-8D96-1BFF0AC8316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332656"/>
            <a:ext cx="7772400" cy="1539602"/>
          </a:xfrm>
        </p:spPr>
        <p:txBody>
          <a:bodyPr>
            <a:normAutofit/>
          </a:bodyPr>
          <a:lstStyle/>
          <a:p>
            <a:r>
              <a:rPr lang="pt-BR" sz="3100" dirty="0" smtClean="0"/>
              <a:t>Associação Cearense de Medicina do Trabalho</a:t>
            </a:r>
            <a:r>
              <a:rPr lang="pt-BR" dirty="0" smtClean="0"/>
              <a:t/>
            </a:r>
            <a:br>
              <a:rPr lang="pt-BR" dirty="0" smtClean="0"/>
            </a:br>
            <a:r>
              <a:rPr lang="pt-BR" sz="3100" dirty="0" smtClean="0"/>
              <a:t>Reunião científica – setembro/2014</a:t>
            </a:r>
            <a:endParaRPr lang="pt-BR" sz="3100" dirty="0"/>
          </a:p>
        </p:txBody>
      </p:sp>
      <p:sp>
        <p:nvSpPr>
          <p:cNvPr id="3" name="Subtítulo 2"/>
          <p:cNvSpPr>
            <a:spLocks noGrp="1"/>
          </p:cNvSpPr>
          <p:nvPr>
            <p:ph type="subTitle" idx="1"/>
          </p:nvPr>
        </p:nvSpPr>
        <p:spPr>
          <a:xfrm>
            <a:off x="1475656" y="4581128"/>
            <a:ext cx="6400800" cy="1752600"/>
          </a:xfrm>
        </p:spPr>
        <p:txBody>
          <a:bodyPr>
            <a:normAutofit/>
          </a:bodyPr>
          <a:lstStyle/>
          <a:p>
            <a:r>
              <a:rPr lang="pt-BR" sz="2400" dirty="0" smtClean="0">
                <a:solidFill>
                  <a:schemeClr val="tx1"/>
                </a:solidFill>
              </a:rPr>
              <a:t>Glauber Paiva</a:t>
            </a:r>
          </a:p>
          <a:p>
            <a:r>
              <a:rPr lang="pt-BR" sz="2400" dirty="0" smtClean="0">
                <a:solidFill>
                  <a:schemeClr val="tx1"/>
                </a:solidFill>
              </a:rPr>
              <a:t>Médico do Trabalho da TRM</a:t>
            </a:r>
          </a:p>
          <a:p>
            <a:r>
              <a:rPr lang="pt-BR" sz="2400" dirty="0" smtClean="0">
                <a:solidFill>
                  <a:schemeClr val="tx1"/>
                </a:solidFill>
              </a:rPr>
              <a:t>Especialista AMB/ANAMT</a:t>
            </a:r>
            <a:endParaRPr lang="pt-BR" sz="2400" dirty="0">
              <a:solidFill>
                <a:schemeClr val="tx1"/>
              </a:solidFill>
            </a:endParaRPr>
          </a:p>
        </p:txBody>
      </p:sp>
      <p:sp>
        <p:nvSpPr>
          <p:cNvPr id="4" name="Título 1"/>
          <p:cNvSpPr txBox="1">
            <a:spLocks/>
          </p:cNvSpPr>
          <p:nvPr/>
        </p:nvSpPr>
        <p:spPr>
          <a:xfrm>
            <a:off x="755576" y="2276872"/>
            <a:ext cx="7772400" cy="1539602"/>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400" b="0" i="0" u="none" strike="noStrike" kern="1200" cap="none" spc="0" normalizeH="0" baseline="0" noProof="0" dirty="0" smtClean="0">
                <a:ln>
                  <a:noFill/>
                </a:ln>
                <a:solidFill>
                  <a:schemeClr val="tx1"/>
                </a:solidFill>
                <a:effectLst/>
                <a:uLnTx/>
                <a:uFillTx/>
                <a:latin typeface="+mj-lt"/>
                <a:ea typeface="+mj-ea"/>
                <a:cs typeface="+mj-cs"/>
              </a:rPr>
              <a:t>PCD – Inclusão no mercado</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400" b="0" i="0" u="none" strike="noStrike" kern="1200" cap="none" spc="0" normalizeH="0" baseline="0" noProof="0" dirty="0" smtClean="0">
                <a:ln>
                  <a:noFill/>
                </a:ln>
                <a:solidFill>
                  <a:schemeClr val="tx1"/>
                </a:solidFill>
                <a:effectLst/>
                <a:uLnTx/>
                <a:uFillTx/>
                <a:latin typeface="+mj-lt"/>
                <a:ea typeface="+mj-ea"/>
                <a:cs typeface="+mj-cs"/>
              </a:rPr>
              <a:t>de trabalho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2218258"/>
          </a:xfrm>
        </p:spPr>
        <p:txBody>
          <a:bodyPr>
            <a:noAutofit/>
          </a:bodyPr>
          <a:lstStyle/>
          <a:p>
            <a:r>
              <a:rPr lang="pt-BR" sz="2800" b="1" dirty="0" smtClean="0"/>
              <a:t>Lei de cotas – II</a:t>
            </a:r>
            <a:r>
              <a:rPr lang="pt-BR" sz="2800" b="1" dirty="0"/>
              <a:t/>
            </a:r>
            <a:br>
              <a:rPr lang="pt-BR" sz="2800" b="1" dirty="0"/>
            </a:br>
            <a:r>
              <a:rPr lang="pt-BR" sz="2700" b="1" dirty="0" smtClean="0"/>
              <a:t>Instrução normativa nº 98/2012 – MTE</a:t>
            </a:r>
            <a:br>
              <a:rPr lang="pt-BR" sz="2700" b="1" dirty="0" smtClean="0"/>
            </a:br>
            <a:r>
              <a:rPr lang="pt-BR" sz="2700" b="1" dirty="0" smtClean="0"/>
              <a:t>para reforçar a Fiscalização do Trabalho</a:t>
            </a:r>
            <a:br>
              <a:rPr lang="pt-BR" sz="2700" b="1" dirty="0" smtClean="0"/>
            </a:br>
            <a:r>
              <a:rPr lang="pt-BR" sz="2700" b="1" dirty="0" smtClean="0"/>
              <a:t>sobre a importância do cumprimento</a:t>
            </a:r>
            <a:br>
              <a:rPr lang="pt-BR" sz="2700" b="1" dirty="0" smtClean="0"/>
            </a:br>
            <a:r>
              <a:rPr lang="pt-BR" sz="2700" b="1" dirty="0" smtClean="0"/>
              <a:t>mais qualificado da Lei de cotas</a:t>
            </a:r>
            <a:endParaRPr lang="pt-BR" sz="2700" b="1" dirty="0"/>
          </a:p>
        </p:txBody>
      </p:sp>
      <p:sp>
        <p:nvSpPr>
          <p:cNvPr id="4" name="Espaço Reservado para Conteúdo 3"/>
          <p:cNvSpPr>
            <a:spLocks noGrp="1"/>
          </p:cNvSpPr>
          <p:nvPr>
            <p:ph idx="1"/>
          </p:nvPr>
        </p:nvSpPr>
        <p:spPr>
          <a:xfrm>
            <a:off x="457200" y="2492896"/>
            <a:ext cx="8229600" cy="3633267"/>
          </a:xfrm>
        </p:spPr>
        <p:txBody>
          <a:bodyPr anchor="ctr">
            <a:normAutofit/>
          </a:bodyPr>
          <a:lstStyle/>
          <a:p>
            <a:pPr algn="just"/>
            <a:r>
              <a:rPr lang="pt-BR" sz="2800" dirty="0" smtClean="0"/>
              <a:t>Parâmetros biopsicossociais da Convenção sobre direitos dos </a:t>
            </a:r>
            <a:r>
              <a:rPr lang="pt-BR" sz="2800" dirty="0" err="1" smtClean="0"/>
              <a:t>PCDs</a:t>
            </a:r>
            <a:r>
              <a:rPr lang="pt-BR" sz="2800" smtClean="0"/>
              <a:t> (homologada </a:t>
            </a:r>
            <a:r>
              <a:rPr lang="pt-BR" sz="2800" dirty="0" smtClean="0"/>
              <a:t>pela Assembléia das Nações Unidas em 13 de dezembro de 2006)</a:t>
            </a:r>
          </a:p>
          <a:p>
            <a:r>
              <a:rPr lang="pt-BR" sz="2800" dirty="0" smtClean="0"/>
              <a:t>Adoção de cursos de aprendizagem profissional</a:t>
            </a:r>
          </a:p>
          <a:p>
            <a:r>
              <a:rPr lang="pt-BR" sz="2800" dirty="0" smtClean="0"/>
              <a:t>Fiscalização do PPRA e PCMSO (inclusão de </a:t>
            </a:r>
            <a:r>
              <a:rPr lang="pt-BR" sz="2800" dirty="0" err="1" smtClean="0"/>
              <a:t>PCDs</a:t>
            </a:r>
            <a:r>
              <a:rPr lang="pt-BR" sz="2800" dirty="0" smtClean="0"/>
              <a:t>)</a:t>
            </a:r>
          </a:p>
          <a:p>
            <a:r>
              <a:rPr lang="pt-BR" sz="2800" dirty="0" smtClean="0"/>
              <a:t>Fiscalização das cotas atenta à inibição de práticas discriminatórias</a:t>
            </a:r>
            <a:endParaRPr lang="pt-BR"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Tipos de deficiências</a:t>
            </a:r>
            <a:endParaRPr lang="pt-BR" sz="2800" b="1" dirty="0"/>
          </a:p>
        </p:txBody>
      </p:sp>
      <p:sp>
        <p:nvSpPr>
          <p:cNvPr id="4" name="Espaço Reservado para Conteúdo 3"/>
          <p:cNvSpPr>
            <a:spLocks noGrp="1"/>
          </p:cNvSpPr>
          <p:nvPr>
            <p:ph idx="1"/>
          </p:nvPr>
        </p:nvSpPr>
        <p:spPr/>
        <p:txBody>
          <a:bodyPr anchor="ctr">
            <a:noAutofit/>
          </a:bodyPr>
          <a:lstStyle/>
          <a:p>
            <a:pPr algn="just">
              <a:buNone/>
            </a:pPr>
            <a:r>
              <a:rPr lang="pt-BR" sz="2800" b="1" dirty="0" smtClean="0"/>
              <a:t>Física</a:t>
            </a:r>
          </a:p>
          <a:p>
            <a:pPr marL="0" indent="361950" algn="just">
              <a:buNone/>
            </a:pPr>
            <a:r>
              <a:rPr lang="pt-BR" sz="2800" dirty="0" smtClean="0"/>
              <a:t>Alteração completa ou parcial de um ou mais segmentos do corpo humano comprometendo a função física: paraplegia, paraparesia, monoplegia, monoparesia, tetraplegia, tetraparesia, </a:t>
            </a:r>
            <a:r>
              <a:rPr lang="pt-BR" sz="2800" dirty="0" err="1" smtClean="0"/>
              <a:t>triplegia</a:t>
            </a:r>
            <a:r>
              <a:rPr lang="pt-BR" sz="2800" dirty="0" smtClean="0"/>
              <a:t>, triparesia, hemiplegia, hemiparesia, ostomia, amputação ou ausência de membros, paralisia cerebral, nanismo, membros com deformidade congênita ou adquirida (Decreto nº 5296/2004)</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Tipos de deficiências</a:t>
            </a:r>
            <a:endParaRPr lang="pt-BR" sz="2800" b="1" dirty="0"/>
          </a:p>
        </p:txBody>
      </p:sp>
      <p:sp>
        <p:nvSpPr>
          <p:cNvPr id="4" name="Espaço Reservado para Conteúdo 3"/>
          <p:cNvSpPr>
            <a:spLocks noGrp="1"/>
          </p:cNvSpPr>
          <p:nvPr>
            <p:ph idx="1"/>
          </p:nvPr>
        </p:nvSpPr>
        <p:spPr>
          <a:xfrm>
            <a:off x="457200" y="1600200"/>
            <a:ext cx="8229600" cy="4709120"/>
          </a:xfrm>
        </p:spPr>
        <p:txBody>
          <a:bodyPr anchor="ctr">
            <a:noAutofit/>
          </a:bodyPr>
          <a:lstStyle/>
          <a:p>
            <a:pPr algn="just">
              <a:buNone/>
            </a:pPr>
            <a:r>
              <a:rPr lang="pt-BR" sz="2800" b="1" dirty="0" smtClean="0"/>
              <a:t>Visual</a:t>
            </a:r>
          </a:p>
          <a:p>
            <a:pPr marL="0" indent="361950" algn="just">
              <a:buNone/>
            </a:pPr>
            <a:r>
              <a:rPr lang="pt-BR" sz="2800" dirty="0" smtClean="0"/>
              <a:t>Cegueira, na qual a acuidade visual é igual ou menor que 0,05 no melhor olho, com a melhor correção óptica; a baixa visão, que significa acuidade visual entre 0,3 e 0,05 no melhor olho, com a melhor correção óptica; os casos nos quais a somatória da medida do campo visual em ambos os olhos for igual ou menor que 60°, ou a ocorrência simultânea de quaisquer das condições anteriores (Decreto nº 5296/2004)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Tipos de deficiências</a:t>
            </a:r>
            <a:endParaRPr lang="pt-BR" sz="2800" b="1" dirty="0"/>
          </a:p>
        </p:txBody>
      </p:sp>
      <p:sp>
        <p:nvSpPr>
          <p:cNvPr id="4" name="Espaço Reservado para Conteúdo 3"/>
          <p:cNvSpPr>
            <a:spLocks noGrp="1"/>
          </p:cNvSpPr>
          <p:nvPr>
            <p:ph idx="1"/>
          </p:nvPr>
        </p:nvSpPr>
        <p:spPr>
          <a:xfrm>
            <a:off x="457200" y="1340768"/>
            <a:ext cx="8229600" cy="4968552"/>
          </a:xfrm>
        </p:spPr>
        <p:txBody>
          <a:bodyPr anchor="ctr">
            <a:noAutofit/>
          </a:bodyPr>
          <a:lstStyle/>
          <a:p>
            <a:pPr>
              <a:buNone/>
            </a:pPr>
            <a:r>
              <a:rPr lang="pt-BR" sz="2800" b="1" dirty="0" smtClean="0"/>
              <a:t>Auditiva</a:t>
            </a:r>
          </a:p>
          <a:p>
            <a:pPr marL="0" indent="361950" algn="just">
              <a:buNone/>
            </a:pPr>
            <a:r>
              <a:rPr lang="pt-BR" sz="2800" dirty="0" smtClean="0"/>
              <a:t>Perda bilateral, parcial ou total, de 41 decibéis (dB) ou mais, aferida por audiograma nas frequências de 500Hz, 1000Hz, 2000Hz e 3000Hz (Decreto nº 5296/2004)</a:t>
            </a:r>
          </a:p>
          <a:p>
            <a:pPr algn="just">
              <a:buNone/>
            </a:pPr>
            <a:r>
              <a:rPr lang="pt-BR" sz="2800" b="1" dirty="0" smtClean="0"/>
              <a:t>Mental</a:t>
            </a:r>
          </a:p>
          <a:p>
            <a:pPr marL="0" indent="361950" algn="just">
              <a:buNone/>
            </a:pPr>
            <a:r>
              <a:rPr lang="pt-BR" sz="2800" dirty="0" smtClean="0"/>
              <a:t>Funcionamento intelectual significativamente inferior à média, com manifestação antes dos 18 anos e limitações associadas a duas ou mais áreas adaptativas.</a:t>
            </a:r>
          </a:p>
          <a:p>
            <a:pPr algn="just">
              <a:buNone/>
            </a:pPr>
            <a:r>
              <a:rPr lang="pt-BR" sz="2800" b="1" dirty="0" smtClean="0"/>
              <a:t>Múltipla</a:t>
            </a:r>
          </a:p>
          <a:p>
            <a:pPr marL="0" indent="361950" algn="just">
              <a:buNone/>
            </a:pPr>
            <a:r>
              <a:rPr lang="pt-BR" sz="2800" dirty="0" smtClean="0"/>
              <a:t>Associação de duas ou mais deficiências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Gestão integrada para </a:t>
            </a:r>
            <a:r>
              <a:rPr lang="pt-BR" sz="2800" b="1" dirty="0" err="1" smtClean="0"/>
              <a:t>PCDs</a:t>
            </a:r>
            <a:endParaRPr lang="pt-BR" sz="2800" b="1" dirty="0"/>
          </a:p>
        </p:txBody>
      </p:sp>
      <p:sp>
        <p:nvSpPr>
          <p:cNvPr id="4" name="Espaço Reservado para Conteúdo 3"/>
          <p:cNvSpPr>
            <a:spLocks noGrp="1"/>
          </p:cNvSpPr>
          <p:nvPr>
            <p:ph idx="1"/>
          </p:nvPr>
        </p:nvSpPr>
        <p:spPr>
          <a:xfrm>
            <a:off x="457200" y="1196752"/>
            <a:ext cx="8229600" cy="5256584"/>
          </a:xfrm>
        </p:spPr>
        <p:txBody>
          <a:bodyPr anchor="ctr">
            <a:normAutofit/>
          </a:bodyPr>
          <a:lstStyle/>
          <a:p>
            <a:pPr algn="ctr">
              <a:buNone/>
            </a:pPr>
            <a:r>
              <a:rPr lang="pt-BR" sz="2800" b="1" dirty="0" smtClean="0"/>
              <a:t>Equipe multiprofissional</a:t>
            </a:r>
          </a:p>
          <a:p>
            <a:pPr algn="ctr">
              <a:buNone/>
            </a:pPr>
            <a:endParaRPr lang="pt-BR" sz="1400" b="1" dirty="0" smtClean="0"/>
          </a:p>
          <a:p>
            <a:pPr algn="just"/>
            <a:r>
              <a:rPr lang="pt-BR" sz="2800" dirty="0" smtClean="0"/>
              <a:t>Constituição: SESMT, RH e Administração</a:t>
            </a:r>
          </a:p>
          <a:p>
            <a:pPr algn="just"/>
            <a:r>
              <a:rPr lang="pt-BR" sz="2800" dirty="0" smtClean="0"/>
              <a:t>Atividades:</a:t>
            </a:r>
          </a:p>
          <a:p>
            <a:pPr lvl="1" algn="just"/>
            <a:r>
              <a:rPr lang="pt-BR" dirty="0" smtClean="0"/>
              <a:t>Reuniões periódicas</a:t>
            </a:r>
          </a:p>
          <a:p>
            <a:pPr lvl="1" algn="just"/>
            <a:r>
              <a:rPr lang="pt-BR" dirty="0" smtClean="0"/>
              <a:t>Conhecimento da análise ergonômica da empresa</a:t>
            </a:r>
          </a:p>
          <a:p>
            <a:pPr lvl="1" algn="just"/>
            <a:r>
              <a:rPr lang="pt-BR" dirty="0" smtClean="0"/>
              <a:t>Atuação frente aos </a:t>
            </a:r>
            <a:r>
              <a:rPr lang="pt-BR" dirty="0" err="1" smtClean="0"/>
              <a:t>PCDs</a:t>
            </a:r>
            <a:r>
              <a:rPr lang="pt-BR" dirty="0" smtClean="0"/>
              <a:t> admitidos e a serem admitidos</a:t>
            </a:r>
          </a:p>
          <a:p>
            <a:pPr lvl="1" algn="just"/>
            <a:r>
              <a:rPr lang="pt-BR" dirty="0" smtClean="0"/>
              <a:t>Discussão de situações excepcionais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Análise ergonômica do trabalho/AET</a:t>
            </a:r>
            <a:br>
              <a:rPr lang="pt-BR" sz="2800" b="1" dirty="0" smtClean="0"/>
            </a:br>
            <a:r>
              <a:rPr lang="pt-BR" sz="2800" b="1" dirty="0" smtClean="0"/>
              <a:t>Áreas de atuação</a:t>
            </a:r>
            <a:endParaRPr lang="pt-BR" sz="2800" dirty="0"/>
          </a:p>
        </p:txBody>
      </p:sp>
      <p:sp>
        <p:nvSpPr>
          <p:cNvPr id="4" name="Espaço Reservado para Conteúdo 3"/>
          <p:cNvSpPr>
            <a:spLocks noGrp="1"/>
          </p:cNvSpPr>
          <p:nvPr>
            <p:ph idx="1"/>
          </p:nvPr>
        </p:nvSpPr>
        <p:spPr>
          <a:xfrm>
            <a:off x="457200" y="1600200"/>
            <a:ext cx="8229600" cy="4925144"/>
          </a:xfrm>
        </p:spPr>
        <p:txBody>
          <a:bodyPr anchor="ctr">
            <a:noAutofit/>
          </a:bodyPr>
          <a:lstStyle/>
          <a:p>
            <a:r>
              <a:rPr lang="pt-BR" sz="2800" dirty="0" smtClean="0"/>
              <a:t>Ergonomia física: postura no trabalho, manuseio de materiais, movimentos repetitivos, DORT e projeto do posto de trabalho</a:t>
            </a:r>
          </a:p>
          <a:p>
            <a:r>
              <a:rPr lang="pt-BR" sz="2800" dirty="0" smtClean="0"/>
              <a:t>Ergonomia cognitiva: estudo da carga mental do trabalho, tomada de decisão, desempenho especializado, interação homem-máquina, stress e treinamento</a:t>
            </a:r>
          </a:p>
          <a:p>
            <a:r>
              <a:rPr lang="pt-BR" sz="2800" dirty="0" smtClean="0"/>
              <a:t>Ergonomia organizacional: comunicações, gerenciamento de RH, projeto de trabalho, organização temporal do trabalho, trabalho em grupo e gestão de qualidade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706090"/>
          </a:xfrm>
        </p:spPr>
        <p:txBody>
          <a:bodyPr>
            <a:noAutofit/>
          </a:bodyPr>
          <a:lstStyle/>
          <a:p>
            <a:r>
              <a:rPr lang="pt-BR" sz="2800" b="1" dirty="0" smtClean="0"/>
              <a:t>AET Passo a passo</a:t>
            </a:r>
            <a:endParaRPr lang="pt-BR" sz="2800" dirty="0"/>
          </a:p>
        </p:txBody>
      </p:sp>
      <p:sp>
        <p:nvSpPr>
          <p:cNvPr id="4" name="Espaço Reservado para Conteúdo 3"/>
          <p:cNvSpPr>
            <a:spLocks noGrp="1"/>
          </p:cNvSpPr>
          <p:nvPr>
            <p:ph idx="1"/>
          </p:nvPr>
        </p:nvSpPr>
        <p:spPr>
          <a:xfrm>
            <a:off x="457200" y="1052736"/>
            <a:ext cx="8229600" cy="5472608"/>
          </a:xfrm>
        </p:spPr>
        <p:txBody>
          <a:bodyPr anchor="ctr">
            <a:noAutofit/>
          </a:bodyPr>
          <a:lstStyle/>
          <a:p>
            <a:r>
              <a:rPr lang="pt-BR" sz="2600" dirty="0" smtClean="0"/>
              <a:t>Identificação do trabalho – setor, função, horário de trabalho, data da avaliação e quantidade de beneficiados</a:t>
            </a:r>
          </a:p>
          <a:p>
            <a:r>
              <a:rPr lang="pt-BR" sz="2600" dirty="0" smtClean="0"/>
              <a:t>Tarefa prescrita</a:t>
            </a:r>
          </a:p>
          <a:p>
            <a:r>
              <a:rPr lang="pt-BR" sz="2600" dirty="0" smtClean="0"/>
              <a:t>Tarefas mais desconfortáveis consideradas pelos trabalhadores</a:t>
            </a:r>
          </a:p>
          <a:p>
            <a:r>
              <a:rPr lang="pt-BR" sz="2600" dirty="0" smtClean="0"/>
              <a:t>Tarefas consideradas de maior risco ergonômico pelo SESMT da empresa</a:t>
            </a:r>
          </a:p>
          <a:p>
            <a:r>
              <a:rPr lang="pt-BR" sz="2600" dirty="0" smtClean="0"/>
              <a:t>Percepção de desconforto do trabalhador para realização das tarefas</a:t>
            </a:r>
          </a:p>
          <a:p>
            <a:r>
              <a:rPr lang="pt-BR" sz="2600" dirty="0" smtClean="0"/>
              <a:t>Tarefas que demandaram AET (descrição)</a:t>
            </a:r>
          </a:p>
          <a:p>
            <a:r>
              <a:rPr lang="pt-BR" sz="2600" dirty="0" smtClean="0"/>
              <a:t>Situações de exigências ergonômica</a:t>
            </a:r>
          </a:p>
          <a:p>
            <a:r>
              <a:rPr lang="pt-BR" sz="2600" dirty="0" err="1" smtClean="0"/>
              <a:t>Problematização</a:t>
            </a:r>
            <a:endParaRPr lang="pt-BR" sz="2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Gestão integrada para </a:t>
            </a:r>
            <a:r>
              <a:rPr lang="pt-BR" sz="2800" b="1" dirty="0" err="1" smtClean="0"/>
              <a:t>PCDs</a:t>
            </a:r>
            <a:r>
              <a:rPr lang="pt-BR" sz="2800" b="1" dirty="0" smtClean="0"/>
              <a:t/>
            </a:r>
            <a:br>
              <a:rPr lang="pt-BR" sz="2800" b="1" dirty="0" smtClean="0"/>
            </a:br>
            <a:r>
              <a:rPr lang="pt-BR" sz="2800" b="1" dirty="0" smtClean="0"/>
              <a:t>Equipe multiprofissional</a:t>
            </a:r>
            <a:endParaRPr lang="pt-BR" sz="2800" dirty="0"/>
          </a:p>
        </p:txBody>
      </p:sp>
      <p:sp>
        <p:nvSpPr>
          <p:cNvPr id="4" name="Espaço Reservado para Conteúdo 3"/>
          <p:cNvSpPr>
            <a:spLocks noGrp="1"/>
          </p:cNvSpPr>
          <p:nvPr>
            <p:ph idx="1"/>
          </p:nvPr>
        </p:nvSpPr>
        <p:spPr/>
        <p:txBody>
          <a:bodyPr anchor="ctr">
            <a:noAutofit/>
          </a:bodyPr>
          <a:lstStyle/>
          <a:p>
            <a:r>
              <a:rPr lang="pt-BR" sz="2800" dirty="0" smtClean="0"/>
              <a:t>Preparação da empresa para inclusão do PCD</a:t>
            </a:r>
          </a:p>
          <a:p>
            <a:pPr lvl="1"/>
            <a:r>
              <a:rPr lang="pt-BR" dirty="0" smtClean="0"/>
              <a:t>Layout da empresa</a:t>
            </a:r>
          </a:p>
          <a:p>
            <a:pPr lvl="1"/>
            <a:r>
              <a:rPr lang="pt-BR" dirty="0" smtClean="0"/>
              <a:t>Área de circulação favorável</a:t>
            </a:r>
          </a:p>
          <a:p>
            <a:pPr lvl="1"/>
            <a:r>
              <a:rPr lang="pt-BR" dirty="0" smtClean="0"/>
              <a:t>Presença de rampas e corrimãos</a:t>
            </a:r>
          </a:p>
          <a:p>
            <a:pPr lvl="1"/>
            <a:r>
              <a:rPr lang="pt-BR" dirty="0" smtClean="0"/>
              <a:t>Pisos antiderrapantes</a:t>
            </a:r>
          </a:p>
          <a:p>
            <a:pPr lvl="1"/>
            <a:r>
              <a:rPr lang="pt-BR" dirty="0" smtClean="0"/>
              <a:t>Iluminação e ventilação adequadas</a:t>
            </a:r>
          </a:p>
          <a:p>
            <a:pPr lvl="1"/>
            <a:r>
              <a:rPr lang="pt-BR" dirty="0" smtClean="0"/>
              <a:t>Barras de proteção nos corredores e banheiros</a:t>
            </a:r>
          </a:p>
          <a:p>
            <a:pPr lvl="1"/>
            <a:r>
              <a:rPr lang="pt-BR" dirty="0" smtClean="0"/>
              <a:t>Deslocamento sem obstáculos para </a:t>
            </a:r>
            <a:r>
              <a:rPr lang="pt-BR" dirty="0" err="1" smtClean="0"/>
              <a:t>cadeirantes</a:t>
            </a:r>
            <a:endParaRPr lang="pt-BR"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Gestão integrada para </a:t>
            </a:r>
            <a:r>
              <a:rPr lang="pt-BR" sz="2800" b="1" dirty="0" err="1" smtClean="0"/>
              <a:t>PCDs</a:t>
            </a:r>
            <a:r>
              <a:rPr lang="pt-BR" sz="2800" b="1" dirty="0" smtClean="0"/>
              <a:t/>
            </a:r>
            <a:br>
              <a:rPr lang="pt-BR" sz="2800" b="1" dirty="0" smtClean="0"/>
            </a:br>
            <a:r>
              <a:rPr lang="pt-BR" sz="2800" b="1" dirty="0" smtClean="0"/>
              <a:t>Equipe multiprofissional</a:t>
            </a:r>
            <a:endParaRPr lang="pt-BR" sz="2800" b="1" dirty="0"/>
          </a:p>
        </p:txBody>
      </p:sp>
      <p:sp>
        <p:nvSpPr>
          <p:cNvPr id="4" name="Espaço Reservado para Conteúdo 3"/>
          <p:cNvSpPr>
            <a:spLocks noGrp="1"/>
          </p:cNvSpPr>
          <p:nvPr>
            <p:ph idx="1"/>
          </p:nvPr>
        </p:nvSpPr>
        <p:spPr/>
        <p:txBody>
          <a:bodyPr anchor="ctr">
            <a:normAutofit/>
          </a:bodyPr>
          <a:lstStyle/>
          <a:p>
            <a:r>
              <a:rPr lang="pt-BR" sz="2800" dirty="0" smtClean="0"/>
              <a:t>Conhecimento atualizado dos locais de trabalho, setores e funções</a:t>
            </a:r>
          </a:p>
          <a:p>
            <a:r>
              <a:rPr lang="pt-BR" sz="2800" dirty="0" smtClean="0"/>
              <a:t>Triagem dos </a:t>
            </a:r>
            <a:r>
              <a:rPr lang="pt-BR" sz="2800" dirty="0" err="1" smtClean="0"/>
              <a:t>PCDs</a:t>
            </a:r>
            <a:r>
              <a:rPr lang="pt-BR" sz="2800" dirty="0" smtClean="0"/>
              <a:t> – RH</a:t>
            </a:r>
          </a:p>
          <a:p>
            <a:r>
              <a:rPr lang="pt-BR" sz="2800" dirty="0" smtClean="0"/>
              <a:t>Treinamento de pessoal especializado (Intérpretes LIBRAS e Braille)</a:t>
            </a:r>
          </a:p>
          <a:p>
            <a:r>
              <a:rPr lang="pt-BR" sz="2800" dirty="0" smtClean="0"/>
              <a:t>Humanização do ambiente</a:t>
            </a:r>
          </a:p>
          <a:p>
            <a:r>
              <a:rPr lang="pt-BR" sz="2800" dirty="0" smtClean="0"/>
              <a:t>Tratamento equânime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C:\Users\Altani\Desktop\e.jpg"/>
          <p:cNvPicPr>
            <a:picLocks noChangeAspect="1" noChangeArrowheads="1"/>
          </p:cNvPicPr>
          <p:nvPr/>
        </p:nvPicPr>
        <p:blipFill>
          <a:blip r:embed="rId2" cstate="print"/>
          <a:srcRect l="8012" t="4650" r="6529" b="46596"/>
          <a:stretch>
            <a:fillRect/>
          </a:stretch>
        </p:blipFill>
        <p:spPr bwMode="auto">
          <a:xfrm>
            <a:off x="200191" y="0"/>
            <a:ext cx="8764297" cy="6876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Altani\Desktop\original_prez-1024--.jpg"/>
          <p:cNvPicPr>
            <a:picLocks noChangeAspect="1" noChangeArrowheads="1"/>
          </p:cNvPicPr>
          <p:nvPr/>
        </p:nvPicPr>
        <p:blipFill>
          <a:blip r:embed="rId2" cstate="print"/>
          <a:srcRect/>
          <a:stretch>
            <a:fillRect/>
          </a:stretch>
        </p:blipFill>
        <p:spPr bwMode="auto">
          <a:xfrm>
            <a:off x="-2" y="44624"/>
            <a:ext cx="9129642" cy="6660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C:\Users\Altani\Desktop\e.jpg"/>
          <p:cNvPicPr>
            <a:picLocks noChangeAspect="1" noChangeArrowheads="1"/>
          </p:cNvPicPr>
          <p:nvPr/>
        </p:nvPicPr>
        <p:blipFill>
          <a:blip r:embed="rId2" cstate="print"/>
          <a:srcRect l="9036" t="52433" r="7998" b="6938"/>
          <a:stretch>
            <a:fillRect/>
          </a:stretch>
        </p:blipFill>
        <p:spPr bwMode="auto">
          <a:xfrm>
            <a:off x="198488" y="477910"/>
            <a:ext cx="8766000" cy="590341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Homologação</a:t>
            </a:r>
            <a:endParaRPr lang="pt-BR" sz="2800" b="1" dirty="0"/>
          </a:p>
        </p:txBody>
      </p:sp>
      <p:sp>
        <p:nvSpPr>
          <p:cNvPr id="4" name="Espaço Reservado para Conteúdo 3"/>
          <p:cNvSpPr>
            <a:spLocks noGrp="1"/>
          </p:cNvSpPr>
          <p:nvPr>
            <p:ph idx="1"/>
          </p:nvPr>
        </p:nvSpPr>
        <p:spPr/>
        <p:txBody>
          <a:bodyPr anchor="ctr">
            <a:normAutofit/>
          </a:bodyPr>
          <a:lstStyle/>
          <a:p>
            <a:pPr algn="just"/>
            <a:r>
              <a:rPr lang="pt-BR" sz="2800" b="1" dirty="0" smtClean="0"/>
              <a:t>Fases</a:t>
            </a:r>
          </a:p>
          <a:p>
            <a:pPr lvl="1" algn="just"/>
            <a:r>
              <a:rPr lang="pt-BR" dirty="0" smtClean="0"/>
              <a:t>INSS</a:t>
            </a:r>
          </a:p>
          <a:p>
            <a:pPr lvl="1" algn="just"/>
            <a:r>
              <a:rPr lang="pt-BR" dirty="0" smtClean="0"/>
              <a:t>CEREST</a:t>
            </a:r>
          </a:p>
          <a:p>
            <a:pPr lvl="1" algn="just"/>
            <a:r>
              <a:rPr lang="pt-BR" dirty="0" smtClean="0"/>
              <a:t>Médico do Trabalho</a:t>
            </a:r>
          </a:p>
          <a:p>
            <a:pPr algn="just"/>
            <a:r>
              <a:rPr lang="pt-BR" sz="2800" b="1" dirty="0" smtClean="0"/>
              <a:t>Condutas sugeridas – em discussão</a:t>
            </a:r>
          </a:p>
          <a:p>
            <a:pPr lvl="1" algn="just"/>
            <a:r>
              <a:rPr lang="pt-BR" dirty="0" smtClean="0"/>
              <a:t>Revalidação da homologação e respectivos pareceres de especialistas.</a:t>
            </a:r>
          </a:p>
          <a:p>
            <a:pPr lvl="1" algn="just"/>
            <a:r>
              <a:rPr lang="pt-BR" dirty="0" smtClean="0"/>
              <a:t>Nova formatação da homologação.</a:t>
            </a:r>
          </a:p>
          <a:p>
            <a:pPr algn="just"/>
            <a:endParaRPr lang="pt-BR"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Considerações finais</a:t>
            </a:r>
            <a:endParaRPr lang="pt-BR" sz="2800" b="1" dirty="0"/>
          </a:p>
        </p:txBody>
      </p:sp>
      <p:sp>
        <p:nvSpPr>
          <p:cNvPr id="4" name="Espaço Reservado para Conteúdo 3"/>
          <p:cNvSpPr>
            <a:spLocks noGrp="1"/>
          </p:cNvSpPr>
          <p:nvPr>
            <p:ph idx="1"/>
          </p:nvPr>
        </p:nvSpPr>
        <p:spPr/>
        <p:txBody>
          <a:bodyPr anchor="ctr">
            <a:normAutofit/>
          </a:bodyPr>
          <a:lstStyle/>
          <a:p>
            <a:pPr algn="just"/>
            <a:r>
              <a:rPr lang="pt-BR" sz="2800" dirty="0" smtClean="0"/>
              <a:t>Sensibilização de empregados e empregadores</a:t>
            </a:r>
          </a:p>
          <a:p>
            <a:pPr algn="just"/>
            <a:r>
              <a:rPr lang="pt-BR" sz="2800" dirty="0" smtClean="0"/>
              <a:t>Atentar para a fragilidade física e psíquica dos </a:t>
            </a:r>
            <a:r>
              <a:rPr lang="pt-BR" sz="2800" dirty="0" err="1" smtClean="0"/>
              <a:t>PCDs</a:t>
            </a:r>
            <a:endParaRPr lang="pt-BR" sz="2800" dirty="0" smtClean="0"/>
          </a:p>
          <a:p>
            <a:pPr algn="just"/>
            <a:r>
              <a:rPr lang="pt-BR" sz="2800" dirty="0" smtClean="0"/>
              <a:t>Fiscalização atuante dos órgãos responsáveis</a:t>
            </a:r>
          </a:p>
          <a:p>
            <a:pPr algn="just">
              <a:buNone/>
            </a:pPr>
            <a:endParaRPr lang="pt-BR" sz="1400" dirty="0" smtClean="0"/>
          </a:p>
          <a:p>
            <a:pPr indent="19050">
              <a:buNone/>
            </a:pPr>
            <a:r>
              <a:rPr lang="pt-BR" sz="2800" b="1" dirty="0" smtClean="0"/>
              <a:t>Equipe multiprofissional</a:t>
            </a:r>
          </a:p>
          <a:p>
            <a:pPr algn="just"/>
            <a:r>
              <a:rPr lang="pt-BR" sz="2800" dirty="0" smtClean="0"/>
              <a:t>Divisão de responsabilidades</a:t>
            </a:r>
            <a:endParaRPr lang="pt-BR" sz="2400" dirty="0" smtClean="0"/>
          </a:p>
          <a:p>
            <a:pPr algn="just"/>
            <a:r>
              <a:rPr lang="pt-BR" sz="2800" dirty="0" smtClean="0"/>
              <a:t>Imparcialidade nas decisões</a:t>
            </a:r>
          </a:p>
          <a:p>
            <a:pPr algn="just"/>
            <a:r>
              <a:rPr lang="pt-BR" sz="2800" dirty="0" smtClean="0"/>
              <a:t>Transparência</a:t>
            </a:r>
          </a:p>
          <a:p>
            <a:pPr algn="just"/>
            <a:r>
              <a:rPr lang="pt-BR" sz="2800" dirty="0" smtClean="0"/>
              <a:t>Consenso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b="1" dirty="0" smtClean="0"/>
              <a:t>Bibliografia</a:t>
            </a:r>
            <a:endParaRPr lang="pt-BR" sz="2800" b="1" dirty="0"/>
          </a:p>
        </p:txBody>
      </p:sp>
      <p:sp>
        <p:nvSpPr>
          <p:cNvPr id="3" name="Espaço Reservado para Conteúdo 2"/>
          <p:cNvSpPr>
            <a:spLocks noGrp="1"/>
          </p:cNvSpPr>
          <p:nvPr>
            <p:ph idx="1"/>
          </p:nvPr>
        </p:nvSpPr>
        <p:spPr/>
        <p:txBody>
          <a:bodyPr>
            <a:normAutofit/>
          </a:bodyPr>
          <a:lstStyle/>
          <a:p>
            <a:pPr marL="0" indent="0">
              <a:spcBef>
                <a:spcPts val="0"/>
              </a:spcBef>
              <a:buNone/>
            </a:pPr>
            <a:r>
              <a:rPr lang="pt-BR" sz="2600" dirty="0" smtClean="0"/>
              <a:t>OLIVEIRA, Sebastião Geraldo. </a:t>
            </a:r>
            <a:r>
              <a:rPr lang="pt-BR" sz="2600" b="1" dirty="0" smtClean="0"/>
              <a:t>Proteção Jurídica à Saúde dos Trabalhadores</a:t>
            </a:r>
            <a:r>
              <a:rPr lang="pt-BR" sz="2600" dirty="0" smtClean="0"/>
              <a:t>. 6ª edição. São Paulo: Editora LTR, 2011</a:t>
            </a:r>
          </a:p>
          <a:p>
            <a:pPr marL="0" indent="0">
              <a:spcBef>
                <a:spcPts val="0"/>
              </a:spcBef>
              <a:buNone/>
            </a:pPr>
            <a:endParaRPr lang="pt-BR" sz="2600" dirty="0" smtClean="0"/>
          </a:p>
          <a:p>
            <a:pPr marL="0" indent="0">
              <a:spcBef>
                <a:spcPts val="0"/>
              </a:spcBef>
              <a:buNone/>
            </a:pPr>
            <a:r>
              <a:rPr lang="pt-BR" sz="2600" dirty="0" smtClean="0"/>
              <a:t>COSTA, Sandra Morais de Brito. </a:t>
            </a:r>
            <a:r>
              <a:rPr lang="pt-BR" sz="2600" b="1" dirty="0" smtClean="0"/>
              <a:t>Dignidade humana e pessoa com deficiência.</a:t>
            </a:r>
            <a:r>
              <a:rPr lang="pt-BR" sz="2600" dirty="0" smtClean="0"/>
              <a:t> São Paulo: Editora LTR, 2008</a:t>
            </a:r>
          </a:p>
          <a:p>
            <a:pPr marL="0" indent="0">
              <a:spcBef>
                <a:spcPts val="0"/>
              </a:spcBef>
              <a:buNone/>
            </a:pPr>
            <a:endParaRPr lang="pt-BR" sz="2600" dirty="0" smtClean="0"/>
          </a:p>
          <a:p>
            <a:pPr marL="0" indent="0">
              <a:spcBef>
                <a:spcPts val="0"/>
              </a:spcBef>
              <a:buNone/>
            </a:pPr>
            <a:r>
              <a:rPr lang="pt-BR" sz="2600" dirty="0" smtClean="0"/>
              <a:t>GUEDES, João. </a:t>
            </a:r>
            <a:r>
              <a:rPr lang="pt-BR" sz="2600" b="1" dirty="0" smtClean="0"/>
              <a:t>Muito além da cota</a:t>
            </a:r>
            <a:r>
              <a:rPr lang="pt-BR" sz="2600" dirty="0" smtClean="0"/>
              <a:t>. Revista Proteção, nº 255, p. 44 à 58, Mar, 2003.</a:t>
            </a:r>
            <a:endParaRPr lang="pt-BR"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Altani\Desktop\original_prez-102.jpg"/>
          <p:cNvPicPr>
            <a:picLocks noChangeAspect="1" noChangeArrowheads="1"/>
          </p:cNvPicPr>
          <p:nvPr/>
        </p:nvPicPr>
        <p:blipFill>
          <a:blip r:embed="rId2" cstate="print"/>
          <a:srcRect t="44633" b="4809"/>
          <a:stretch>
            <a:fillRect/>
          </a:stretch>
        </p:blipFill>
        <p:spPr bwMode="auto">
          <a:xfrm>
            <a:off x="539552" y="2321496"/>
            <a:ext cx="3047683" cy="4536504"/>
          </a:xfrm>
          <a:prstGeom prst="rect">
            <a:avLst/>
          </a:prstGeom>
          <a:noFill/>
        </p:spPr>
      </p:pic>
      <p:pic>
        <p:nvPicPr>
          <p:cNvPr id="4" name="Picture 3" descr="C:\Users\Altani\Desktop\original_prez-102.jpg"/>
          <p:cNvPicPr>
            <a:picLocks noChangeAspect="1" noChangeArrowheads="1"/>
          </p:cNvPicPr>
          <p:nvPr/>
        </p:nvPicPr>
        <p:blipFill>
          <a:blip r:embed="rId2" cstate="print"/>
          <a:srcRect l="6166" r="4420" b="56414"/>
          <a:stretch>
            <a:fillRect/>
          </a:stretch>
        </p:blipFill>
        <p:spPr bwMode="auto">
          <a:xfrm>
            <a:off x="1367136" y="0"/>
            <a:ext cx="1831154" cy="2628000"/>
          </a:xfrm>
          <a:prstGeom prst="rect">
            <a:avLst/>
          </a:prstGeom>
          <a:noFill/>
        </p:spPr>
      </p:pic>
      <p:pic>
        <p:nvPicPr>
          <p:cNvPr id="2052" name="Picture 4"/>
          <p:cNvPicPr>
            <a:picLocks noChangeAspect="1" noChangeArrowheads="1"/>
          </p:cNvPicPr>
          <p:nvPr/>
        </p:nvPicPr>
        <p:blipFill>
          <a:blip r:embed="rId3" cstate="print"/>
          <a:srcRect/>
          <a:stretch>
            <a:fillRect/>
          </a:stretch>
        </p:blipFill>
        <p:spPr bwMode="auto">
          <a:xfrm>
            <a:off x="4572000" y="0"/>
            <a:ext cx="3954472" cy="687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274638"/>
            <a:ext cx="8229600" cy="1282154"/>
          </a:xfrm>
        </p:spPr>
        <p:txBody>
          <a:bodyPr>
            <a:noAutofit/>
          </a:bodyPr>
          <a:lstStyle/>
          <a:p>
            <a:r>
              <a:rPr lang="pt-BR" sz="2800" b="1" dirty="0" smtClean="0"/>
              <a:t>Convenção Internacional de Direitos da Pessoa</a:t>
            </a:r>
            <a:br>
              <a:rPr lang="pt-BR" sz="2800" b="1" dirty="0" smtClean="0"/>
            </a:br>
            <a:r>
              <a:rPr lang="pt-BR" sz="2800" b="1" dirty="0" smtClean="0"/>
              <a:t>com Deficiência aprovada pela ONU em 2006</a:t>
            </a:r>
            <a:br>
              <a:rPr lang="pt-BR" sz="2800" b="1" dirty="0" smtClean="0"/>
            </a:br>
            <a:r>
              <a:rPr lang="pt-BR" sz="2800" b="1" dirty="0" smtClean="0"/>
              <a:t>e já ratificada pelo Brasil</a:t>
            </a:r>
            <a:endParaRPr lang="pt-BR" sz="2800" b="1" dirty="0"/>
          </a:p>
        </p:txBody>
      </p:sp>
      <p:sp>
        <p:nvSpPr>
          <p:cNvPr id="4" name="Espaço Reservado para Conteúdo 3"/>
          <p:cNvSpPr>
            <a:spLocks noGrp="1"/>
          </p:cNvSpPr>
          <p:nvPr>
            <p:ph idx="1"/>
          </p:nvPr>
        </p:nvSpPr>
        <p:spPr/>
        <p:txBody>
          <a:bodyPr anchor="ctr">
            <a:normAutofit/>
          </a:bodyPr>
          <a:lstStyle/>
          <a:p>
            <a:pPr algn="just">
              <a:buNone/>
            </a:pPr>
            <a:r>
              <a:rPr lang="pt-BR" sz="2800" dirty="0" smtClean="0"/>
              <a:t>Artigo I</a:t>
            </a:r>
          </a:p>
          <a:p>
            <a:pPr algn="just">
              <a:buNone/>
            </a:pPr>
            <a:r>
              <a:rPr lang="pt-BR" sz="2800" dirty="0" smtClean="0"/>
              <a:t>	Pessoas com deficiência são aquelas que têm impedimentos de natureza física, intelectual ou sensorial, os quais, em interação com diversas barreiras, podem obstruir sua participação plena e efetiva na sociedade com as demais pessoas.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Entraves</a:t>
            </a:r>
          </a:p>
        </p:txBody>
      </p:sp>
      <p:sp>
        <p:nvSpPr>
          <p:cNvPr id="4" name="Espaço Reservado para Conteúdo 3"/>
          <p:cNvSpPr>
            <a:spLocks noGrp="1"/>
          </p:cNvSpPr>
          <p:nvPr>
            <p:ph idx="1"/>
          </p:nvPr>
        </p:nvSpPr>
        <p:spPr/>
        <p:txBody>
          <a:bodyPr anchor="ctr">
            <a:noAutofit/>
          </a:bodyPr>
          <a:lstStyle/>
          <a:p>
            <a:pPr algn="just"/>
            <a:r>
              <a:rPr lang="pt-BR" sz="2800" dirty="0" smtClean="0"/>
              <a:t>A deficiência resulta da interação entre pessoas com deficiência e as barreiras </a:t>
            </a:r>
            <a:r>
              <a:rPr lang="pt-BR" sz="2800" dirty="0" err="1" smtClean="0"/>
              <a:t>atitudinais</a:t>
            </a:r>
            <a:r>
              <a:rPr lang="pt-BR" sz="2800" dirty="0" smtClean="0"/>
              <a:t> e ambientais da sociedade.</a:t>
            </a:r>
          </a:p>
          <a:p>
            <a:pPr algn="just"/>
            <a:r>
              <a:rPr lang="pt-BR" sz="2800" dirty="0" smtClean="0"/>
              <a:t>A Qualidade de vida no trabalho das pessoas com deficiência (PCD) não depende apenas da mera admissão de colaboradores conforme o número mínimo previsto na legislação</a:t>
            </a:r>
          </a:p>
          <a:p>
            <a:pPr algn="just"/>
            <a:r>
              <a:rPr lang="pt-BR" sz="2800" dirty="0" smtClean="0"/>
              <a:t>Desrespeito à Legislação</a:t>
            </a:r>
          </a:p>
          <a:p>
            <a:pPr algn="just"/>
            <a:r>
              <a:rPr lang="pt-BR" sz="2800" dirty="0" smtClean="0"/>
              <a:t>Fiscalização insuficiente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Lei de cotas – I</a:t>
            </a:r>
            <a:br>
              <a:rPr lang="pt-BR" sz="2800" b="1" dirty="0" smtClean="0"/>
            </a:br>
            <a:r>
              <a:rPr lang="pt-BR" sz="2800" b="1" dirty="0" smtClean="0"/>
              <a:t>Nº 8213/1991 - artigo 93</a:t>
            </a:r>
            <a:endParaRPr lang="pt-BR" sz="2800" b="1" dirty="0"/>
          </a:p>
        </p:txBody>
      </p:sp>
      <p:graphicFrame>
        <p:nvGraphicFramePr>
          <p:cNvPr id="5" name="Espaço Reservado para Conteúdo 4"/>
          <p:cNvGraphicFramePr>
            <a:graphicFrameLocks noGrp="1"/>
          </p:cNvGraphicFramePr>
          <p:nvPr>
            <p:ph idx="1"/>
          </p:nvPr>
        </p:nvGraphicFramePr>
        <p:xfrm>
          <a:off x="539552" y="3284984"/>
          <a:ext cx="7920880" cy="2590800"/>
        </p:xfrm>
        <a:graphic>
          <a:graphicData uri="http://schemas.openxmlformats.org/drawingml/2006/table">
            <a:tbl>
              <a:tblPr firstRow="1" bandRow="1">
                <a:tableStyleId>{5C22544A-7EE6-4342-B048-85BDC9FD1C3A}</a:tableStyleId>
              </a:tblPr>
              <a:tblGrid>
                <a:gridCol w="4138838"/>
                <a:gridCol w="3782042"/>
              </a:tblGrid>
              <a:tr h="370840">
                <a:tc>
                  <a:txBody>
                    <a:bodyPr/>
                    <a:lstStyle/>
                    <a:p>
                      <a:pPr algn="ctr"/>
                      <a:r>
                        <a:rPr lang="pt-BR" sz="2800" dirty="0" smtClean="0">
                          <a:solidFill>
                            <a:schemeClr val="tx1"/>
                          </a:solidFill>
                        </a:rPr>
                        <a:t>Funcionários</a:t>
                      </a:r>
                      <a:endParaRPr lang="pt-BR"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800" dirty="0" smtClean="0">
                          <a:solidFill>
                            <a:schemeClr val="tx1"/>
                          </a:solidFill>
                        </a:rPr>
                        <a:t>Cotas de PCD</a:t>
                      </a:r>
                      <a:endParaRPr lang="pt-BR"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pt-BR" sz="2800" dirty="0" smtClean="0"/>
                        <a:t>100 a 200</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800" dirty="0" smtClean="0"/>
                        <a:t>2%</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pt-BR" sz="2800" dirty="0" smtClean="0"/>
                        <a:t>201 a 500</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800" dirty="0" smtClean="0"/>
                        <a:t>3%</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pt-BR" sz="2800" dirty="0" smtClean="0"/>
                        <a:t>501</a:t>
                      </a:r>
                      <a:r>
                        <a:rPr lang="pt-BR" sz="2800" baseline="0" dirty="0" smtClean="0"/>
                        <a:t> a 1000</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800" dirty="0" smtClean="0"/>
                        <a:t>4%</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pt-BR" sz="2800" dirty="0" smtClean="0"/>
                        <a:t>A partir de 1000</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800" dirty="0" smtClean="0"/>
                        <a:t>5%</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CaixaDeTexto 3"/>
          <p:cNvSpPr txBox="1"/>
          <p:nvPr/>
        </p:nvSpPr>
        <p:spPr>
          <a:xfrm>
            <a:off x="395536" y="1772816"/>
            <a:ext cx="8208912" cy="1384995"/>
          </a:xfrm>
          <a:prstGeom prst="rect">
            <a:avLst/>
          </a:prstGeom>
          <a:noFill/>
        </p:spPr>
        <p:txBody>
          <a:bodyPr wrap="square" rtlCol="0">
            <a:spAutoFit/>
          </a:bodyPr>
          <a:lstStyle/>
          <a:p>
            <a:pPr indent="361950" algn="just"/>
            <a:r>
              <a:rPr lang="pt-BR" sz="2800" dirty="0" smtClean="0"/>
              <a:t>Obriga que as empresas com 100 ou mais empregados preencham parte de seus cargos com pessoas com deficiência.</a:t>
            </a:r>
            <a:endParaRPr lang="pt-BR"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2800" b="1" dirty="0" smtClean="0"/>
              <a:t>Lei de cotas – I</a:t>
            </a:r>
            <a:br>
              <a:rPr lang="pt-BR" sz="2800" b="1" dirty="0" smtClean="0"/>
            </a:br>
            <a:r>
              <a:rPr lang="pt-BR" sz="2800" b="1" dirty="0" smtClean="0"/>
              <a:t>Nº 8213/1991 - artigo 93</a:t>
            </a:r>
            <a:endParaRPr lang="pt-BR" sz="2800" b="1" dirty="0"/>
          </a:p>
        </p:txBody>
      </p:sp>
      <p:sp>
        <p:nvSpPr>
          <p:cNvPr id="4" name="CaixaDeTexto 3"/>
          <p:cNvSpPr txBox="1"/>
          <p:nvPr/>
        </p:nvSpPr>
        <p:spPr>
          <a:xfrm>
            <a:off x="395536" y="1628800"/>
            <a:ext cx="8208912" cy="4878259"/>
          </a:xfrm>
          <a:prstGeom prst="rect">
            <a:avLst/>
          </a:prstGeom>
          <a:noFill/>
        </p:spPr>
        <p:txBody>
          <a:bodyPr wrap="square" rtlCol="0">
            <a:spAutoFit/>
          </a:bodyPr>
          <a:lstStyle/>
          <a:p>
            <a:pPr algn="just"/>
            <a:r>
              <a:rPr lang="pt-BR" sz="2700" dirty="0" smtClean="0"/>
              <a:t>§1º - A dispensa de trabalhador reabilitado ou de deficiente habilitado ao final do contrato por prazo determinado de mais de 90 (noventa) dias, e a imotivada, no contrato por prazo indeterminado </a:t>
            </a:r>
            <a:r>
              <a:rPr lang="pt-BR" sz="2700" b="1" dirty="0" smtClean="0"/>
              <a:t>só poderá ocorrer após a contratação de substituto de condição semelhante</a:t>
            </a:r>
            <a:r>
              <a:rPr lang="pt-BR" sz="2700" dirty="0" smtClean="0"/>
              <a:t>.</a:t>
            </a:r>
          </a:p>
          <a:p>
            <a:pPr algn="just"/>
            <a:endParaRPr lang="pt-BR" sz="1400" dirty="0" smtClean="0"/>
          </a:p>
          <a:p>
            <a:pPr algn="just"/>
            <a:r>
              <a:rPr lang="pt-BR" sz="2700" dirty="0" smtClean="0"/>
              <a:t>§2º - O Ministério do Trabalho e da Previdência Social deverá gerar estatísticas sobre o total de empregados e as vagas preenchidas por reabilitados e deficientes habilitados, fornecendo-as, quando solicitadas, aos sindicatos ou entidades representativas dos empregados.</a:t>
            </a:r>
            <a:endParaRPr lang="pt-BR" sz="27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b="1" dirty="0" smtClean="0"/>
              <a:t>Pessoa portadora de deficiência</a:t>
            </a:r>
            <a:br>
              <a:rPr lang="pt-BR" sz="2800" b="1" dirty="0" smtClean="0"/>
            </a:br>
            <a:r>
              <a:rPr lang="pt-BR" sz="2800" b="1" dirty="0" smtClean="0"/>
              <a:t>habilitada para o trabalho</a:t>
            </a:r>
            <a:br>
              <a:rPr lang="pt-BR" sz="2800" b="1" dirty="0" smtClean="0"/>
            </a:br>
            <a:r>
              <a:rPr lang="pt-BR" sz="2800" dirty="0" smtClean="0"/>
              <a:t>Artigo 36 do decreto nº 3298/1999</a:t>
            </a:r>
            <a:endParaRPr lang="pt-BR" sz="2800" b="1" dirty="0"/>
          </a:p>
        </p:txBody>
      </p:sp>
      <p:sp>
        <p:nvSpPr>
          <p:cNvPr id="3" name="Espaço Reservado para Conteúdo 2"/>
          <p:cNvSpPr>
            <a:spLocks noGrp="1"/>
          </p:cNvSpPr>
          <p:nvPr>
            <p:ph idx="1"/>
          </p:nvPr>
        </p:nvSpPr>
        <p:spPr>
          <a:xfrm>
            <a:off x="457200" y="1855365"/>
            <a:ext cx="8229600" cy="4525963"/>
          </a:xfrm>
        </p:spPr>
        <p:txBody>
          <a:bodyPr anchor="ctr">
            <a:normAutofit/>
          </a:bodyPr>
          <a:lstStyle/>
          <a:p>
            <a:pPr marL="0" indent="0" algn="just">
              <a:buNone/>
            </a:pPr>
            <a:r>
              <a:rPr lang="pt-BR" sz="2800" dirty="0" smtClean="0"/>
              <a:t>§2º - Considera-se </a:t>
            </a:r>
            <a:r>
              <a:rPr lang="pt-BR" sz="2800" b="1" dirty="0" smtClean="0"/>
              <a:t>pessoa portadora de deficiência habilitada</a:t>
            </a:r>
            <a:r>
              <a:rPr lang="pt-BR" sz="2800" dirty="0" smtClean="0"/>
              <a:t> aquela que concluiu o curso de educação profissional de nível básico, técnico ou tecnológico, ou curso superior, com certificação ou diplomação expedida por instituição pública ou privada legalmente credenciada pelo Ministério da Educação ou órgão equivalente, ou aquela com certificado de conclusão de processo de habilitação ou reabilitação profissional fornecido pelo Instituto Nacional de Seguro Social – INSS.</a:t>
            </a:r>
            <a:endParaRPr lang="pt-BR"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b="1" dirty="0" smtClean="0"/>
              <a:t>Pessoa portadora de deficiência</a:t>
            </a:r>
            <a:br>
              <a:rPr lang="pt-BR" sz="2800" b="1" dirty="0" smtClean="0"/>
            </a:br>
            <a:r>
              <a:rPr lang="pt-BR" sz="2800" b="1" dirty="0" smtClean="0"/>
              <a:t>habilitada para o trabalho</a:t>
            </a:r>
            <a:br>
              <a:rPr lang="pt-BR" sz="2800" b="1" dirty="0" smtClean="0"/>
            </a:br>
            <a:r>
              <a:rPr lang="pt-BR" sz="2800" dirty="0" smtClean="0"/>
              <a:t>Artigo 36 do decreto nº 3298/1999</a:t>
            </a:r>
            <a:endParaRPr lang="pt-BR" sz="2800" b="1" dirty="0"/>
          </a:p>
        </p:txBody>
      </p:sp>
      <p:sp>
        <p:nvSpPr>
          <p:cNvPr id="3" name="Espaço Reservado para Conteúdo 2"/>
          <p:cNvSpPr>
            <a:spLocks noGrp="1"/>
          </p:cNvSpPr>
          <p:nvPr>
            <p:ph idx="1"/>
          </p:nvPr>
        </p:nvSpPr>
        <p:spPr>
          <a:xfrm>
            <a:off x="457200" y="1855365"/>
            <a:ext cx="8229600" cy="4525963"/>
          </a:xfrm>
        </p:spPr>
        <p:txBody>
          <a:bodyPr anchor="ctr">
            <a:normAutofit/>
          </a:bodyPr>
          <a:lstStyle/>
          <a:p>
            <a:pPr marL="0" indent="0" algn="just">
              <a:spcBef>
                <a:spcPts val="1200"/>
              </a:spcBef>
              <a:buNone/>
            </a:pPr>
            <a:r>
              <a:rPr lang="pt-BR" sz="2800" dirty="0" smtClean="0"/>
              <a:t>§3º - Considera-se, também, </a:t>
            </a:r>
            <a:r>
              <a:rPr lang="pt-BR" sz="2800" b="1" dirty="0" smtClean="0"/>
              <a:t>pessoa portadora de deficiência habilitada</a:t>
            </a:r>
            <a:r>
              <a:rPr lang="pt-BR" sz="2800" dirty="0" smtClean="0"/>
              <a:t> aquela que, não tendo se submetido a processo de habilitação ou reabilitação esteja capacitada para o exercício da profissão. </a:t>
            </a:r>
            <a:endParaRPr lang="pt-BR"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983</Words>
  <Application>Microsoft Office PowerPoint</Application>
  <PresentationFormat>Apresentação na tela (4:3)</PresentationFormat>
  <Paragraphs>113</Paragraphs>
  <Slides>23</Slides>
  <Notes>0</Notes>
  <HiddenSlides>0</HiddenSlides>
  <MMClips>0</MMClips>
  <ScaleCrop>false</ScaleCrop>
  <HeadingPairs>
    <vt:vector size="4" baseType="variant">
      <vt:variant>
        <vt:lpstr>Tema</vt:lpstr>
      </vt:variant>
      <vt:variant>
        <vt:i4>1</vt:i4>
      </vt:variant>
      <vt:variant>
        <vt:lpstr>Títulos de slides</vt:lpstr>
      </vt:variant>
      <vt:variant>
        <vt:i4>23</vt:i4>
      </vt:variant>
    </vt:vector>
  </HeadingPairs>
  <TitlesOfParts>
    <vt:vector size="24" baseType="lpstr">
      <vt:lpstr>Tema do Office</vt:lpstr>
      <vt:lpstr>Associação Cearense de Medicina do Trabalho Reunião científica – setembro/2014</vt:lpstr>
      <vt:lpstr>Slide 2</vt:lpstr>
      <vt:lpstr>Slide 3</vt:lpstr>
      <vt:lpstr>Convenção Internacional de Direitos da Pessoa com Deficiência aprovada pela ONU em 2006 e já ratificada pelo Brasil</vt:lpstr>
      <vt:lpstr>Entraves</vt:lpstr>
      <vt:lpstr>Lei de cotas – I Nº 8213/1991 - artigo 93</vt:lpstr>
      <vt:lpstr>Lei de cotas – I Nº 8213/1991 - artigo 93</vt:lpstr>
      <vt:lpstr>Pessoa portadora de deficiência habilitada para o trabalho Artigo 36 do decreto nº 3298/1999</vt:lpstr>
      <vt:lpstr>Pessoa portadora de deficiência habilitada para o trabalho Artigo 36 do decreto nº 3298/1999</vt:lpstr>
      <vt:lpstr>Lei de cotas – II Instrução normativa nº 98/2012 – MTE para reforçar a Fiscalização do Trabalho sobre a importância do cumprimento mais qualificado da Lei de cotas</vt:lpstr>
      <vt:lpstr>Tipos de deficiências</vt:lpstr>
      <vt:lpstr>Tipos de deficiências</vt:lpstr>
      <vt:lpstr>Tipos de deficiências</vt:lpstr>
      <vt:lpstr>Gestão integrada para PCDs</vt:lpstr>
      <vt:lpstr>Análise ergonômica do trabalho/AET Áreas de atuação</vt:lpstr>
      <vt:lpstr>AET Passo a passo</vt:lpstr>
      <vt:lpstr>Gestão integrada para PCDs Equipe multiprofissional</vt:lpstr>
      <vt:lpstr>Gestão integrada para PCDs Equipe multiprofissional</vt:lpstr>
      <vt:lpstr>Slide 19</vt:lpstr>
      <vt:lpstr>Slide 20</vt:lpstr>
      <vt:lpstr>Homologação</vt:lpstr>
      <vt:lpstr>Considerações finais</vt:lpstr>
      <vt:lpstr>Bibliografia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Associação Cearense de Medicina do Trabalho Reunião científica – setembro/2014</dc:title>
  <dc:creator>Altani</dc:creator>
  <cp:lastModifiedBy>Altani</cp:lastModifiedBy>
  <cp:revision>64</cp:revision>
  <dcterms:created xsi:type="dcterms:W3CDTF">2014-09-03T21:33:03Z</dcterms:created>
  <dcterms:modified xsi:type="dcterms:W3CDTF">2014-09-26T19:35:04Z</dcterms:modified>
</cp:coreProperties>
</file>