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ntidadecolectiva.es/pdf/4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Saúde Mental no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68588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Referências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769644"/>
          </a:xfrm>
        </p:spPr>
        <p:txBody>
          <a:bodyPr>
            <a:normAutofit fontScale="77500" lnSpcReduction="20000"/>
          </a:bodyPr>
          <a:lstStyle/>
          <a:p>
            <a:r>
              <a:rPr lang="pt-BR" sz="2300" dirty="0"/>
              <a:t>Franco, T., </a:t>
            </a:r>
            <a:r>
              <a:rPr lang="pt-BR" sz="2300" dirty="0" err="1"/>
              <a:t>Druck</a:t>
            </a:r>
            <a:r>
              <a:rPr lang="pt-BR" sz="2300" dirty="0"/>
              <a:t>, G. &amp; </a:t>
            </a:r>
            <a:r>
              <a:rPr lang="pt-BR" sz="2300" dirty="0" err="1"/>
              <a:t>Seligmann</a:t>
            </a:r>
            <a:r>
              <a:rPr lang="pt-BR" sz="2300" dirty="0"/>
              <a:t>-Silva, E. (2010). As novas relações de trabalho, o desgaste mental do trabalhador e os transtornos mentais no trabalho </a:t>
            </a:r>
            <a:r>
              <a:rPr lang="pt-BR" sz="2300" dirty="0" err="1"/>
              <a:t>precarizado</a:t>
            </a:r>
            <a:r>
              <a:rPr lang="pt-BR" sz="2300" dirty="0"/>
              <a:t>. </a:t>
            </a:r>
            <a:r>
              <a:rPr lang="pt-BR" sz="2300" i="1" dirty="0"/>
              <a:t>Revista Brasileira de Saúde Ocupacional</a:t>
            </a:r>
            <a:r>
              <a:rPr lang="pt-BR" sz="2300" dirty="0"/>
              <a:t>, </a:t>
            </a:r>
            <a:r>
              <a:rPr lang="pt-BR" sz="2300" i="1" dirty="0"/>
              <a:t>35</a:t>
            </a:r>
            <a:r>
              <a:rPr lang="pt-BR" sz="2300" dirty="0"/>
              <a:t>(122), 229-248</a:t>
            </a:r>
            <a:r>
              <a:rPr lang="pt-BR" sz="2300" dirty="0" smtClean="0"/>
              <a:t>.</a:t>
            </a:r>
          </a:p>
          <a:p>
            <a:endParaRPr lang="pt-BR" sz="2300" dirty="0"/>
          </a:p>
          <a:p>
            <a:r>
              <a:rPr lang="pt-BR" sz="2300" dirty="0" err="1"/>
              <a:t>Linhart</a:t>
            </a:r>
            <a:r>
              <a:rPr lang="pt-BR" sz="2300" dirty="0"/>
              <a:t>, D. (2009). </a:t>
            </a:r>
            <a:r>
              <a:rPr lang="pt-BR" sz="2300" dirty="0" err="1"/>
              <a:t>Modernisation</a:t>
            </a:r>
            <a:r>
              <a:rPr lang="pt-BR" sz="2300" dirty="0"/>
              <a:t> et </a:t>
            </a:r>
            <a:r>
              <a:rPr lang="pt-BR" sz="2300" dirty="0" err="1"/>
              <a:t>précarisation</a:t>
            </a:r>
            <a:r>
              <a:rPr lang="pt-BR" sz="2300" dirty="0"/>
              <a:t> de </a:t>
            </a:r>
            <a:r>
              <a:rPr lang="pt-BR" sz="2300" dirty="0" err="1"/>
              <a:t>la</a:t>
            </a:r>
            <a:r>
              <a:rPr lang="pt-BR" sz="2300" dirty="0"/>
              <a:t> </a:t>
            </a:r>
            <a:r>
              <a:rPr lang="pt-BR" sz="2300" dirty="0" err="1"/>
              <a:t>vie</a:t>
            </a:r>
            <a:r>
              <a:rPr lang="pt-BR" sz="2300" dirty="0"/>
              <a:t> </a:t>
            </a:r>
            <a:r>
              <a:rPr lang="pt-BR" sz="2300" dirty="0" err="1"/>
              <a:t>au</a:t>
            </a:r>
            <a:r>
              <a:rPr lang="pt-BR" sz="2300" dirty="0"/>
              <a:t> </a:t>
            </a:r>
            <a:r>
              <a:rPr lang="pt-BR" sz="2300" dirty="0" err="1"/>
              <a:t>travail</a:t>
            </a:r>
            <a:r>
              <a:rPr lang="pt-BR" sz="2300" dirty="0"/>
              <a:t>. </a:t>
            </a:r>
            <a:r>
              <a:rPr lang="pt-BR" sz="2300" i="1" dirty="0" err="1"/>
              <a:t>Papeles</a:t>
            </a:r>
            <a:r>
              <a:rPr lang="pt-BR" sz="2300" i="1" dirty="0"/>
              <a:t> </a:t>
            </a:r>
            <a:r>
              <a:rPr lang="pt-BR" sz="2300" i="1" dirty="0" err="1"/>
              <a:t>del</a:t>
            </a:r>
            <a:r>
              <a:rPr lang="pt-BR" sz="2300" i="1" dirty="0"/>
              <a:t> CEIC (Centro de </a:t>
            </a:r>
            <a:r>
              <a:rPr lang="pt-BR" sz="2300" i="1" dirty="0" err="1"/>
              <a:t>Estudios</a:t>
            </a:r>
            <a:r>
              <a:rPr lang="pt-BR" sz="2300" i="1" dirty="0"/>
              <a:t> sobre </a:t>
            </a:r>
            <a:r>
              <a:rPr lang="pt-BR" sz="2300" i="1" dirty="0" err="1"/>
              <a:t>la</a:t>
            </a:r>
            <a:r>
              <a:rPr lang="pt-BR" sz="2300" i="1" dirty="0"/>
              <a:t> </a:t>
            </a:r>
            <a:r>
              <a:rPr lang="pt-BR" sz="2300" i="1" dirty="0" err="1"/>
              <a:t>Identidad</a:t>
            </a:r>
            <a:r>
              <a:rPr lang="pt-BR" sz="2300" i="1" dirty="0"/>
              <a:t> </a:t>
            </a:r>
            <a:r>
              <a:rPr lang="pt-BR" sz="2300" i="1" dirty="0" err="1"/>
              <a:t>Colectiva</a:t>
            </a:r>
            <a:r>
              <a:rPr lang="pt-BR" sz="2300" i="1" dirty="0"/>
              <a:t>), (49)</a:t>
            </a:r>
            <a:r>
              <a:rPr lang="pt-BR" sz="2300" dirty="0"/>
              <a:t>. Disponível </a:t>
            </a:r>
            <a:r>
              <a:rPr lang="pt-BR" sz="2300" dirty="0" smtClean="0"/>
              <a:t>em: </a:t>
            </a:r>
            <a:r>
              <a:rPr lang="pt-BR" sz="2300" dirty="0" smtClean="0">
                <a:hlinkClick r:id="rId2"/>
              </a:rPr>
              <a:t>www.identidadecolectiva.es/</a:t>
            </a:r>
            <a:r>
              <a:rPr lang="pt-BR" sz="2300" dirty="0" err="1" smtClean="0">
                <a:hlinkClick r:id="rId2"/>
              </a:rPr>
              <a:t>pdf</a:t>
            </a:r>
            <a:r>
              <a:rPr lang="pt-BR" sz="2300" dirty="0" smtClean="0">
                <a:hlinkClick r:id="rId2"/>
              </a:rPr>
              <a:t>/43.pdf</a:t>
            </a:r>
            <a:r>
              <a:rPr lang="pt-BR" sz="2300" dirty="0" smtClean="0"/>
              <a:t>.</a:t>
            </a:r>
          </a:p>
          <a:p>
            <a:endParaRPr lang="pt-BR" sz="2300" dirty="0" smtClean="0"/>
          </a:p>
          <a:p>
            <a:r>
              <a:rPr lang="pt-BR" sz="2300" dirty="0"/>
              <a:t>ROLNIK, Suely. Novas figuras do caos. In: SANTAELLA, L. &amp; VIEIRA, J. A (</a:t>
            </a:r>
            <a:r>
              <a:rPr lang="pt-BR" sz="2300" dirty="0" err="1"/>
              <a:t>Orgs</a:t>
            </a:r>
            <a:r>
              <a:rPr lang="pt-BR" sz="2300" dirty="0"/>
              <a:t>.). </a:t>
            </a:r>
            <a:r>
              <a:rPr lang="pt-BR" sz="2300" b="1" dirty="0"/>
              <a:t>Caos e Ordem na Filosofia e nas Ciências</a:t>
            </a:r>
            <a:r>
              <a:rPr lang="pt-BR" sz="2300" dirty="0"/>
              <a:t>. Face e Fapesp, São Paulo, 1999. Disponível no site dev.nucleodesubjetividade.net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8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Sofrimento psíquico e subjetividade contemporânea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pt-BR" sz="1600" dirty="0"/>
              <a:t>Mundo hoje: oceano infinito, agitado por ondas turbilhonares – fluxos variáveis sem totalização possível em territórios demarcáveis, sem fronteiras estáveis, em constantes rearranjos. De acordo com alguns, um segundo dilúvio – só que desta vez as águas nunca mais irão baixar, nunca mais haverá terra à vista, as arcas são muitas e flutuam para sempre, lotadas de </a:t>
            </a:r>
            <a:r>
              <a:rPr lang="pt-BR" sz="1600" dirty="0" err="1"/>
              <a:t>Noés</a:t>
            </a:r>
            <a:r>
              <a:rPr lang="pt-BR" sz="1600" dirty="0"/>
              <a:t> também muitos e de toda espécie. Nunca mais os pés pousarão na paisagem estável de uma terra firme: habituar-se a “navegar é preciso”, sem um norte fixo, como ponto de vista geral sobre esta superfície tumultuada e movente. Não há mais apenas uma forma de realidade com seu respectivo mapa de possíveis. Os possíveis agora se reinventam e se redistribuem o tempo todo, ao sabor de ondas de fluxos, que desmancham formas de realidade e geram outras, que acabam igualmente dispersando-se no oceano, levadas pelo movimento de novas ondas. </a:t>
            </a:r>
          </a:p>
          <a:p>
            <a:pPr marL="6858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449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Sofrimento psíquico e subjetividade contemporânea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 Subjetividades hoje: arrancadas do solo, elas tem o dom da ubiqüidade – flutuam ao sabor das conexões mutáveis do desejo com fluxos de todos os lugares e todos os tempos, que transitam simultâneos pelas ondas eletrônicas. Filtro singular e fluido deste imenso oceano também fluido. Sem nome ou endereço fixo, sem identidade: modulações </a:t>
            </a:r>
            <a:r>
              <a:rPr lang="pt-BR" dirty="0" err="1" smtClean="0"/>
              <a:t>metamorfoseantes</a:t>
            </a:r>
            <a:r>
              <a:rPr lang="pt-BR" dirty="0" smtClean="0"/>
              <a:t> num processo sem fim, que se administra dia a dia, incansavelmente.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1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Sofrimento psíquico e subjetividade contemporânea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32048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onde está a identidade? como recompor uma identidade neste mundo onde territórios nacionais, culturais, étnicos, religiosos, sociais, sexuais perderam sua aura de verdade, </a:t>
            </a:r>
            <a:r>
              <a:rPr lang="pt-BR" dirty="0" err="1" smtClean="0"/>
              <a:t>desnaturalizaram-se</a:t>
            </a:r>
            <a:r>
              <a:rPr lang="pt-BR" dirty="0" smtClean="0"/>
              <a:t> irreversivelmente, misturam-se de tudo quanto é jeito, flutuam ou deixam de existir? Como reconstituir um território neste mundo movediço? Como se virar com esta desorientação? Como reorganizar algum sentido? Como fazer surgir zonas francas de serenidade? E este coro transnacional oscila em variações sobre o tema compostas por posições afetivas que vão da deslumbrada à apocalíptica. Esperança ou desesperança, tanto faz: pólos de uma posição moralista que naturaliza um sistema de valor e com ele interpreta, julga e prognostica o que se passa – final feliz ou fim de tudo.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65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080120"/>
          </a:xfrm>
        </p:spPr>
        <p:txBody>
          <a:bodyPr>
            <a:normAutofit/>
          </a:bodyPr>
          <a:lstStyle/>
          <a:p>
            <a:r>
              <a:rPr lang="pt-BR" sz="3200" dirty="0" err="1" smtClean="0"/>
              <a:t>Zygmunt</a:t>
            </a:r>
            <a:r>
              <a:rPr lang="pt-BR" sz="3200" dirty="0" smtClean="0"/>
              <a:t> </a:t>
            </a:r>
            <a:r>
              <a:rPr lang="pt-BR" sz="3200" dirty="0" err="1" smtClean="0"/>
              <a:t>Bauman</a:t>
            </a:r>
            <a:r>
              <a:rPr lang="pt-BR" sz="3200" dirty="0" smtClean="0"/>
              <a:t>: o conceito de sociedade líquido-moderna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680520" cy="345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Relações perversas do trabalho na contemporaneidade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564905"/>
            <a:ext cx="6777317" cy="3168352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Trabalho e </a:t>
            </a:r>
            <a:r>
              <a:rPr lang="pt-BR" sz="2800" dirty="0" smtClean="0"/>
              <a:t>adoecimento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Trabalho e degradação </a:t>
            </a:r>
            <a:r>
              <a:rPr lang="pt-BR" sz="2800" dirty="0" smtClean="0"/>
              <a:t>ambiental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Trabalho e precarização social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885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96117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precarização social e do trabalho e suas dimensões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439248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pt-BR" sz="2300" dirty="0"/>
              <a:t>Vínculos de trabalho e relações </a:t>
            </a:r>
            <a:r>
              <a:rPr lang="pt-BR" sz="2300" dirty="0" smtClean="0"/>
              <a:t>contratuais</a:t>
            </a:r>
          </a:p>
          <a:p>
            <a:pPr lvl="1"/>
            <a:endParaRPr lang="pt-BR" sz="2300" dirty="0"/>
          </a:p>
          <a:p>
            <a:pPr lvl="1"/>
            <a:r>
              <a:rPr lang="pt-BR" sz="2300" dirty="0"/>
              <a:t>Formas de organização do trabalho e condições de </a:t>
            </a:r>
            <a:r>
              <a:rPr lang="pt-BR" sz="2300" dirty="0" smtClean="0"/>
              <a:t>trabalho</a:t>
            </a:r>
          </a:p>
          <a:p>
            <a:pPr lvl="1"/>
            <a:endParaRPr lang="pt-BR" sz="2300" dirty="0"/>
          </a:p>
          <a:p>
            <a:pPr lvl="1"/>
            <a:r>
              <a:rPr lang="pt-BR" sz="2300" dirty="0"/>
              <a:t>Precarização da saúde dos trabalhadores</a:t>
            </a:r>
          </a:p>
          <a:p>
            <a:pPr lvl="2"/>
            <a:r>
              <a:rPr lang="pt-BR" sz="2300" dirty="0"/>
              <a:t>Grupo das LER/DORT</a:t>
            </a:r>
          </a:p>
          <a:p>
            <a:pPr lvl="2"/>
            <a:r>
              <a:rPr lang="pt-BR" sz="2300" dirty="0"/>
              <a:t>Transtornos mentais </a:t>
            </a:r>
            <a:endParaRPr lang="pt-BR" sz="2300" dirty="0" smtClean="0"/>
          </a:p>
          <a:p>
            <a:pPr lvl="2"/>
            <a:endParaRPr lang="pt-BR" sz="2300" dirty="0" smtClean="0"/>
          </a:p>
          <a:p>
            <a:pPr lvl="1"/>
            <a:r>
              <a:rPr lang="pt-BR" sz="2300" dirty="0" smtClean="0"/>
              <a:t>(Fragilização </a:t>
            </a:r>
            <a:r>
              <a:rPr lang="pt-BR" sz="2300" dirty="0"/>
              <a:t>do reconhecimento social, da valorização simbólica e do processo de construção das identidades individuais e coletivas</a:t>
            </a:r>
            <a:r>
              <a:rPr lang="pt-BR" sz="2300" dirty="0" smtClean="0"/>
              <a:t>.</a:t>
            </a:r>
          </a:p>
          <a:p>
            <a:pPr lvl="1"/>
            <a:endParaRPr lang="pt-BR" sz="2300" dirty="0"/>
          </a:p>
          <a:p>
            <a:pPr lvl="1"/>
            <a:r>
              <a:rPr lang="pt-BR" sz="2300" dirty="0"/>
              <a:t>Enfraquecimento da organização coletiva.</a:t>
            </a:r>
          </a:p>
          <a:p>
            <a:pPr marL="68580" indent="0">
              <a:buNone/>
            </a:pPr>
            <a:r>
              <a:rPr lang="pt-BR" sz="2200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Violência psicológica no trabalho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2776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3744415" cy="367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sz="2800" dirty="0" smtClean="0"/>
              <a:t>Saúde Mental Relacionada ao Trabalho (SMRT) – a psicopatologia da precarização e da violência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Essa categorização tem como fundamento estudos clínicos e sociais realizados em diferentes países, inclusive no Brasil, ao longo das últimas três décadas, e tem sido objeto de revisão e sistematização recentes. Estão incluídos neste grupo: quadros depressivos; esgotamento profissional (</a:t>
            </a:r>
            <a:r>
              <a:rPr lang="pt-BR" i="1" dirty="0" err="1"/>
              <a:t>Burnout</a:t>
            </a:r>
            <a:r>
              <a:rPr lang="pt-BR" dirty="0"/>
              <a:t>); o transtorno de estresse pós-traumático (TEPT</a:t>
            </a:r>
            <a:r>
              <a:rPr lang="pt-BR" dirty="0" smtClean="0"/>
              <a:t>) </a:t>
            </a:r>
            <a:r>
              <a:rPr lang="pt-BR" dirty="0"/>
              <a:t>dependência de bebidas alcoólicas e outras substâncias (drogas ilegais e psicotrópicos).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31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697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Austin</vt:lpstr>
      <vt:lpstr>Saúde Mental no Trabalho</vt:lpstr>
      <vt:lpstr>Sofrimento psíquico e subjetividade contemporânea</vt:lpstr>
      <vt:lpstr>Sofrimento psíquico e subjetividade contemporânea</vt:lpstr>
      <vt:lpstr>Sofrimento psíquico e subjetividade contemporânea</vt:lpstr>
      <vt:lpstr>Zygmunt Bauman: o conceito de sociedade líquido-moderna </vt:lpstr>
      <vt:lpstr>Relações perversas do trabalho na contemporaneidade</vt:lpstr>
      <vt:lpstr>A precarização social e do trabalho e suas dimensões</vt:lpstr>
      <vt:lpstr>Violência psicológica no trabalho</vt:lpstr>
      <vt:lpstr>Saúde Mental Relacionada ao Trabalho (SMRT) – a psicopatologia da precarização e da violência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 Mental no Trabalho</dc:title>
  <dc:creator>Raimundo Severo</dc:creator>
  <cp:lastModifiedBy>Raimundo Severo</cp:lastModifiedBy>
  <cp:revision>5</cp:revision>
  <dcterms:created xsi:type="dcterms:W3CDTF">2013-07-27T09:57:52Z</dcterms:created>
  <dcterms:modified xsi:type="dcterms:W3CDTF">2013-07-27T10:57:51Z</dcterms:modified>
</cp:coreProperties>
</file>