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6" r:id="rId3"/>
    <p:sldId id="395" r:id="rId4"/>
    <p:sldId id="378" r:id="rId5"/>
    <p:sldId id="381" r:id="rId6"/>
    <p:sldId id="373" r:id="rId7"/>
    <p:sldId id="379" r:id="rId8"/>
    <p:sldId id="380" r:id="rId9"/>
    <p:sldId id="394" r:id="rId10"/>
    <p:sldId id="382" r:id="rId11"/>
    <p:sldId id="383" r:id="rId12"/>
    <p:sldId id="384" r:id="rId13"/>
    <p:sldId id="385" r:id="rId14"/>
    <p:sldId id="370" r:id="rId15"/>
    <p:sldId id="386" r:id="rId16"/>
    <p:sldId id="372" r:id="rId17"/>
    <p:sldId id="374" r:id="rId18"/>
    <p:sldId id="375" r:id="rId19"/>
    <p:sldId id="376" r:id="rId20"/>
    <p:sldId id="377" r:id="rId21"/>
    <p:sldId id="390" r:id="rId22"/>
    <p:sldId id="392" r:id="rId23"/>
    <p:sldId id="391" r:id="rId24"/>
    <p:sldId id="387" r:id="rId25"/>
    <p:sldId id="388" r:id="rId26"/>
    <p:sldId id="393" r:id="rId27"/>
    <p:sldId id="389" r:id="rId28"/>
    <p:sldId id="368" r:id="rId2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DDA-ABCA-40BA-9975-E0D9813D6353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1D5A-0E9C-4234-8101-7D03A627E04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CFD1-916E-43F8-82AE-847A5C59740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FBD-CC30-47B9-AAEF-9352C2B49A7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EE6-66B4-4BA5-A519-DBF2C2B1F17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C22D-AF68-411F-B815-467F4E1E6F7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DAA3-81B6-4150-9666-800D021D6D0B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BD61-615A-4BDA-814B-0BC7DA5D9A6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F6D-6AEA-444D-99BC-5C6A5F166DE4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7B5-D421-434E-A3A4-CC9D8FC286B2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BAC9-1CBB-4637-B145-A7BE894F5231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D64-F421-4412-A812-57F98954481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40.png"/><Relationship Id="rId3" Type="http://schemas.openxmlformats.org/officeDocument/2006/relationships/image" Target="../media/image200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38.png"/><Relationship Id="rId5" Type="http://schemas.openxmlformats.org/officeDocument/2006/relationships/image" Target="../media/image220.png"/><Relationship Id="rId10" Type="http://schemas.openxmlformats.org/officeDocument/2006/relationships/image" Target="../media/image35.png"/><Relationship Id="rId4" Type="http://schemas.openxmlformats.org/officeDocument/2006/relationships/image" Target="../media/image210.png"/><Relationship Id="rId9" Type="http://schemas.openxmlformats.org/officeDocument/2006/relationships/image" Target="../media/image26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41.png"/><Relationship Id="rId12" Type="http://schemas.openxmlformats.org/officeDocument/2006/relationships/image" Target="../media/image44.png"/><Relationship Id="rId7" Type="http://schemas.openxmlformats.org/officeDocument/2006/relationships/image" Target="../media/image360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15" Type="http://schemas.openxmlformats.org/officeDocument/2006/relationships/image" Target="../media/image47.png"/><Relationship Id="rId10" Type="http://schemas.openxmlformats.org/officeDocument/2006/relationships/image" Target="../media/image390.png"/><Relationship Id="rId4" Type="http://schemas.openxmlformats.org/officeDocument/2006/relationships/image" Target="../media/image42.png"/><Relationship Id="rId14" Type="http://schemas.openxmlformats.org/officeDocument/2006/relationships/image" Target="../media/image46.png"/><Relationship Id="rId9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12" Type="http://schemas.openxmlformats.org/officeDocument/2006/relationships/image" Target="../media/image5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11" Type="http://schemas.openxmlformats.org/officeDocument/2006/relationships/image" Target="../media/image54.png"/><Relationship Id="rId5" Type="http://schemas.openxmlformats.org/officeDocument/2006/relationships/image" Target="../media/image470.png"/><Relationship Id="rId10" Type="http://schemas.openxmlformats.org/officeDocument/2006/relationships/image" Target="../media/image53.png"/><Relationship Id="rId4" Type="http://schemas.openxmlformats.org/officeDocument/2006/relationships/image" Target="../media/image460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4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emf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gen_spectral_ser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11167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Nuclear Models, Quantum Mechanics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5727" y="2694709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0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Formulas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+mn-lt"/>
                  </a:rPr>
                  <a:t> Physics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Rydberg developed his formula in </a:t>
            </a:r>
            <a:r>
              <a:rPr lang="en-US" sz="2400" b="1" dirty="0"/>
              <a:t>1888</a:t>
            </a:r>
            <a:r>
              <a:rPr lang="en-US" sz="2400" dirty="0"/>
              <a:t> and it was later extended by Ritz to account for all known atoms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But it will still only an empirical formula – there was no explanation given as to why the formula worked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Fitting a curve and then making accurate predictions is still not physics if you don’t understand the laws that can derive the equation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took the next 50 years for science to understand the true nature of the formula and to realize the source of Rydberg’s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Ultraviolet Catastrophe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86" y="1727780"/>
            <a:ext cx="5771429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8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Max Planck’s Quantum - 1900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9" y="1468581"/>
            <a:ext cx="3904762" cy="222857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65032" y="4291781"/>
            <a:ext cx="2475871" cy="1383435"/>
            <a:chOff x="1065032" y="4291781"/>
            <a:chExt cx="2475871" cy="1383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87245" y="4291781"/>
                  <a:ext cx="2353658" cy="59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245" y="4291781"/>
                  <a:ext cx="2353658" cy="599331"/>
                </a:xfrm>
                <a:prstGeom prst="rect">
                  <a:avLst/>
                </a:prstGeom>
                <a:blipFill>
                  <a:blip r:embed="rId3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65032" y="5139813"/>
                  <a:ext cx="2363468" cy="5354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=5.67×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32" y="5139813"/>
                  <a:ext cx="2363468" cy="5354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326783" y="4614113"/>
            <a:ext cx="2527872" cy="1360332"/>
            <a:chOff x="5326783" y="4614113"/>
            <a:chExt cx="2527872" cy="136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326783" y="4614113"/>
                  <a:ext cx="2527872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𝑷𝒍𝒂𝒏𝒄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𝒄𝒐𝒏𝒔𝒕𝒂𝒏𝒕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=6.63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𝐽𝑠𝑒𝑐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783" y="4614113"/>
                  <a:ext cx="2527872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2174" t="-735" r="-1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0883" y="5575040"/>
                  <a:ext cx="1839671" cy="39940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𝐸𝑛𝑒𝑟𝑔𝑦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883" y="5575040"/>
                  <a:ext cx="1839671" cy="399405"/>
                </a:xfrm>
                <a:prstGeom prst="rect">
                  <a:avLst/>
                </a:prstGeom>
                <a:blipFill>
                  <a:blip r:embed="rId6"/>
                  <a:stretch>
                    <a:fillRect l="-2623" r="-328" b="-22059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970207" y="1468581"/>
            <a:ext cx="2778773" cy="2707079"/>
            <a:chOff x="4970207" y="1468581"/>
            <a:chExt cx="2778773" cy="2707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110316" y="1848113"/>
                  <a:ext cx="2284664" cy="734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316" y="1848113"/>
                  <a:ext cx="2284664" cy="7347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970207" y="3067664"/>
                  <a:ext cx="2778773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𝑙𝑖𝑔h𝑡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𝐵𝑜𝑙𝑡𝑧𝑚𝑎𝑛𝑛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𝑐𝑜𝑛𝑠𝑡𝑎𝑛𝑡</m:t>
                        </m:r>
                      </m:oMath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𝑎𝑏𝑠𝑜𝑙𝑢𝑡𝑒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𝑡𝑒𝑚𝑝𝑒𝑟𝑎𝑡𝑢𝑟𝑒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207" y="3067664"/>
                  <a:ext cx="2778773" cy="1107996"/>
                </a:xfrm>
                <a:prstGeom prst="rect">
                  <a:avLst/>
                </a:prstGeom>
                <a:blipFill>
                  <a:blip r:embed="rId8"/>
                  <a:stretch>
                    <a:fillRect l="-1535" t="-549" r="-2193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6252648" y="1468581"/>
              <a:ext cx="495915" cy="3795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6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Ultraviolet Catastrophe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1" y="1598929"/>
            <a:ext cx="5361038" cy="4893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10889" y="1477072"/>
                <a:ext cx="4415119" cy="6378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𝑤𝑎𝑣𝑒𝑙𝑒𝑛𝑔𝑡h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𝑣𝑒𝑙𝑜𝑐𝑖𝑡𝑦</m:t>
                      </m:r>
                    </m:oMath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𝑤𝑎𝑣𝑒𝑠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89" y="1477072"/>
                <a:ext cx="4415119" cy="637867"/>
              </a:xfrm>
              <a:prstGeom prst="rect">
                <a:avLst/>
              </a:prstGeom>
              <a:blipFill>
                <a:blip r:embed="rId3"/>
                <a:stretch>
                  <a:fillRect l="-549" r="-549" b="-10000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6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14" y="1829568"/>
            <a:ext cx="2817556" cy="150135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27761" y="3358468"/>
            <a:ext cx="2694040" cy="3127361"/>
            <a:chOff x="4627761" y="3358468"/>
            <a:chExt cx="2694040" cy="31273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761" y="3944007"/>
              <a:ext cx="2675923" cy="25418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27761" y="3358468"/>
              <a:ext cx="2694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E. Rutherford Experiment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J.J. Thomson - 1904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8973" y="4284406"/>
            <a:ext cx="26620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Rutherford scattering indicated atoms have a heavy &amp; compact nucleus</a:t>
            </a:r>
          </a:p>
        </p:txBody>
      </p:sp>
    </p:spTree>
    <p:extLst>
      <p:ext uri="{BB962C8B-B14F-4D97-AF65-F5344CB8AC3E}">
        <p14:creationId xmlns:p14="http://schemas.microsoft.com/office/powerpoint/2010/main" val="5302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Einstein’s Quantum - 1905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84" y="1733931"/>
            <a:ext cx="6038832" cy="38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6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E. Rutherford - 1911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71" y="1092698"/>
            <a:ext cx="4590297" cy="27432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76914" y="1941538"/>
            <a:ext cx="7573913" cy="4466432"/>
            <a:chOff x="876914" y="1941538"/>
            <a:chExt cx="7573913" cy="4466432"/>
          </a:xfrm>
        </p:grpSpPr>
        <p:sp>
          <p:nvSpPr>
            <p:cNvPr id="10" name="TextBox 9"/>
            <p:cNvSpPr txBox="1"/>
            <p:nvPr/>
          </p:nvSpPr>
          <p:spPr>
            <a:xfrm>
              <a:off x="6172361" y="1941538"/>
              <a:ext cx="227846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Rutherford model indicated stable atoms should emit radiation (but they don’t), and it could not explain discrete spectral emission lines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1274" y="4445820"/>
              <a:ext cx="3619500" cy="19621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914" y="4203519"/>
              <a:ext cx="1932039" cy="1917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88570" y="1140635"/>
            <a:ext cx="7386712" cy="2760064"/>
            <a:chOff x="788570" y="1140635"/>
            <a:chExt cx="7386712" cy="276006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570" y="1170631"/>
              <a:ext cx="2602430" cy="204523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252638" y="1140635"/>
              <a:ext cx="2507225" cy="2482168"/>
              <a:chOff x="751699" y="954259"/>
              <a:chExt cx="2507225" cy="2482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796263" y="1486867"/>
                    <a:ext cx="2418098" cy="4725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263" y="1486867"/>
                    <a:ext cx="2418098" cy="4725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400050" y="2915002"/>
                    <a:ext cx="1210524" cy="521425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0050" y="2915002"/>
                    <a:ext cx="1210524" cy="5214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522231" y="2153486"/>
                    <a:ext cx="966162" cy="5674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231" y="2153486"/>
                    <a:ext cx="966162" cy="5674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51699" y="954259"/>
                    <a:ext cx="2507225" cy="3385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𝑜𝑢𝑙𝑜𝑚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𝐿𝑎𝑤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699" y="954259"/>
                    <a:ext cx="2507225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412958" y="3069702"/>
                  <a:ext cx="176232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/>
                    <a:t> Electric charge</a:t>
                  </a:r>
                  <a:endPara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sz="1600" dirty="0"/>
                    <a:t>Permittivity of free space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958" y="3069702"/>
                  <a:ext cx="1762324" cy="830997"/>
                </a:xfrm>
                <a:prstGeom prst="rect">
                  <a:avLst/>
                </a:prstGeom>
                <a:blipFill>
                  <a:blip r:embed="rId7"/>
                  <a:stretch>
                    <a:fillRect t="-2206" r="-1730" b="-88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12078" y="3965614"/>
            <a:ext cx="4797739" cy="2503118"/>
            <a:chOff x="312078" y="3965614"/>
            <a:chExt cx="4797739" cy="2503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71510" y="4431266"/>
                  <a:ext cx="1660133" cy="621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510" y="4431266"/>
                  <a:ext cx="1660133" cy="6211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20088" y="5221739"/>
                  <a:ext cx="2289729" cy="621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088" y="5221739"/>
                  <a:ext cx="2289729" cy="6211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2078" y="4489959"/>
              <a:ext cx="2346467" cy="197877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374744" y="3965614"/>
              <a:ext cx="278540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Electric</a:t>
              </a:r>
              <a:r>
                <a:rPr lang="en-US" sz="1600" dirty="0"/>
                <a:t> </a:t>
              </a:r>
              <a:r>
                <a: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Field Potential</a:t>
              </a: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Electric Field Potential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7202" y="3191408"/>
            <a:ext cx="6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Eq</a:t>
            </a:r>
            <a:r>
              <a:rPr lang="en-US" sz="1600" dirty="0">
                <a:latin typeface="+mj-lt"/>
              </a:rPr>
              <a:t> 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06250" y="4189644"/>
            <a:ext cx="3076440" cy="1921881"/>
            <a:chOff x="5506250" y="4189644"/>
            <a:chExt cx="3076440" cy="192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73022" y="4189644"/>
                  <a:ext cx="2132727" cy="6163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022" y="4189644"/>
                  <a:ext cx="2132727" cy="616387"/>
                </a:xfrm>
                <a:prstGeom prst="rect">
                  <a:avLst/>
                </a:prstGeom>
                <a:blipFill>
                  <a:blip r:embed="rId11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506250" y="5032507"/>
                  <a:ext cx="3076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as reference point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250" y="5032507"/>
                  <a:ext cx="307644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9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351850" y="5590100"/>
                  <a:ext cx="1385239" cy="521425"/>
                </a:xfrm>
                <a:prstGeom prst="rect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850" y="5590100"/>
                  <a:ext cx="1385239" cy="52142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5749280" y="5709734"/>
              <a:ext cx="663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Eq</a:t>
              </a:r>
              <a:r>
                <a:rPr lang="en-US" sz="1600" dirty="0">
                  <a:latin typeface="+mj-lt"/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5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138611" y="4842312"/>
            <a:ext cx="5213768" cy="1715753"/>
            <a:chOff x="3138611" y="4842312"/>
            <a:chExt cx="5213768" cy="171575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6605" y="4842312"/>
              <a:ext cx="2685774" cy="151403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611" y="5030313"/>
              <a:ext cx="2053431" cy="1527752"/>
            </a:xfrm>
            <a:prstGeom prst="rect">
              <a:avLst/>
            </a:prstGeom>
          </p:spPr>
        </p:pic>
        <p:cxnSp>
          <p:nvCxnSpPr>
            <p:cNvPr id="50" name="Elbow Connector 49"/>
            <p:cNvCxnSpPr/>
            <p:nvPr/>
          </p:nvCxnSpPr>
          <p:spPr>
            <a:xfrm rot="10800000" flipV="1">
              <a:off x="4235403" y="4935480"/>
              <a:ext cx="1642213" cy="1516942"/>
            </a:xfrm>
            <a:prstGeom prst="bentConnector3">
              <a:avLst>
                <a:gd name="adj1" fmla="val 3563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N. Bohr - 1913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32" y="1088374"/>
            <a:ext cx="2086835" cy="209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5985" y="3372919"/>
                <a:ext cx="1210524" cy="5214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5" y="3372919"/>
                <a:ext cx="1210524" cy="5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3468920" y="3541498"/>
            <a:ext cx="4395370" cy="1314342"/>
            <a:chOff x="3468920" y="3541498"/>
            <a:chExt cx="4395370" cy="1314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468920" y="3541498"/>
                  <a:ext cx="4395370" cy="802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(1.11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(1.05×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−34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𝐽𝑠𝑒𝑐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19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9.1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20" y="3541498"/>
                  <a:ext cx="4395370" cy="8024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500186" y="4565055"/>
                  <a:ext cx="2758896" cy="2907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=0.53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186" y="4565055"/>
                  <a:ext cx="2758896" cy="290785"/>
                </a:xfrm>
                <a:prstGeom prst="rect">
                  <a:avLst/>
                </a:prstGeom>
                <a:blipFill>
                  <a:blip r:embed="rId11"/>
                  <a:stretch>
                    <a:fillRect l="-659" t="-8000" r="-2418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28650" y="3613354"/>
            <a:ext cx="2149371" cy="2573297"/>
            <a:chOff x="628650" y="3613354"/>
            <a:chExt cx="2149371" cy="2573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2166" y="3981152"/>
                  <a:ext cx="1478161" cy="575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𝑒𝑙𝑒𝑐𝑡𝑟𝑜𝑛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𝑝𝑟𝑜𝑡𝑜𝑛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66" y="3981152"/>
                  <a:ext cx="1478161" cy="575414"/>
                </a:xfrm>
                <a:prstGeom prst="rect">
                  <a:avLst/>
                </a:prstGeom>
                <a:blipFill>
                  <a:blip r:embed="rId12"/>
                  <a:stretch>
                    <a:fillRect l="-3704" r="-1646"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8650" y="4736624"/>
                  <a:ext cx="2149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𝑟𝑎𝑑𝑖𝑎𝑙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𝑟𝑎𝑑𝑖𝑎𝑙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736624"/>
                  <a:ext cx="214937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5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46932" y="5243051"/>
                  <a:ext cx="1587037" cy="602857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32" y="5243051"/>
                  <a:ext cx="1587037" cy="60285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Elbow Connector 42"/>
            <p:cNvCxnSpPr>
              <a:endCxn id="27" idx="1"/>
            </p:cNvCxnSpPr>
            <p:nvPr/>
          </p:nvCxnSpPr>
          <p:spPr>
            <a:xfrm rot="5400000">
              <a:off x="-266013" y="4526300"/>
              <a:ext cx="1931125" cy="105234"/>
            </a:xfrm>
            <a:prstGeom prst="bentConnector4">
              <a:avLst>
                <a:gd name="adj1" fmla="val -572"/>
                <a:gd name="adj2" fmla="val 31723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15336" y="5039818"/>
              <a:ext cx="60106" cy="2032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159407" y="5848097"/>
              <a:ext cx="663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Eq</a:t>
              </a:r>
              <a:r>
                <a:rPr lang="en-US" sz="1600" dirty="0">
                  <a:latin typeface="+mj-lt"/>
                </a:rPr>
                <a:t> 3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053875" y="3438589"/>
            <a:ext cx="6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Eq</a:t>
            </a:r>
            <a:r>
              <a:rPr lang="en-US" sz="1600" dirty="0">
                <a:latin typeface="+mj-lt"/>
              </a:rPr>
              <a:t>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44994" y="1192243"/>
            <a:ext cx="6434555" cy="4227789"/>
            <a:chOff x="2344994" y="1192243"/>
            <a:chExt cx="6434555" cy="4227789"/>
          </a:xfrm>
        </p:grpSpPr>
        <p:grpSp>
          <p:nvGrpSpPr>
            <p:cNvPr id="56" name="Group 55"/>
            <p:cNvGrpSpPr/>
            <p:nvPr/>
          </p:nvGrpSpPr>
          <p:grpSpPr>
            <a:xfrm>
              <a:off x="3465414" y="1192243"/>
              <a:ext cx="5314135" cy="1320528"/>
              <a:chOff x="3465414" y="1192243"/>
              <a:chExt cx="5314135" cy="13205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65414" y="1366415"/>
                    <a:ext cx="14861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𝑚𝑣𝑟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5414" y="1366415"/>
                    <a:ext cx="148617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79" r="-36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631815" y="1312442"/>
                    <a:ext cx="2147734" cy="120032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Angular Momentum is quantized and a multiple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of Plank’s constant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ℏ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1815" y="1312442"/>
                    <a:ext cx="2147734" cy="1200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7" t="-2010" r="-2542" b="-65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289521" y="1192243"/>
                    <a:ext cx="969561" cy="5442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521" y="1192243"/>
                    <a:ext cx="969561" cy="5442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703704" y="2075860"/>
                  <a:ext cx="2156936" cy="6028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04" y="2075860"/>
                  <a:ext cx="2156936" cy="60285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42711" y="2781447"/>
                  <a:ext cx="1473288" cy="555793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711" y="2781447"/>
                  <a:ext cx="1473288" cy="5557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2344994" y="2781447"/>
              <a:ext cx="1415845" cy="26385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289521" y="1736495"/>
              <a:ext cx="226376" cy="4315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34766" y="2877445"/>
              <a:ext cx="663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Eq</a:t>
              </a:r>
              <a:r>
                <a:rPr lang="en-US" sz="1600" dirty="0">
                  <a:latin typeface="+mj-lt"/>
                </a:rPr>
                <a:t> 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252695" y="2623446"/>
                  <a:ext cx="887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2695" y="2623446"/>
                  <a:ext cx="887231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6207" r="-689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32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N. Bohr - 1913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2" y="1088374"/>
            <a:ext cx="2086835" cy="209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3409" y="3498108"/>
                <a:ext cx="1587037" cy="60285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09" y="3498108"/>
                <a:ext cx="1587037" cy="602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9216" y="4418343"/>
                <a:ext cx="2459584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6" y="4418343"/>
                <a:ext cx="2459584" cy="717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167" y="5486578"/>
                <a:ext cx="2243884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7" y="5486578"/>
                <a:ext cx="2243884" cy="717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4048454" y="2756899"/>
            <a:ext cx="3335338" cy="1467288"/>
            <a:chOff x="4048454" y="2756899"/>
            <a:chExt cx="3335338" cy="1467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048455" y="2756899"/>
                  <a:ext cx="3335337" cy="6249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𝑇𝑂𝑇𝐴𝐿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455" y="2756899"/>
                  <a:ext cx="3335337" cy="6249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048454" y="3599208"/>
                  <a:ext cx="2343462" cy="6249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𝑇𝑂𝑇𝐴𝐿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454" y="3599208"/>
                  <a:ext cx="2343462" cy="6249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/>
          <p:cNvSpPr txBox="1"/>
          <p:nvPr/>
        </p:nvSpPr>
        <p:spPr>
          <a:xfrm>
            <a:off x="296328" y="3630259"/>
            <a:ext cx="6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Eq</a:t>
            </a:r>
            <a:r>
              <a:rPr lang="en-US" sz="1600" dirty="0">
                <a:latin typeface="+mj-lt"/>
              </a:rPr>
              <a:t>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66264" y="827661"/>
            <a:ext cx="4699974" cy="1596800"/>
            <a:chOff x="3966264" y="827661"/>
            <a:chExt cx="4699974" cy="1596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966264" y="1396632"/>
                  <a:ext cx="30525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𝑇𝑂𝑇𝐴𝐿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𝑘𝑖𝑛𝑒𝑡𝑖𝑐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𝑝𝑜𝑡𝑒𝑛𝑡𝑖𝑎𝑙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6264" y="1396632"/>
                  <a:ext cx="305256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00" t="-2174" r="-24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84546" y="1821604"/>
                  <a:ext cx="2674130" cy="6028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𝑇𝑂𝑇𝐴𝐿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546" y="1821604"/>
                  <a:ext cx="2674130" cy="6028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280999" y="827661"/>
                  <a:ext cx="1385239" cy="521425"/>
                </a:xfrm>
                <a:prstGeom prst="rect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999" y="827661"/>
                  <a:ext cx="1385239" cy="5214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720114" y="919096"/>
              <a:ext cx="663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Eq</a:t>
              </a:r>
              <a:r>
                <a:rPr lang="en-US" sz="1600" dirty="0">
                  <a:latin typeface="+mj-lt"/>
                </a:rPr>
                <a:t> 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2580" y="4224187"/>
            <a:ext cx="4028908" cy="843400"/>
            <a:chOff x="3642580" y="4224187"/>
            <a:chExt cx="4028908" cy="84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238380" y="4511794"/>
                  <a:ext cx="1473288" cy="555793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380" y="4511794"/>
                  <a:ext cx="1473288" cy="5557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84257" y="4592115"/>
                  <a:ext cx="887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257" y="4592115"/>
                  <a:ext cx="88723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207" r="-689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Elbow Connector 12"/>
            <p:cNvCxnSpPr>
              <a:stCxn id="18" idx="3"/>
            </p:cNvCxnSpPr>
            <p:nvPr/>
          </p:nvCxnSpPr>
          <p:spPr>
            <a:xfrm flipV="1">
              <a:off x="5711668" y="4224187"/>
              <a:ext cx="416287" cy="56550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42580" y="4620413"/>
              <a:ext cx="663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Eq</a:t>
              </a:r>
              <a:r>
                <a:rPr lang="en-US" sz="1600" dirty="0">
                  <a:latin typeface="+mj-lt"/>
                </a:rPr>
                <a:t> 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70101" y="5486578"/>
            <a:ext cx="2247383" cy="622991"/>
            <a:chOff x="4270101" y="5486578"/>
            <a:chExt cx="2247383" cy="622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21571" y="5486578"/>
                  <a:ext cx="1695913" cy="62299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71" y="5486578"/>
                  <a:ext cx="1695913" cy="6229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4270101" y="5628796"/>
              <a:ext cx="663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Eq</a:t>
              </a:r>
              <a:r>
                <a:rPr lang="en-US" sz="1600" dirty="0">
                  <a:latin typeface="+mj-lt"/>
                </a:rPr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4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Set width and precision of numeric output in C++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</a:t>
            </a:r>
            <a:r>
              <a:rPr lang="en-US" sz="2400" b="1" dirty="0">
                <a:solidFill>
                  <a:srgbClr val="00B050"/>
                </a:solidFill>
              </a:rPr>
              <a:t>double-slit diffraction </a:t>
            </a:r>
            <a:r>
              <a:rPr lang="en-US" sz="2400" dirty="0"/>
              <a:t>enables measurement of wavelengths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Predict </a:t>
            </a:r>
            <a:r>
              <a:rPr lang="en-US" sz="2400" b="1" dirty="0">
                <a:solidFill>
                  <a:srgbClr val="FF0000"/>
                </a:solidFill>
              </a:rPr>
              <a:t>spectral emission lines </a:t>
            </a:r>
            <a:r>
              <a:rPr lang="en-US" sz="2400" dirty="0"/>
              <a:t>from </a:t>
            </a:r>
            <a:r>
              <a:rPr lang="en-US" sz="2400" u="sng" dirty="0"/>
              <a:t>Hydrogen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0070C0"/>
                </a:solidFill>
              </a:rPr>
              <a:t>Rydberg Formula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Discuss evolution of early atomic models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the </a:t>
            </a:r>
            <a:r>
              <a:rPr lang="en-US" sz="2400" b="1" dirty="0"/>
              <a:t>Bohr Atomic Model </a:t>
            </a:r>
            <a:r>
              <a:rPr lang="en-US" sz="2400" dirty="0"/>
              <a:t>for Hydrogen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spectral lines using the Bohr Atomic Model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Rydberg Formula to Bohr Model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0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N. Bohr - 1913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62301" y="1248278"/>
                <a:ext cx="1695913" cy="6229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01" y="1248278"/>
                <a:ext cx="1695913" cy="622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2301" y="4885927"/>
                <a:ext cx="1219757" cy="52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01" y="4885927"/>
                <a:ext cx="1219757" cy="52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2301" y="4239375"/>
                <a:ext cx="212269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01" y="4239375"/>
                <a:ext cx="2122697" cy="299249"/>
              </a:xfrm>
              <a:prstGeom prst="rect">
                <a:avLst/>
              </a:prstGeom>
              <a:blipFill>
                <a:blip r:embed="rId4"/>
                <a:stretch>
                  <a:fillRect l="-373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05939" y="2224658"/>
                <a:ext cx="1372042" cy="71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39" y="2224658"/>
                <a:ext cx="1372042" cy="715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05939" y="3281199"/>
                <a:ext cx="2552237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39" y="3281199"/>
                <a:ext cx="2552237" cy="610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2301" y="5757860"/>
                <a:ext cx="602216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01" y="5757860"/>
                <a:ext cx="602216" cy="4743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9765" y="1423018"/>
            <a:ext cx="6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Eq</a:t>
            </a:r>
            <a:r>
              <a:rPr lang="en-US" sz="1600" dirty="0">
                <a:latin typeface="+mj-lt"/>
              </a:rPr>
              <a:t>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6134" y="4204333"/>
            <a:ext cx="282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Einstein’s Photon 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6133" y="4833986"/>
            <a:ext cx="414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Exciting a photon from a lower initial state to a higher final state requires Energy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9070" y="1761572"/>
            <a:ext cx="2638425" cy="187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76133" y="5681715"/>
                <a:ext cx="36870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Light is an electromagnetic (EM) wave with constant velocity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33" y="5681715"/>
                <a:ext cx="3687097" cy="646331"/>
              </a:xfrm>
              <a:prstGeom prst="rect">
                <a:avLst/>
              </a:prstGeom>
              <a:blipFill>
                <a:blip r:embed="rId9"/>
                <a:stretch>
                  <a:fillRect l="-13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3336572" y="4380089"/>
            <a:ext cx="987988" cy="8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36572" y="5148242"/>
            <a:ext cx="987988" cy="8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36572" y="5995971"/>
            <a:ext cx="987988" cy="8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8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Bohr Model Spectral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1682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C++ console application to generate the anticipated wavelengths of the spectral emission of Hydrogen (for the same series as Lab 1) using Bohr’s Atomic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439" y="5219104"/>
                <a:ext cx="3043654" cy="52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39" y="5219104"/>
                <a:ext cx="3043654" cy="52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9439" y="6044299"/>
                <a:ext cx="708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39" y="6044299"/>
                <a:ext cx="708592" cy="276999"/>
              </a:xfrm>
              <a:prstGeom prst="rect">
                <a:avLst/>
              </a:prstGeom>
              <a:blipFill>
                <a:blip r:embed="rId3"/>
                <a:stretch>
                  <a:fillRect l="-4274" r="-683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51413" y="3293133"/>
                <a:ext cx="1372042" cy="71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13" y="3293133"/>
                <a:ext cx="1372042" cy="715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0980" y="4307667"/>
                <a:ext cx="2552237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4307667"/>
                <a:ext cx="2552237" cy="610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07076" y="3512295"/>
                <a:ext cx="3148781" cy="1390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=9.1×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=6.63×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𝐽𝑠𝑒𝑐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076" y="3512295"/>
                <a:ext cx="3148781" cy="1390445"/>
              </a:xfrm>
              <a:prstGeom prst="rect">
                <a:avLst/>
              </a:prstGeom>
              <a:blipFill>
                <a:blip r:embed="rId6"/>
                <a:stretch>
                  <a:fillRect l="-2708" t="-877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46639" y="5397968"/>
                <a:ext cx="3886200" cy="64633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Hint:  Use these four equations to develop an equation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wavelength)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39" y="5397968"/>
                <a:ext cx="3886200" cy="646331"/>
              </a:xfrm>
              <a:prstGeom prst="rect">
                <a:avLst/>
              </a:prstGeom>
              <a:blipFill>
                <a:blip r:embed="rId7"/>
                <a:stretch>
                  <a:fillRect l="-1092" t="-3636" r="-936" b="-1090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 rot="7349646">
            <a:off x="4276071" y="5033656"/>
            <a:ext cx="112149" cy="6253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Bohr Model Spectral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1380744"/>
            <a:ext cx="3026246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N. Bohr - 1913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31472" y="1248278"/>
                <a:ext cx="1695913" cy="6229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72" y="1248278"/>
                <a:ext cx="1695913" cy="622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53386" y="3693169"/>
                <a:ext cx="1193275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86" y="3693169"/>
                <a:ext cx="1193275" cy="524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1472" y="3050235"/>
                <a:ext cx="212269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72" y="3050235"/>
                <a:ext cx="2122697" cy="299249"/>
              </a:xfrm>
              <a:prstGeom prst="rect">
                <a:avLst/>
              </a:prstGeom>
              <a:blipFill>
                <a:blip r:embed="rId4"/>
                <a:stretch>
                  <a:fillRect l="-2299" r="-86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81305" y="1202111"/>
                <a:ext cx="1372042" cy="71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05" y="1202111"/>
                <a:ext cx="1372042" cy="715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81305" y="2018483"/>
                <a:ext cx="2552237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05" y="2018483"/>
                <a:ext cx="2552237" cy="610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2064" y="4475732"/>
                <a:ext cx="2175917" cy="894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64" y="4475732"/>
                <a:ext cx="2175917" cy="894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14" y="5716766"/>
                <a:ext cx="602216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4" y="5716766"/>
                <a:ext cx="602216" cy="474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70083" y="3440836"/>
                <a:ext cx="1854610" cy="654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83" y="3440836"/>
                <a:ext cx="1854610" cy="654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81543" y="4324453"/>
                <a:ext cx="2354170" cy="71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𝐵𝑜h𝑟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43" y="4324453"/>
                <a:ext cx="2354170" cy="7153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81542" y="5175539"/>
                <a:ext cx="2980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𝐵𝑜h𝑟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1.09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740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42" y="5175539"/>
                <a:ext cx="29806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1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N. Bohr - 1913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2569" y="1662196"/>
            <a:ext cx="2946576" cy="2447833"/>
            <a:chOff x="1062569" y="1662196"/>
            <a:chExt cx="2946576" cy="244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062569" y="2179014"/>
                  <a:ext cx="2946576" cy="1102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br>
                    <a:rPr lang="en-US" sz="2000" b="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569" y="2179014"/>
                  <a:ext cx="2946576" cy="1102289"/>
                </a:xfrm>
                <a:prstGeom prst="rect">
                  <a:avLst/>
                </a:prstGeom>
                <a:blipFill>
                  <a:blip r:embed="rId2"/>
                  <a:stretch>
                    <a:fillRect l="-1240" r="-620" b="-88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215303" y="3556031"/>
                  <a:ext cx="26411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𝑅𝑦𝑑𝑏𝑒𝑟𝑔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𝐶𝑜𝑛𝑠𝑡𝑎𝑛𝑡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=1.0967757×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303" y="3556031"/>
                  <a:ext cx="2641108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613" r="-461" b="-3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1261044" y="1662196"/>
              <a:ext cx="254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Rydberg Formula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51298" y="1662196"/>
            <a:ext cx="2948243" cy="2447833"/>
            <a:chOff x="4851298" y="1662196"/>
            <a:chExt cx="2948243" cy="244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851298" y="2179014"/>
                  <a:ext cx="2948243" cy="11039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𝐵𝑜h𝑟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br>
                    <a:rPr lang="en-US" sz="2000" b="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298" y="2179014"/>
                  <a:ext cx="2948243" cy="1103957"/>
                </a:xfrm>
                <a:prstGeom prst="rect">
                  <a:avLst/>
                </a:prstGeom>
                <a:blipFill>
                  <a:blip r:embed="rId4"/>
                  <a:stretch>
                    <a:fillRect l="-1242" b="-93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27441" y="3556031"/>
                  <a:ext cx="279595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𝐶𝑜𝑛𝑠𝑡𝑎𝑛𝑡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𝐵𝑜h𝑟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1.09740×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441" y="3556031"/>
                  <a:ext cx="2795957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1525" r="-654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5050606" y="1662196"/>
              <a:ext cx="254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Bohr Formula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07775" y="4712109"/>
            <a:ext cx="2728451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are doing physics!</a:t>
            </a:r>
          </a:p>
          <a:p>
            <a:pPr algn="ctr"/>
            <a:r>
              <a:rPr lang="en-US" dirty="0"/>
              <a:t>There is now a logical assemblage of physical and mathematical laws to derive an empirical rule!</a:t>
            </a:r>
          </a:p>
        </p:txBody>
      </p:sp>
    </p:spTree>
    <p:extLst>
      <p:ext uri="{BB962C8B-B14F-4D97-AF65-F5344CB8AC3E}">
        <p14:creationId xmlns:p14="http://schemas.microsoft.com/office/powerpoint/2010/main" val="2477573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N. Bohr - 1913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7" y="1977012"/>
            <a:ext cx="2980697" cy="3346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59" y="1453411"/>
            <a:ext cx="4933333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4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Atomic Model – N. Bohr - 1913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41969" y="1269633"/>
            <a:ext cx="6660063" cy="4983480"/>
            <a:chOff x="1241705" y="1269633"/>
            <a:chExt cx="6660063" cy="49834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705" y="1273647"/>
              <a:ext cx="3023809" cy="497946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5522" y="1269633"/>
              <a:ext cx="3026246" cy="49834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587545" y="5929947"/>
            <a:ext cx="196891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Bohr Model still had problems!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1" y="4505632"/>
            <a:ext cx="523568" cy="84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76569" y="4505632"/>
            <a:ext cx="523568" cy="84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7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Bohr Model Ignores Electron “Spin”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2" y="1746880"/>
            <a:ext cx="6190476" cy="43523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63729" y="5036575"/>
            <a:ext cx="2816941" cy="38345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96228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set the width and precision of numeric output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Double-slit diffraction enables measurement of </a:t>
            </a:r>
            <a:r>
              <a:rPr lang="en-US" sz="2400" b="1" dirty="0">
                <a:solidFill>
                  <a:srgbClr val="00B050"/>
                </a:solidFill>
              </a:rPr>
              <a:t>wavelengths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Rydberg Formula </a:t>
            </a:r>
            <a:r>
              <a:rPr lang="en-US" sz="2400" dirty="0"/>
              <a:t>indicated an underlying model existed, but an equation without an explanation is just a nifty observation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plight of early atomic models – how do you measure something you cannot possibly see?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atomic level, Mother Nature is </a:t>
            </a:r>
            <a:r>
              <a:rPr lang="en-US" sz="2400" b="1" dirty="0">
                <a:solidFill>
                  <a:srgbClr val="FF0000"/>
                </a:solidFill>
              </a:rPr>
              <a:t>quantum</a:t>
            </a:r>
            <a:r>
              <a:rPr lang="en-US" sz="2400" dirty="0"/>
              <a:t> – this violates common experience with its continuous spectrum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Don’t be scared off by a soup of complex looking symbols – learn to </a:t>
            </a:r>
            <a:r>
              <a:rPr lang="en-US" sz="2400" b="1" dirty="0"/>
              <a:t>glide with them</a:t>
            </a:r>
            <a:r>
              <a:rPr lang="en-US" sz="2400" dirty="0"/>
              <a:t>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01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Numeric Formatting in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27" y="3399505"/>
            <a:ext cx="7108120" cy="812356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2521974" y="1578077"/>
            <a:ext cx="1157749" cy="685800"/>
          </a:xfrm>
          <a:prstGeom prst="borderCallout2">
            <a:avLst>
              <a:gd name="adj1" fmla="val 115524"/>
              <a:gd name="adj2" fmla="val 41985"/>
              <a:gd name="adj3" fmla="val 139180"/>
              <a:gd name="adj4" fmla="val 25371"/>
              <a:gd name="adj5" fmla="val 259812"/>
              <a:gd name="adj6" fmla="val 259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field width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938252" y="1547463"/>
            <a:ext cx="1455174" cy="685800"/>
          </a:xfrm>
          <a:prstGeom prst="borderCallout2">
            <a:avLst>
              <a:gd name="adj1" fmla="val 115524"/>
              <a:gd name="adj2" fmla="val 41985"/>
              <a:gd name="adj3" fmla="val 139180"/>
              <a:gd name="adj4" fmla="val 25371"/>
              <a:gd name="adj5" fmla="val 259812"/>
              <a:gd name="adj6" fmla="val 259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Digits to display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950974" y="4598305"/>
            <a:ext cx="2477729" cy="1758046"/>
          </a:xfrm>
          <a:prstGeom prst="borderCallout2">
            <a:avLst>
              <a:gd name="adj1" fmla="val -12689"/>
              <a:gd name="adj2" fmla="val 56291"/>
              <a:gd name="adj3" fmla="val -26103"/>
              <a:gd name="adj4" fmla="val 65066"/>
              <a:gd name="adj5" fmla="val -45513"/>
              <a:gd name="adj6" fmla="val 65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Uses current precision to set number of digits to right of decimal. Does not use exponents &amp; applies rounding if necessary</a:t>
            </a:r>
          </a:p>
        </p:txBody>
      </p:sp>
    </p:spTree>
    <p:extLst>
      <p:ext uri="{BB962C8B-B14F-4D97-AF65-F5344CB8AC3E}">
        <p14:creationId xmlns:p14="http://schemas.microsoft.com/office/powerpoint/2010/main" val="277688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Double Slit Diffraction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06" y="1563653"/>
            <a:ext cx="5207988" cy="423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1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365126"/>
            <a:ext cx="7886700" cy="6008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Double Slit Diffraction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428"/>
            <a:ext cx="7805144" cy="2405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06668" y="3731291"/>
                <a:ext cx="3930665" cy="40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68" y="3731291"/>
                <a:ext cx="3930665" cy="400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7462" y="4335570"/>
                <a:ext cx="2185847" cy="10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𝑐𝑜𝑛𝑠𝑡𝑟𝑢𝑐𝑡𝑖𝑣𝑒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𝑖𝑛𝑡𝑒𝑟𝑓𝑒𝑟𝑒𝑛𝑐𝑒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br>
                  <a:rPr lang="en-US" sz="105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2" y="4335570"/>
                <a:ext cx="2185847" cy="1077283"/>
              </a:xfrm>
              <a:prstGeom prst="rect">
                <a:avLst/>
              </a:prstGeom>
              <a:blipFill>
                <a:blip r:embed="rId4"/>
                <a:stretch>
                  <a:fillRect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28340" y="5616317"/>
                <a:ext cx="1124089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40" y="5616317"/>
                <a:ext cx="1124089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732" y="4643059"/>
            <a:ext cx="5049062" cy="6669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8534" y="5419754"/>
            <a:ext cx="403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Wavelengths of (4) Visible Emission Lines after heating pure Hydrogen</a:t>
            </a:r>
          </a:p>
        </p:txBody>
      </p:sp>
    </p:spTree>
    <p:extLst>
      <p:ext uri="{BB962C8B-B14F-4D97-AF65-F5344CB8AC3E}">
        <p14:creationId xmlns:p14="http://schemas.microsoft.com/office/powerpoint/2010/main" val="100956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Spectral Emission Lines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157287"/>
            <a:ext cx="7458075" cy="52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1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Spectral Emission Lines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2" y="1099247"/>
            <a:ext cx="4137894" cy="3472753"/>
            <a:chOff x="171452" y="1099247"/>
            <a:chExt cx="4137894" cy="34727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52" y="1468580"/>
              <a:ext cx="4137894" cy="31034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65586" y="1099247"/>
              <a:ext cx="254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Hydrogen Emission Lines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41179" y="1099247"/>
            <a:ext cx="2641108" cy="2447833"/>
            <a:chOff x="4941179" y="1099247"/>
            <a:chExt cx="2641108" cy="244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66433" y="1616065"/>
                  <a:ext cx="2190600" cy="1102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br>
                    <a:rPr lang="en-US" sz="2000" b="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433" y="1616065"/>
                  <a:ext cx="2190600" cy="1102289"/>
                </a:xfrm>
                <a:prstGeom prst="rect">
                  <a:avLst/>
                </a:prstGeom>
                <a:blipFill>
                  <a:blip r:embed="rId3"/>
                  <a:stretch>
                    <a:fillRect l="-1393" r="-1114" b="-88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941179" y="2993082"/>
                  <a:ext cx="26411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𝑅𝑦𝑑𝑏𝑒𝑟𝑔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𝐶𝑜𝑛𝑠𝑡𝑎𝑛𝑡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=1.0967757×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179" y="2993082"/>
                  <a:ext cx="2641108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1848" r="-462" b="-3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4986920" y="1099247"/>
              <a:ext cx="254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Rydberg Formula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5586" y="3963215"/>
            <a:ext cx="7549764" cy="1977001"/>
            <a:chOff x="965586" y="3963215"/>
            <a:chExt cx="7549764" cy="19770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3796" y="3963215"/>
              <a:ext cx="4481554" cy="197700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5586" y="5117608"/>
                  <a:ext cx="1759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−9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86" y="5117608"/>
                  <a:ext cx="175996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84" t="-4444" r="-138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22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Spectrum of Hydrogen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868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C++ console application to generate the anticipated wavelengths of the spectral emission of Hydrogen using the Rydberg formula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 each family from the Lyman to the Brackett series, display the first five (5) wavelengths in each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35" y="4205278"/>
            <a:ext cx="5738331" cy="2333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1316" y="1248559"/>
            <a:ext cx="5781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https://en.wikipedia.org/wiki/Hydrogen_spectral_series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2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Spectrum of Hydrogen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56" y="1376885"/>
            <a:ext cx="3023809" cy="49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3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4111</TotalTime>
  <Words>825</Words>
  <Application>Microsoft Office PowerPoint</Application>
  <PresentationFormat>On-screen Show (4:3)</PresentationFormat>
  <Paragraphs>183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Numeric Formatting in C++</vt:lpstr>
      <vt:lpstr>PowerPoint Presentation</vt:lpstr>
      <vt:lpstr>PowerPoint Presentation</vt:lpstr>
      <vt:lpstr>PowerPoint Presentation</vt:lpstr>
      <vt:lpstr>PowerPoint Presentation</vt:lpstr>
      <vt:lpstr>Lab 1 – Spectrum of Hydrogen</vt:lpstr>
      <vt:lpstr>Lab 1 – Spectrum of Hydrogen</vt:lpstr>
      <vt:lpstr>Formulas ≠ Physics</vt:lpstr>
      <vt:lpstr>The Ultraviolet Catastrophe</vt:lpstr>
      <vt:lpstr>Max Planck’s Quantum - 1900</vt:lpstr>
      <vt:lpstr>The Ultraviolet Catastrophe</vt:lpstr>
      <vt:lpstr>PowerPoint Presentation</vt:lpstr>
      <vt:lpstr>Einstein’s Quantum - 1905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2 – Bohr Model Spectral Lines</vt:lpstr>
      <vt:lpstr>Lab 2 – Bohr Model Spectral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652</cp:revision>
  <cp:lastPrinted>2015-06-01T00:45:11Z</cp:lastPrinted>
  <dcterms:created xsi:type="dcterms:W3CDTF">2014-09-21T17:58:26Z</dcterms:created>
  <dcterms:modified xsi:type="dcterms:W3CDTF">2016-07-18T04:59:14Z</dcterms:modified>
</cp:coreProperties>
</file>