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7" r:id="rId20"/>
    <p:sldId id="274" r:id="rId21"/>
    <p:sldId id="275" r:id="rId22"/>
    <p:sldId id="290" r:id="rId23"/>
    <p:sldId id="291" r:id="rId24"/>
    <p:sldId id="276" r:id="rId25"/>
    <p:sldId id="294" r:id="rId26"/>
    <p:sldId id="288" r:id="rId27"/>
    <p:sldId id="289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3" r:id="rId37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22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7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96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39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41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56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1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86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3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8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62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7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3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3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73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99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1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FDDA-ABCA-40BA-9975-E0D9813D6353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1D5A-0E9C-4234-8101-7D03A627E047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CFD1-916E-43F8-82AE-847A5C597407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3FBD-CC30-47B9-AAEF-9352C2B49A77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3EE6-66B4-4BA5-A519-DBF2C2B1F177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C22D-AF68-411F-B815-467F4E1E6F7F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DAA3-81B6-4150-9666-800D021D6D0B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BD61-615A-4BDA-814B-0BC7DA5D9A6F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EF6D-6AEA-444D-99BC-5C6A5F166DE4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7B5-D421-434E-A3A4-CC9D8FC286B2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BAC9-1CBB-4637-B145-A7BE894F5231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DD64-F421-4412-A812-57F989544817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7.png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20.jpeg"/><Relationship Id="rId5" Type="http://schemas.openxmlformats.org/officeDocument/2006/relationships/image" Target="NULL"/><Relationship Id="rId10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5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11167" y="4534101"/>
            <a:ext cx="2520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04</a:t>
            </a:r>
          </a:p>
          <a:p>
            <a:pPr algn="ctr"/>
            <a:r>
              <a:rPr lang="en-US" dirty="0"/>
              <a:t>Algebra of Continued Fractions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5727" y="2694709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Advanced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b="1" dirty="0"/>
              <a:t>(SciComp 201)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0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1114" y="856734"/>
                <a:ext cx="5741773" cy="429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the continued fraction expansion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113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14" y="856734"/>
                <a:ext cx="5741773" cy="429092"/>
              </a:xfrm>
              <a:prstGeom prst="rect">
                <a:avLst/>
              </a:prstGeom>
              <a:blipFill rotWithShape="0">
                <a:blip r:embed="rId2"/>
                <a:stretch>
                  <a:fillRect t="-1429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300" y="1485999"/>
            <a:ext cx="4351400" cy="4303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79373" y="5894172"/>
                <a:ext cx="5585255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𝟏𝟏𝟑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[10; {1,1,1,2,2,1,1,1,20}]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3" y="5894172"/>
                <a:ext cx="5585255" cy="497637"/>
              </a:xfrm>
              <a:prstGeom prst="rect">
                <a:avLst/>
              </a:prstGeom>
              <a:blipFill rotWithShape="0">
                <a:blip r:embed="rId4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1135" y="856734"/>
                <a:ext cx="5585255" cy="4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fraction best approximates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113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35" y="856734"/>
                <a:ext cx="5585255" cy="430118"/>
              </a:xfrm>
              <a:prstGeom prst="rect">
                <a:avLst/>
              </a:prstGeom>
              <a:blipFill rotWithShape="0">
                <a:blip r:embed="rId2"/>
                <a:stretch>
                  <a:fillRect t="-1429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66768" y="5659395"/>
                <a:ext cx="3492843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113</m:t>
                        </m:r>
                      </m:e>
                    </m:rad>
                  </m:oMath>
                </a14:m>
                <a:r>
                  <a:rPr lang="en-US" sz="2400" dirty="0"/>
                  <a:t> ≈ 131,952 / 12,413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68" y="5659395"/>
                <a:ext cx="3492843" cy="497637"/>
              </a:xfrm>
              <a:prstGeom prst="rect">
                <a:avLst/>
              </a:prstGeom>
              <a:blipFill rotWithShape="0">
                <a:blip r:embed="rId3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125" y="1486000"/>
            <a:ext cx="5001750" cy="3886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13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674400"/>
            <a:ext cx="7216346" cy="578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2.71828182845904523536028747135266249775724709369995957496696762772407663035354759457138217852516642742746639193200305992181741359662904357290033429526059563073813232862794349076323382988075319525101901157383418793070215408914993488416750924476146066808226480016847741185374234544243710753907774499206955170276183860626133138458300075204493382656029760673711320070932870912744374704723069697720931014169283681902551510865746377211125238978442505695369677078544996996794686445490598793163688923009879312773617821542499922957635148220826989519366803318252886939849646510582093923982948879332036250944311730123819706841614039701983767932068328237646480429531180232878250981945581530175671736133206981125099618188159304169035159888851934580727386673858942287922849989208680582574927961048419844436346324496848756023362482704197862320900216099023530436994184914631409343173814364054625315209618369088870701676839642437814059271456354906130310720851038375051011574770417189861068739696552126715468895703503540212340784981933432106817012100562788023519303322474501585390473041995777709350366041699732972508868769664035557071622684471625607988265178713419512466520103059212366771943252786753985589448969709640975459185695638023637016211204774272283648961342251644507818244235294863637214174023889344124796357437026375529444833799801612549227850925778256209262264832627793338656648162772516401910590049164499828931505660472580277863186415519565324425869829469593080191529872117255634754639644791014590409058629849679128740687050489585867174798546677575732056812884592054133405392200011378630094556068816674001698420558040336379537645203040243225661352783695117788386387443966253224985065499588623428189970773327617178392803494650143455889707194258639877275471096295374152111513683506275260232648472870392076431005958411661205452970302364725492966693811513732275364509888903136020572481765851180630364428123149655070475102544650117272115551948668508003685322818315219600373562527944951582841882947876108526398139559900673764829224437528718462457803619298197139914756448826260390338144182326251509748279877799643730899703888677822713836057729788241256119071766394650706330452795466185509666618566470971134447401607046262156807174818778443714369882185596709591025968620023537185887485696522000503117343920732113908032936344797273559552773490717837934216370120500545132638354400018632399149070547977805669785335804896690629511943247309958765523681285904138324116072260299833053537087613893963917795745401613722361878936526053815584158718692553860616477983402543512843961294603529133259427949043372990857315802909586313826832914771163963370924003168945863606064584592512699465572483918656420975268508230754425459937691704197778008536273094171016343490769642372229435236612557250881477922315197477806056967253801718077636034624592787784658506560507808442115296975218908740196609066518035165017925046195013665854366327125496399085491442000145747608193022120660243300964127048943903971771951806990869986066365832322787093765022601492910115171776359446020232493002804018677239102880978666056511832600436885088171572386698422422010249505518816948032210025154264946398128736776589276881635983124778865201411741109136011649950766290779436460058519419985601626479076153210387275571269925182756879893027617611461625493564959037980458381823233686120162437365698467037858533052758333379399075216606923805336988795651372855938834998947074161815501253970646481719467083481972144888987906765037959036696724949925452790337296361626589760394985767413973594410237443297093554779826296145914429364514286171585873397467918975712119561873857836447584484235555810500256114923915188930994634284139360803830916628188115037152849670597416256282360921680751501777253874025642534708790891372917228286115159156837252416307722544063378759310598267609442032619242853170187817729602354130606721360460003896610936470951414171857770141806064436368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197707"/>
                <a:ext cx="518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to first 3,600 digits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97707"/>
                <a:ext cx="5181600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7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1114" y="708450"/>
                <a:ext cx="57417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the continued fraction expansion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14" y="708450"/>
                <a:ext cx="5741773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79373" y="5685833"/>
                <a:ext cx="55852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[2; {1,2n,1}] for n &gt; 0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= [7;2,{1,1,3n,12n+6,3n+2}] for n &gt; 0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3" y="5685833"/>
                <a:ext cx="5585255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714" y="1147365"/>
            <a:ext cx="4414573" cy="44420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1457" y="3212600"/>
            <a:ext cx="3276600" cy="9233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</a:t>
            </a:r>
            <a:r>
              <a:rPr lang="en-US" b="1" dirty="0">
                <a:solidFill>
                  <a:srgbClr val="0070C0"/>
                </a:solidFill>
              </a:rPr>
              <a:t>transcendental numbers </a:t>
            </a:r>
            <a:r>
              <a:rPr lang="en-US" b="1" dirty="0"/>
              <a:t>yield an infinite CF with a repeated </a:t>
            </a:r>
            <a:r>
              <a:rPr lang="en-US" b="1" i="1" dirty="0"/>
              <a:t>pattern </a:t>
            </a:r>
            <a:r>
              <a:rPr lang="en-US" b="1" dirty="0"/>
              <a:t>of finite length</a:t>
            </a:r>
            <a:endParaRPr lang="en-US" dirty="0"/>
          </a:p>
        </p:txBody>
      </p:sp>
      <p:cxnSp>
        <p:nvCxnSpPr>
          <p:cNvPr id="8" name="Straight Arrow Connector 7"/>
          <p:cNvCxnSpPr>
            <a:stCxn id="2" idx="2"/>
          </p:cNvCxnSpPr>
          <p:nvPr/>
        </p:nvCxnSpPr>
        <p:spPr>
          <a:xfrm>
            <a:off x="2069757" y="4135930"/>
            <a:ext cx="2144103" cy="1617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0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Golden 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99" y="2228943"/>
            <a:ext cx="2749010" cy="1588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02110" y="4325946"/>
                <a:ext cx="2047292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10" y="4325946"/>
                <a:ext cx="2047292" cy="1070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09327" y="5222242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27" y="5222242"/>
                <a:ext cx="4206023" cy="7783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02110" y="5299315"/>
                <a:ext cx="2045625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10" y="5299315"/>
                <a:ext cx="2045625" cy="7012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45882" y="2775003"/>
                <a:ext cx="1502398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82" y="2775003"/>
                <a:ext cx="1502398" cy="7564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45882" y="3801278"/>
                <a:ext cx="1580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82" y="3801278"/>
                <a:ext cx="158068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247" t="-1667" r="-11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96061" y="4604798"/>
                <a:ext cx="2116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061" y="4604798"/>
                <a:ext cx="211666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70" r="-31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458" y="365126"/>
            <a:ext cx="2350164" cy="15217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100" y="365126"/>
            <a:ext cx="1902163" cy="15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3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23" y="1611618"/>
            <a:ext cx="6586954" cy="37909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17" y="1958980"/>
            <a:ext cx="7708966" cy="3443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328" y="2956268"/>
            <a:ext cx="5066346" cy="32279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1242" y="1501140"/>
            <a:ext cx="3700975" cy="45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50" y="1499610"/>
            <a:ext cx="4155299" cy="3453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3920" y="1499610"/>
            <a:ext cx="4013330" cy="334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4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32" y="1490787"/>
            <a:ext cx="6863335" cy="48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3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948720"/>
            <a:ext cx="7216346" cy="5324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1.618033988749894848204586834365638117720309179805762862135448622705260462818902449707207204189391137484754088075386891752126633862223536931793180060766726354433389086595939582905638322661319928290267880675208766892501711696207032221043216269548626296313614438149758701220340805887954454749246185695364864449241044320771344947049565846788509874339442212544877066478091588460749988712400765217057517978834166256249407589069704000281210427621771117778053153171410117046665991466979873176135600670874807101317952368942752194843530567830022878569978297783478458782289110976250030269615617002504643382437764861028383126833037242926752631165339247316711121158818638513316203840052221657912866752946549068113171599343235973494985090409476213222981017261070596116456299098162905552085247903524060201727997471753427775927786256194320827505131218156285512224809394712341451702237358057727861600868838295230459264787801788992199027077690389532196819861514378031499741106926088674296226757560523172777520353613936210767389376455606060592165894667595519004005559089502295309423124823552122124154440064703405657347976639723949499465845788730396230903750339938562102423690251386804145779956981224457471780341731264532204163972321340444494873023154176768937521030687378803441700939544096279558986787232095124268935573097045095956844017555198819218020640529055189349475926007348522821010881946445442223188913192946896220023014437702699230078030852611807545192887705021096842493627135925187607778846658361502389134933331223105339232136243192637289106705033992822652635562090297986424727597725655086154875435748264718141451270006023890162077732244994353088999095016803281121943204819643876758633147985719113978153978074761507722117508269458639320456520989698555678141069683728840587461033781054443909436835835813811311689938555769754841491445341509129540700501947754861630754226417293946803673198058618339183285991303960720144559504497792120761247856459161608370594987860069701894098864007644361709334172709191433650137157660114803814306262380514321173481510055901345610118007905063814215270930858809287570345050780814545881990633612982798141174533927312080928972792221329806429468782427487401745055406778757083237310975915117762978443284747908176518097787268416117632503861211291436834376702350371116330725869883258710336322238109809012110198991768414917512331340152733843837234500934786049792945991582201258104598230925528721241370436149102054718554961180876426576511060545881475604431784798584539731286301625448761148520217064404111660766950597757832570395110878230827106478939021115691039276838453863333215658296597731034360323225457436372041244064088826737584339536795931232213437320995749889469956564736007295999839128810319742631251797141432012311279551894778172691415891177991956481255800184550656329528598591000908621802977563789259991649946428193022293552346674759326951654214021091363018194722707890122087287361707348649998156255472811373479871656952748900814438405327483781378246691744422963491470815700735254570708977267546934382261954686153312095335792380146092735102101191902183606750973089575289577468142295433943854931553396303807291691758461014609950550648036793041472365720398600735507609023173125016132048435836481770484818109916024425232716721901893345963786087875287017393593030133590112371023917126590470263494028307668767436386513271062803231740693173344823435645318505813531085497333507599667787124490583636754132890862406324563953572125242611702780286560432349428373017255744058372782679960317393640132876277012436798311446436947670531272492410471670013824783128656506493434180390041017805339505877245866557552293915823970841772983372823115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197707"/>
                <a:ext cx="518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sz="2400" dirty="0"/>
                  <a:t> to first 3,600 digits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97707"/>
                <a:ext cx="5181600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03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floor()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19" y="1912466"/>
            <a:ext cx="6504762" cy="400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04535" y="4395019"/>
            <a:ext cx="966020" cy="324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1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Seminar Goals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Gain an appreciation for </a:t>
                </a:r>
                <a:r>
                  <a:rPr lang="en-US" sz="2400" b="1" dirty="0"/>
                  <a:t>Continued Fractions</a:t>
                </a:r>
                <a:r>
                  <a:rPr lang="en-US" sz="2400" dirty="0"/>
                  <a:t> in nature</a:t>
                </a:r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Understand the three types of CFs:  1) finite, 2) infinite with repeating </a:t>
                </a:r>
                <a:r>
                  <a:rPr lang="en-US" sz="2400" i="1" u="sng" dirty="0"/>
                  <a:t>sequence</a:t>
                </a:r>
                <a:r>
                  <a:rPr lang="en-US" sz="2400" dirty="0"/>
                  <a:t>, 3) infinite with repeating </a:t>
                </a:r>
                <a:r>
                  <a:rPr lang="en-US" sz="2400" i="1" u="sng" dirty="0"/>
                  <a:t>pattern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code to </a:t>
                </a:r>
                <a:r>
                  <a:rPr lang="en-US" sz="2400" b="1" dirty="0"/>
                  <a:t>generate</a:t>
                </a:r>
                <a:r>
                  <a:rPr lang="en-US" sz="2400" dirty="0"/>
                  <a:t> a generalized CF for a real number, and how to </a:t>
                </a:r>
                <a:r>
                  <a:rPr lang="en-US" sz="2400" b="1" dirty="0"/>
                  <a:t>expand</a:t>
                </a:r>
                <a:r>
                  <a:rPr lang="en-US" sz="2400" dirty="0"/>
                  <a:t> that CF to produce </a:t>
                </a:r>
                <a:r>
                  <a:rPr lang="en-US" sz="2400" b="1" dirty="0" err="1">
                    <a:solidFill>
                      <a:srgbClr val="FF0000"/>
                    </a:solidFill>
                  </a:rPr>
                  <a:t>convergents</a:t>
                </a:r>
                <a:r>
                  <a:rPr lang="en-US" sz="2400" dirty="0"/>
                  <a:t> of the original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Appreciate the hidden underlying simplicity of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generalized continued fraction </a:t>
                </a: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  <a:blipFill>
                <a:blip r:embed="rId3"/>
                <a:stretch>
                  <a:fillRect l="-1066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6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Generate </a:t>
            </a:r>
            <a:r>
              <a:rPr lang="en-US" sz="3200" b="1" dirty="0">
                <a:latin typeface="+mn-lt"/>
              </a:rPr>
              <a:t>Standard</a:t>
            </a:r>
            <a:r>
              <a:rPr lang="en-US" sz="3200" dirty="0">
                <a:latin typeface="+mn-lt"/>
              </a:rPr>
              <a:t> 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254727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Develop a console mode C++ application that generates the standard continued fraction encoding to 20 terms for either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113</m:t>
                        </m:r>
                      </m:e>
                    </m:rad>
                  </m:oMath>
                </a14:m>
                <a:r>
                  <a:rPr lang="en-US" sz="2400" dirty="0"/>
                  <a:t> or the golden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program should emit the terms of the CF enclosed in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curly braces </a:t>
                </a:r>
                <a:r>
                  <a:rPr lang="en-US" sz="2400" dirty="0"/>
                  <a:t>and separated by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commas</a:t>
                </a:r>
                <a:r>
                  <a:rPr lang="en-US" sz="2400" dirty="0"/>
                  <a:t> – 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and 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term should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be separated by a semicolon</a:t>
                </a:r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2547272"/>
              </a:xfrm>
              <a:blipFill>
                <a:blip r:embed="rId3"/>
                <a:stretch>
                  <a:fillRect l="-1066" t="-3349" r="-1371" b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905" y="4538211"/>
            <a:ext cx="6276190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8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70" y="2155328"/>
            <a:ext cx="6937660" cy="1799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Generate </a:t>
            </a:r>
            <a:r>
              <a:rPr lang="en-US" sz="3200" b="1" dirty="0">
                <a:latin typeface="+mn-lt"/>
              </a:rPr>
              <a:t>Standard</a:t>
            </a:r>
            <a:r>
              <a:rPr lang="en-US" sz="3200" dirty="0">
                <a:latin typeface="+mn-lt"/>
              </a:rPr>
              <a:t> 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585029" y="3243943"/>
            <a:ext cx="4238171" cy="2427001"/>
            <a:chOff x="3585029" y="3243943"/>
            <a:chExt cx="4238171" cy="2427001"/>
          </a:xfrm>
        </p:grpSpPr>
        <p:sp>
          <p:nvSpPr>
            <p:cNvPr id="10" name="TextBox 9"/>
            <p:cNvSpPr txBox="1"/>
            <p:nvPr/>
          </p:nvSpPr>
          <p:spPr>
            <a:xfrm>
              <a:off x="4622800" y="3731952"/>
              <a:ext cx="3200400" cy="19389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Left click and drag to highlight the entire C++ array definition, then press </a:t>
              </a:r>
              <a:r>
                <a:rPr lang="en-US" sz="2400" b="1" dirty="0"/>
                <a:t>ENTER</a:t>
              </a:r>
              <a:r>
                <a:rPr lang="en-US" sz="2400" dirty="0"/>
                <a:t> to copy it to the clipboard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3585029" y="3243943"/>
              <a:ext cx="1117601" cy="711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7314" y="4829099"/>
                <a:ext cx="2945027" cy="707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sz="4000" b="1" dirty="0">
                    <a:solidFill>
                      <a:srgbClr val="FF0000"/>
                    </a:solidFill>
                  </a:rPr>
                  <a:t> = [1; {1}]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14" y="4829099"/>
                <a:ext cx="2945027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12295" b="-319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96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C++14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64768" y="1585451"/>
            <a:ext cx="5014463" cy="1770482"/>
            <a:chOff x="2068342" y="2322871"/>
            <a:chExt cx="5014463" cy="17704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8342" y="2322871"/>
              <a:ext cx="5014463" cy="177048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234380" y="2437847"/>
              <a:ext cx="4223570" cy="3244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8324" y="3647049"/>
            <a:ext cx="8007349" cy="270930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Arrays are a parameterized template type – you specify the type (for all elements) and the max number of elements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Arrays are zero-based : index </a:t>
            </a:r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is the first element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[]</a:t>
            </a:r>
            <a:r>
              <a:rPr lang="en-US" sz="2400" dirty="0"/>
              <a:t> operator is equivalent to the .</a:t>
            </a:r>
            <a:r>
              <a:rPr lang="en-US" sz="2400" b="1" dirty="0"/>
              <a:t>at()</a:t>
            </a:r>
            <a:r>
              <a:rPr lang="en-US" sz="2400" dirty="0"/>
              <a:t> member function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size parameter must be a </a:t>
            </a:r>
            <a:r>
              <a:rPr lang="en-US" sz="2400" b="1" dirty="0" err="1">
                <a:solidFill>
                  <a:srgbClr val="0070C0"/>
                </a:solidFill>
              </a:rPr>
              <a:t>const</a:t>
            </a:r>
            <a:r>
              <a:rPr lang="en-US" sz="2400" dirty="0"/>
              <a:t>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Arrays cannot be resized dynamically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442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C++14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8326" y="2927941"/>
            <a:ext cx="8007349" cy="270930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Arrays can be defined using the list initializer syntax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Elements are comma separated between curly braces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First item in list goes into index position </a:t>
            </a:r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in the array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If the initializer list is shorted than the given array size, the undefined elements at the end of the array assume the default value for the specified array type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01" y="1667685"/>
            <a:ext cx="8159995" cy="71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96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Expanding a </a:t>
            </a:r>
            <a:r>
              <a:rPr lang="en-US" sz="3200" b="1" dirty="0">
                <a:latin typeface="+mn-lt"/>
              </a:rPr>
              <a:t>Standard</a:t>
            </a:r>
            <a:r>
              <a:rPr lang="en-US" sz="3200" dirty="0">
                <a:latin typeface="+mn-lt"/>
              </a:rPr>
              <a:t> 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1702820"/>
            <a:ext cx="6067118" cy="2123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257" y="3355160"/>
            <a:ext cx="5044140" cy="25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2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Expanding a </a:t>
            </a:r>
            <a:r>
              <a:rPr lang="en-US" sz="3200" b="1" dirty="0">
                <a:latin typeface="+mn-lt"/>
              </a:rPr>
              <a:t>Standard</a:t>
            </a:r>
            <a:r>
              <a:rPr lang="en-US" sz="3200" dirty="0">
                <a:latin typeface="+mn-lt"/>
              </a:rPr>
              <a:t> 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90" y="1550860"/>
            <a:ext cx="5322820" cy="4723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3184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Expand </a:t>
            </a:r>
            <a:r>
              <a:rPr lang="en-US" sz="3200" b="1" dirty="0">
                <a:latin typeface="+mn-lt"/>
              </a:rPr>
              <a:t>Standard</a:t>
            </a:r>
            <a:r>
              <a:rPr lang="en-US" sz="3200" dirty="0">
                <a:latin typeface="+mn-lt"/>
              </a:rPr>
              <a:t> 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254727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Develop a console mode C++ application that expands a given standard continued fraction encoding with 20 terms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 should be able to paste the array definition emitted by Lab 1 directly into your Lab 2 program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program should neatly print in tabular form the successive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𝑐𝑜𝑛𝑣𝑒𝑟𝑔𝑒𝑛𝑡</m:t>
                    </m:r>
                  </m:oMath>
                </a14:m>
                <a:r>
                  <a:rPr lang="en-US" sz="2400" dirty="0"/>
                  <a:t> terms</a:t>
                </a: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2547272"/>
              </a:xfrm>
              <a:blipFill>
                <a:blip r:embed="rId3"/>
                <a:stretch>
                  <a:fillRect l="-1066" t="-3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45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Expand </a:t>
            </a:r>
            <a:r>
              <a:rPr lang="en-US" sz="3200" b="1" dirty="0">
                <a:latin typeface="+mn-lt"/>
              </a:rPr>
              <a:t>Standard</a:t>
            </a:r>
            <a:r>
              <a:rPr lang="en-US" sz="3200" dirty="0">
                <a:latin typeface="+mn-lt"/>
              </a:rPr>
              <a:t> 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12" y="1618608"/>
            <a:ext cx="7965977" cy="33221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590" y="2728005"/>
            <a:ext cx="3928343" cy="38497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78277" y="2308123"/>
            <a:ext cx="5250426" cy="276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4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715" y="1411241"/>
            <a:ext cx="5028571" cy="50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Expand </a:t>
            </a:r>
            <a:r>
              <a:rPr lang="en-US" sz="3200" b="1" dirty="0">
                <a:latin typeface="+mn-lt"/>
              </a:rPr>
              <a:t>Standard</a:t>
            </a:r>
            <a:r>
              <a:rPr lang="en-US" sz="3200" dirty="0">
                <a:latin typeface="+mn-lt"/>
              </a:rPr>
              <a:t> 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6800" y="5558970"/>
            <a:ext cx="4499077" cy="218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12112" y="4214181"/>
                <a:ext cx="1533690" cy="69384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10946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6765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12" y="4214181"/>
                <a:ext cx="1533690" cy="693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6912112" y="4987588"/>
            <a:ext cx="836393" cy="6805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06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674400"/>
            <a:ext cx="7216346" cy="578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3.14159265358979323846264338327950288419716939937510582097494459230781640628620899862803482534211706798214808651328230664709384460955058223172535940812848111745028410270193852110555964462294895493038196442881097566593344612847564823378678316527120190914564856692346034861045432664821339360726024914127372458700660631558817488152092096282925409171536436789259036001133053054882046652138414695194151160943305727036575959195309218611738193261179310511854807446237996274956735188575272489122793818301194912983367336244065664308602139494639522473719070217986094370277053921717629317675238467481846766940513200056812714526356082778577134275778960917363717872146844090122495343014654958537105079227968925892354201995611212902196086403441815981362977477130996051870721134999999837297804995105973173281609631859502445945534690830264252230825334468503526193118817101000313783875288658753320838142061717766914730359825349042875546873115956286388235378759375195778185778053217122680661300192787661119590921642019893809525720106548586327886593615338182796823030195203530185296899577362259941389124972177528347913151557485724245415069595082953311686172785588907509838175463746493931925506040092770167113900984882401285836160356370766010471018194295559619894676783744944825537977472684710404753464620804668425906949129331367702898915210475216205696602405803815019351125338243003558764024749647326391419927260426992279678235478163600934172164121992458631503028618297455570674983850549458858692699569092721079750930295532116534498720275596023648066549911988183479775356636980742654252786255181841757467289097777279380008164706001614524919217321721477235014144197356854816136115735255213347574184946843852332390739414333454776241686251898356948556209921922218427255025425688767179049460165346680498862723279178608578438382796797668145410095388378636095068006422512520511739298489608412848862694560424196528502221066118630674427862203919494504712371378696095636437191728746776465757396241389086583264599581339047802759009946576407895126946839835259570982582262052248940772671947826848260147699090264013639443745530506820349625245174939965143142980919065925093722169646151570985838741059788595977297549893016175392846813826868386894277415599185592524595395943104997252468084598727364469584865383673622262609912460805124388439045124413654976278079771569143599770012961608944169486855584840635342207222582848864815845602850601684273945226746767889525213852254995466672782398645659611635488623057745649803559363456817432411251507606947945109659609402522887971089314566913686722874894056010150330861792868092087476091782493858900971490967598526136554978189312978482168299894872265880485756401427047755513237964145152374623436454285844479526586782105114135473573952311342716610213596953623144295248493718711014576540359027993440374200731057853906219838744780847848968332144571386875194350643021845319104848100537061468067491927819119793995206141966342875444064374512371819217999839101591956181467514269123974894090718649423196156794520809514655022523160388193014209376213785595663893778708303906979207734672218256259966150142150306803844773454920260541466592520149744285073251866600213243408819071048633173464965145390579626856100550810665879699816357473638405257145910289706414011097120628043903975951567715770042033786993600723055876317635942187312514712053292819182618612586732157919841484882916447060957527069572209175671167229109816909152801735067127485832228718352093539657251210835791513698820914442100675103346711031412671113699086585163983150197016515116851714376576183515565088490998985998238734552833163550764791853589322618548963213293308985706420467525907091548141654985946163718027098199430992448895757128289059232332609729971208443357326548938239119325974636673058360414281388303203824903758985243744170291327656180937734440307074692112019130203303801976211011004492932151608424448596376698389522868478312355265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1200" y="197707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 to first 3,600 digits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5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Expanding Your Definition of a “Number”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18" y="1468581"/>
            <a:ext cx="7102164" cy="488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82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1114" y="766116"/>
                <a:ext cx="57417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the continued fraction expansion for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14" y="766116"/>
                <a:ext cx="5741773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79373" y="5894172"/>
                <a:ext cx="55852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= [3;7,15,1,292,1,1,1,2,1,3,1,14,3,3,23,1,1,7….] (no repeated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pattern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of finite length </a:t>
                </a:r>
                <a:r>
                  <a:rPr lang="en-US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!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3" y="5894172"/>
                <a:ext cx="5585255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83" y="1270003"/>
            <a:ext cx="4604834" cy="455414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5384" y="856116"/>
            <a:ext cx="4753233" cy="36929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908" y="4741751"/>
            <a:ext cx="7114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If measuring the circumference of Earth:</a:t>
            </a:r>
          </a:p>
          <a:p>
            <a:r>
              <a:rPr lang="en-US" dirty="0"/>
              <a:t>22 / 7 = accurate to this classroom and Hershey Park, PA</a:t>
            </a:r>
          </a:p>
          <a:p>
            <a:r>
              <a:rPr lang="en-US" dirty="0"/>
              <a:t>355 / 113 = accurate to this classroom and </a:t>
            </a:r>
            <a:r>
              <a:rPr lang="en-US" dirty="0" err="1"/>
              <a:t>Berkner</a:t>
            </a:r>
            <a:r>
              <a:rPr lang="en-US"/>
              <a:t> Hall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33538" y="5857796"/>
            <a:ext cx="5325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If measuring the distance between Earth &amp; Sun:</a:t>
            </a:r>
          </a:p>
          <a:p>
            <a:r>
              <a:rPr lang="en-US" dirty="0"/>
              <a:t>355 / 113 = accurate to 4 football fields</a:t>
            </a:r>
          </a:p>
          <a:p>
            <a:r>
              <a:rPr lang="en-US" dirty="0"/>
              <a:t>104348 / 33215 = accurate to the length of my shoe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Generalized Continued Fractions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13" y="1499287"/>
            <a:ext cx="6284174" cy="279638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1904062" y="4960410"/>
            <a:ext cx="5335877" cy="1247522"/>
            <a:chOff x="3385333" y="4960410"/>
            <a:chExt cx="5441584" cy="12475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5333" y="4960410"/>
              <a:ext cx="2373334" cy="124752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6422571" y="5090500"/>
              <a:ext cx="24043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 the </a:t>
              </a:r>
              <a:r>
                <a:rPr lang="en-US" b="1" i="1" dirty="0"/>
                <a:t>standard</a:t>
              </a:r>
              <a:r>
                <a:rPr lang="en-US" dirty="0"/>
                <a:t> CF expression where the numerators are all 1’s</a:t>
              </a:r>
            </a:p>
          </p:txBody>
        </p:sp>
        <p:sp>
          <p:nvSpPr>
            <p:cNvPr id="4" name="Down Arrow 3"/>
            <p:cNvSpPr/>
            <p:nvPr/>
          </p:nvSpPr>
          <p:spPr>
            <a:xfrm rot="5400000">
              <a:off x="5856636" y="5373917"/>
              <a:ext cx="326574" cy="52251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6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64008" y="1012857"/>
                <a:ext cx="54159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a generalized continued fraction expansion for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008" y="1012857"/>
                <a:ext cx="5415985" cy="707886"/>
              </a:xfrm>
              <a:prstGeom prst="rect">
                <a:avLst/>
              </a:prstGeom>
              <a:blipFill rotWithShape="0">
                <a:blip r:embed="rId2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161" y="2086765"/>
            <a:ext cx="3629679" cy="2431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79372" y="4880918"/>
                <a:ext cx="558525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[3;{(2n+1)</a:t>
                </a:r>
                <a:r>
                  <a:rPr lang="en-US" sz="24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| 6}]</a:t>
                </a:r>
              </a:p>
              <a:p>
                <a:pPr algn="ctr"/>
                <a:endParaRPr lang="en-US" sz="20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000" dirty="0"/>
                  <a:t>All the mysterious and unpredictable digits of PI come from this simple generalized CF !!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2" y="4880918"/>
                <a:ext cx="5585255" cy="1384995"/>
              </a:xfrm>
              <a:prstGeom prst="rect">
                <a:avLst/>
              </a:prstGeom>
              <a:blipFill rotWithShape="0">
                <a:blip r:embed="rId4"/>
                <a:stretch>
                  <a:fillRect t="-3524" b="-7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53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79" y="1869399"/>
            <a:ext cx="7636443" cy="26979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79372" y="4880918"/>
                <a:ext cx="558525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[3;{(2n+1)</a:t>
                </a:r>
                <a:r>
                  <a:rPr lang="en-US" sz="24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| 6}]</a:t>
                </a:r>
              </a:p>
              <a:p>
                <a:pPr algn="ctr"/>
                <a:endParaRPr lang="en-US" sz="20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000" dirty="0"/>
                  <a:t>All the mysterious and unpredictable digits of PI come from this simple generalized CF !!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2" y="4880918"/>
                <a:ext cx="5585255" cy="1384995"/>
              </a:xfrm>
              <a:prstGeom prst="rect">
                <a:avLst/>
              </a:prstGeom>
              <a:blipFill rotWithShape="0">
                <a:blip r:embed="rId3"/>
                <a:stretch>
                  <a:fillRect t="-3524" b="-7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64008" y="1012857"/>
                <a:ext cx="54159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a </a:t>
                </a:r>
                <a:r>
                  <a:rPr lang="en-US" sz="2000" b="1" dirty="0"/>
                  <a:t>generalized</a:t>
                </a:r>
                <a:r>
                  <a:rPr lang="en-US" sz="2000" dirty="0"/>
                  <a:t> continued fraction expansion for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008" y="1012857"/>
                <a:ext cx="5415985" cy="707886"/>
              </a:xfrm>
              <a:prstGeom prst="rect">
                <a:avLst/>
              </a:prstGeom>
              <a:blipFill rotWithShape="0">
                <a:blip r:embed="rId5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13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502" y="1151126"/>
            <a:ext cx="736099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CFs are a different type of “number”, much like complex numbers are different than real numbers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CFs have their own rich arithmetic, algebra, and potentially even their own calculus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How do you divide two CFs?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How do you take the </a:t>
            </a:r>
            <a:r>
              <a:rPr lang="en-US" sz="2400" b="1" dirty="0"/>
              <a:t>sin</a:t>
            </a:r>
            <a:r>
              <a:rPr lang="en-US" sz="2400" dirty="0"/>
              <a:t>() of a CF?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What is the factorial of a CF?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many ways a CF is a “more accurate” representation of an irrational or transcendental number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sum of a infinite series must stop somewhere, and all the remaining precision digits are lost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A CF encodes all digits with </a:t>
            </a:r>
            <a:r>
              <a:rPr lang="en-US" sz="2400" b="1" u="sng" dirty="0"/>
              <a:t>no loss of precision</a:t>
            </a:r>
            <a:endParaRPr lang="en-US" sz="2000" b="1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188081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Rational, Irrational, and Transcendental numbers all have their own style continued fractions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can take any real number and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generate</a:t>
                </a:r>
                <a:r>
                  <a:rPr lang="en-US" sz="2400" dirty="0"/>
                  <a:t> a CF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Given a CF, we can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expand</a:t>
                </a:r>
                <a:r>
                  <a:rPr lang="en-US" sz="2400" dirty="0"/>
                  <a:t> it to regain the original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convergents</a:t>
                </a:r>
                <a:r>
                  <a:rPr lang="en-US" sz="2400" dirty="0"/>
                  <a:t> of a CF are excellent approximations to the original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Memorizing thousands of digits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400" dirty="0"/>
                  <a:t> is okay – but I’d rather appreciate its beautifully simple CF: 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[3;{(2n+1)</a:t>
                </a:r>
                <a:r>
                  <a:rPr lang="en-US" sz="24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| 6}]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tons of unexplored areas in the algebra and calculus of continued fractions – what can you discover?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188081" cy="4840898"/>
              </a:xfrm>
              <a:blipFill rotWithShape="0">
                <a:blip r:embed="rId3"/>
                <a:stretch>
                  <a:fillRect l="-1042" t="-1761" r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66" y="4683092"/>
            <a:ext cx="4870669" cy="16727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0942" y="4800600"/>
            <a:ext cx="1478538" cy="137761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b="1" dirty="0"/>
              <a:t>3.245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442" y="1416908"/>
            <a:ext cx="4801116" cy="252366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8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5447" y="1252151"/>
            <a:ext cx="6633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is the continued fraction expansion for </a:t>
            </a:r>
            <a:r>
              <a:rPr lang="en-US" sz="2000" b="1" dirty="0">
                <a:solidFill>
                  <a:srgbClr val="FF0000"/>
                </a:solidFill>
              </a:rPr>
              <a:t>0.825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(= </a:t>
            </a:r>
            <a:r>
              <a:rPr lang="en-US" sz="2000" b="1" dirty="0">
                <a:solidFill>
                  <a:srgbClr val="0070C0"/>
                </a:solidFill>
              </a:rPr>
              <a:t>33/40</a:t>
            </a:r>
            <a:r>
              <a:rPr lang="en-US" sz="2000" dirty="0"/>
              <a:t>)?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6" y="2026509"/>
            <a:ext cx="8462774" cy="18782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59925" y="4403124"/>
            <a:ext cx="5585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CF is an </a:t>
            </a:r>
            <a:r>
              <a:rPr lang="en-US" sz="2400" i="1" dirty="0"/>
              <a:t>encoding</a:t>
            </a:r>
            <a:r>
              <a:rPr lang="en-US" sz="2400" dirty="0"/>
              <a:t> scheme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0.825 = [0; 1, 4, 1, 2, 2]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All </a:t>
            </a:r>
            <a:r>
              <a:rPr lang="en-US" sz="2000" b="1" dirty="0">
                <a:solidFill>
                  <a:srgbClr val="0070C0"/>
                </a:solidFill>
              </a:rPr>
              <a:t>rational</a:t>
            </a:r>
            <a:r>
              <a:rPr lang="en-US" sz="2000" dirty="0"/>
              <a:t> numbers have a CF of </a:t>
            </a:r>
            <a:r>
              <a:rPr lang="en-US" sz="2000" b="1" u="sng" dirty="0"/>
              <a:t>finite</a:t>
            </a:r>
            <a:r>
              <a:rPr lang="en-US" sz="2000" dirty="0"/>
              <a:t> length!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6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9373" y="1252151"/>
            <a:ext cx="5585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do we expand a given CF?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[0; 1, 4, 1, 2, 2] = ??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779373" y="5095102"/>
            <a:ext cx="55852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row of h &amp; k’s give a better and better approximation to the original number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[0; 1, 4, 1, 2, 2] = 0.825 </a:t>
            </a:r>
            <a:r>
              <a:rPr lang="en-US" sz="2000" dirty="0"/>
              <a:t>(= </a:t>
            </a:r>
            <a:r>
              <a:rPr lang="en-US" sz="2000" b="1" dirty="0"/>
              <a:t>33/40</a:t>
            </a:r>
            <a:r>
              <a:rPr lang="en-US" sz="2000" dirty="0"/>
              <a:t>)</a:t>
            </a:r>
          </a:p>
          <a:p>
            <a:pPr algn="ctr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81" y="2103918"/>
            <a:ext cx="7696838" cy="24516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3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674400"/>
            <a:ext cx="7216346" cy="578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1.414213562373095048801688724209698078569671875376948073176679737990732478462107038850387534327641572735013846230912297024924836055850737212644121497099935831413222665927505592755799950501152782060571470109559971605970274534596862014728517418640889198609552329230484308714321450839762603627995251407989687253396546331808829640620615258352395054745750287759961729835575220337531857011354374603408498847160386899970699004815030544027790316454247823068492936918621580578463111596668713013015618568987237235288509264861249497715421833420428568606014682472077143585487415565706967765372022648544701585880162075847492265722600208558446652145839889394437092659180031138824646815708263010059485870400318648034219489727829064104507263688131373985525611732204024509122770022694112757362728049573810896750401836986836845072579936472906076299694138047565482372899718032680247442062926912485905218100445984215059112024944134172853147810580360337107730918286931471017111168391658172688941975871658215212822951848847208969463386289156288276595263514054226765323969461751129160240871551013515045538128756005263146801712740265396947024030051749531886292563138518816347800156936917688185237868405228783762938921430065586956868596459515550164472450983689603688732311438941557665104088391429233811320605243362948531704991577175622854974143899918802176243096520656421182731672625753959471725593463723863226148274262220867115583959992652117625269891754098815934864008345708518147223181420407042650905653233339843645786579679651926729239987536661721598257886026336361782749599421940377775368142621773879919455139723127406689832998989538672882285637869774966251996658352577619893932284534473569479496295216889148549253890475582883452609652409654288939453864662574492755638196441031697983306185201937938494005715633372054806854057586799967012137223947582142630658513221740883238294728761739364746783743196000159218880734785761725221186749042497736692920731109636972160893370866115673458533483329525467585164471075784860246360083444911481858765555428645512331421992631133251797060843655970435285641008791850076036100915946567067688360557174007675690509613671940132493560524018599910506210816359772643138060546701029356997104242510578174953105725593498445112692278034491350663756874776028316282960553242242695753452902883876844642917328277088831808702533985233812274999081237189254072647536785030482159180188616710897286922920119759988070381854333253646021108229927929307287178079988809917674177410898306080032631181642798823117154363869661702999934161614878686018045505553986913115186010386375325004558186044804075024119518430567453368361367459737442398855328517930896037389891517319587413442881784212502191695187559344438739618931454999990610758704909026088351763622474975785885836803745793115733980209998662218694992259591327642361941059210032802614987456659968887406795616739185957288864247346358588686449682238600698335264279905628316561391394255764906206518602164726303336297507569787060660685649816009271870929215313236828135698893709741650447459096053747279652447709409924123871061447054398674364733847745481910087288622214958952959118789214917983398108378827815306556231581036064867587303601450227320882935134138722768417667843690529428698490838455744579409598626074249954916802853077398938296036213353987532050919989360751390644449576845699347127636450716327915470159773354863893942325727754003826027478567417258095141630715959784981800944356037939098559016827215403458158152100493666295344882710729239660232163823826661262683050257278116945103537937156882336593229782319298606467978986409208560955814261436363100461559433255047449397593399912541953230093217530447653396470662761166175351875464620967634558738616488019884849747926404506544489691004079421181692579685756378488149898641685499491635761448404702103398921534237703723335311564594438970365316672194904935188290580630740134686264167247011065346349391640714628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197707"/>
                <a:ext cx="5181600" cy="51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 to first 3,600 digits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97707"/>
                <a:ext cx="5181600" cy="513602"/>
              </a:xfrm>
              <a:prstGeom prst="rect">
                <a:avLst/>
              </a:prstGeom>
              <a:blipFill rotWithShape="0">
                <a:blip r:embed="rId2"/>
                <a:stretch>
                  <a:fillRect t="-2353" b="-2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5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1135" y="856734"/>
                <a:ext cx="5585255" cy="4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the continued fraction expansion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35" y="856734"/>
                <a:ext cx="5585255" cy="430118"/>
              </a:xfrm>
              <a:prstGeom prst="rect">
                <a:avLst/>
              </a:prstGeom>
              <a:blipFill rotWithShape="0">
                <a:blip r:embed="rId2"/>
                <a:stretch>
                  <a:fillRect t="-1429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719649" y="4007707"/>
                <a:ext cx="5704703" cy="2590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[1; {2}]</a:t>
                </a:r>
              </a:p>
              <a:p>
                <a:pPr algn="ctr"/>
                <a:r>
                  <a:rPr lang="en-US" sz="2000" dirty="0"/>
                  <a:t>Numbers within {} are repeated</a:t>
                </a:r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400" b="1" dirty="0"/>
                  <a:t>All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irrational numbers </a:t>
                </a:r>
                <a:r>
                  <a:rPr lang="en-US" sz="2400" b="1" dirty="0"/>
                  <a:t>yield an infinite CF</a:t>
                </a:r>
              </a:p>
              <a:p>
                <a:pPr algn="ctr"/>
                <a:r>
                  <a:rPr lang="en-US" sz="2400" b="1" dirty="0"/>
                  <a:t>with a repeated </a:t>
                </a:r>
                <a:r>
                  <a:rPr lang="en-US" sz="2400" b="1" i="1" dirty="0"/>
                  <a:t>sequence</a:t>
                </a:r>
                <a:r>
                  <a:rPr lang="en-US" sz="2400" b="1" dirty="0"/>
                  <a:t> of </a:t>
                </a:r>
                <a:r>
                  <a:rPr lang="en-US" sz="2400" b="1" u="sng" dirty="0"/>
                  <a:t>finite</a:t>
                </a:r>
                <a:r>
                  <a:rPr lang="en-US" sz="2400" b="1" dirty="0"/>
                  <a:t> length!</a:t>
                </a:r>
              </a:p>
              <a:p>
                <a:pPr algn="ctr"/>
                <a:endParaRPr lang="en-US" sz="2400" b="1" dirty="0"/>
              </a:p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</a:rPr>
                  <a:t>There is simple order behind the chaos!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49" y="4007707"/>
                <a:ext cx="5704703" cy="2590517"/>
              </a:xfrm>
              <a:prstGeom prst="rect">
                <a:avLst/>
              </a:prstGeom>
              <a:blipFill>
                <a:blip r:embed="rId3"/>
                <a:stretch>
                  <a:fillRect t="-471" b="-4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37" y="1729946"/>
            <a:ext cx="7355651" cy="22077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6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1135" y="856734"/>
                <a:ext cx="5585255" cy="4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fraction best approximates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35" y="856734"/>
                <a:ext cx="5585255" cy="430118"/>
              </a:xfrm>
              <a:prstGeom prst="rect">
                <a:avLst/>
              </a:prstGeom>
              <a:blipFill rotWithShape="0">
                <a:blip r:embed="rId2"/>
                <a:stretch>
                  <a:fillRect t="-1429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14" y="1451813"/>
            <a:ext cx="7658773" cy="3878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66768" y="5659395"/>
                <a:ext cx="3492843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 ≈ 19,601 / 13,860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68" y="5659395"/>
                <a:ext cx="3492843" cy="497637"/>
              </a:xfrm>
              <a:prstGeom prst="rect">
                <a:avLst/>
              </a:prstGeom>
              <a:blipFill rotWithShape="0">
                <a:blip r:embed="rId4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3923</TotalTime>
  <Words>1034</Words>
  <Application>Microsoft Office PowerPoint</Application>
  <PresentationFormat>On-screen Show (4:3)</PresentationFormat>
  <Paragraphs>185</Paragraphs>
  <Slides>36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Seminar Goals</vt:lpstr>
      <vt:lpstr>Expanding Your Definition of a “Number”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Golden Ratio</vt:lpstr>
      <vt:lpstr>PowerPoint Presentation</vt:lpstr>
      <vt:lpstr>PowerPoint Presentation</vt:lpstr>
      <vt:lpstr>PowerPoint Presentation</vt:lpstr>
      <vt:lpstr>PowerPoint Presentation</vt:lpstr>
      <vt:lpstr>floor() Function</vt:lpstr>
      <vt:lpstr>Lab 1 – Generate Standard CF</vt:lpstr>
      <vt:lpstr>Lab 1 – Generate Standard CF</vt:lpstr>
      <vt:lpstr>C++14 Arrays</vt:lpstr>
      <vt:lpstr>C++14 Arrays</vt:lpstr>
      <vt:lpstr>Expanding a Standard CF</vt:lpstr>
      <vt:lpstr>Expanding a Standard CF</vt:lpstr>
      <vt:lpstr>Lab 2 – Expand Standard CF</vt:lpstr>
      <vt:lpstr>Lab 2 – Expand Standard CF</vt:lpstr>
      <vt:lpstr>Lab 2 – Expand Standard CF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592</cp:revision>
  <cp:lastPrinted>2015-06-01T00:45:11Z</cp:lastPrinted>
  <dcterms:created xsi:type="dcterms:W3CDTF">2014-09-21T17:58:26Z</dcterms:created>
  <dcterms:modified xsi:type="dcterms:W3CDTF">2016-07-18T06:46:00Z</dcterms:modified>
</cp:coreProperties>
</file>