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17" r:id="rId4"/>
    <p:sldId id="318" r:id="rId5"/>
    <p:sldId id="319" r:id="rId6"/>
    <p:sldId id="320" r:id="rId7"/>
    <p:sldId id="321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15" r:id="rId17"/>
    <p:sldId id="303" r:id="rId18"/>
    <p:sldId id="302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6" r:id="rId31"/>
    <p:sldId id="293" r:id="rId32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7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2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49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7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3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70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7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3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FDDA-ABCA-40BA-9975-E0D9813D6353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1D5A-0E9C-4234-8101-7D03A627E04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CFD1-916E-43F8-82AE-847A5C59740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3FBD-CC30-47B9-AAEF-9352C2B49A7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3EE6-66B4-4BA5-A519-DBF2C2B1F17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C22D-AF68-411F-B815-467F4E1E6F7F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DAA3-81B6-4150-9666-800D021D6D0B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BD61-615A-4BDA-814B-0BC7DA5D9A6F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EF6D-6AEA-444D-99BC-5C6A5F166DE4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7B5-D421-434E-A3A4-CC9D8FC286B2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BAC9-1CBB-4637-B145-A7BE894F5231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DD64-F421-4412-A812-57F989544817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11167" y="4534101"/>
            <a:ext cx="2520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05</a:t>
            </a:r>
          </a:p>
          <a:p>
            <a:pPr algn="ctr"/>
            <a:r>
              <a:rPr lang="en-US" dirty="0"/>
              <a:t>Linear Algebra, Simultaneous Equations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5727" y="2694709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0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Create a Coefficient Matrix &amp; Value Vector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3" y="1549208"/>
            <a:ext cx="4441868" cy="21162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20" y="3854041"/>
            <a:ext cx="5258336" cy="22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0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9" y="1534035"/>
            <a:ext cx="8674482" cy="47150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8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13160"/>
            <a:ext cx="7829550" cy="283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3 x 3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6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186" y="2350665"/>
            <a:ext cx="3617744" cy="3940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61" y="2564668"/>
            <a:ext cx="4265090" cy="1546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3 x 3 Matrix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3407508"/>
            <a:ext cx="862781" cy="1585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0799" y="4732214"/>
                <a:ext cx="3368013" cy="1076449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=−154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99" y="4732214"/>
                <a:ext cx="3368013" cy="1076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4329429" y="5270438"/>
            <a:ext cx="12675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3005" y="5868411"/>
            <a:ext cx="2866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Coefficient Matrix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99" y="4486249"/>
            <a:ext cx="3926181" cy="18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0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4" y="718304"/>
            <a:ext cx="4641144" cy="2149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4892" y="1354330"/>
            <a:ext cx="2606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Overlay the values onto the </a:t>
            </a:r>
            <a:r>
              <a:rPr lang="en-US" sz="2400" dirty="0" err="1"/>
              <a:t>coeffMatrix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62" y="3308732"/>
            <a:ext cx="6990476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9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358" y="1546452"/>
            <a:ext cx="4419284" cy="4992461"/>
          </a:xfrm>
          <a:prstGeom prst="rect">
            <a:avLst/>
          </a:prstGeom>
        </p:spPr>
      </p:pic>
      <p:sp>
        <p:nvSpPr>
          <p:cNvPr id="9" name="Line Callout 1 8"/>
          <p:cNvSpPr/>
          <p:nvPr/>
        </p:nvSpPr>
        <p:spPr>
          <a:xfrm>
            <a:off x="628650" y="2227007"/>
            <a:ext cx="1347635" cy="973393"/>
          </a:xfrm>
          <a:prstGeom prst="borderCallout1">
            <a:avLst>
              <a:gd name="adj1" fmla="val -16856"/>
              <a:gd name="adj2" fmla="val 96728"/>
              <a:gd name="adj3" fmla="val -53409"/>
              <a:gd name="adj4" fmla="val 13348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Create new matrices </a:t>
            </a:r>
            <a:r>
              <a:rPr lang="en-US" dirty="0" err="1">
                <a:solidFill>
                  <a:srgbClr val="FF0000"/>
                </a:solidFill>
              </a:rPr>
              <a:t>mX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mY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69831" y="1791929"/>
            <a:ext cx="214314" cy="19467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82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Cramer’s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22162" cy="25472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a console mode C++ application that uses Cramer’s Rule to solve a system of three linear equations with three unknowns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code encodes the system of equations as a 2D coefficient matrix and value vector (a 1D array)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code already handles </a:t>
            </a:r>
            <a:r>
              <a:rPr lang="en-US" sz="2000" b="1" dirty="0">
                <a:solidFill>
                  <a:srgbClr val="0070C0"/>
                </a:solidFill>
              </a:rPr>
              <a:t>linearly dependent </a:t>
            </a:r>
            <a:r>
              <a:rPr lang="en-US" sz="2000" dirty="0"/>
              <a:t>systems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code will display the equations using standard algebraic formatting rules (aka “pretty print”)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No coefficients of 1, such as 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x + 5y + 32z = 49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No plus signed followed by a negative sign, such as 2x </a:t>
            </a:r>
            <a:r>
              <a:rPr lang="en-US" sz="2000" b="1" dirty="0">
                <a:solidFill>
                  <a:srgbClr val="FF0000"/>
                </a:solidFill>
              </a:rPr>
              <a:t>+ -</a:t>
            </a:r>
            <a:r>
              <a:rPr lang="en-US" sz="2000" dirty="0"/>
              <a:t>5y + 9 = -13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Don’t display an unknown if that term’s coefficient is </a:t>
            </a:r>
            <a:r>
              <a:rPr lang="en-US" sz="2000" b="1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124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Cramer’s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7048767" cy="8014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the </a:t>
            </a:r>
            <a:r>
              <a:rPr lang="en-US" sz="2400" b="1" dirty="0"/>
              <a:t>Determinant()</a:t>
            </a:r>
            <a:r>
              <a:rPr lang="en-US" sz="2400" dirty="0"/>
              <a:t> &amp; </a:t>
            </a:r>
            <a:r>
              <a:rPr lang="en-US" sz="2400" b="1" dirty="0" err="1"/>
              <a:t>OverlayValues</a:t>
            </a:r>
            <a:r>
              <a:rPr lang="en-US" sz="2400" b="1" dirty="0"/>
              <a:t>() </a:t>
            </a:r>
            <a:r>
              <a:rPr lang="en-US" sz="2400" dirty="0"/>
              <a:t>functions in “CramersRule.cpp”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Update the </a:t>
            </a:r>
            <a:r>
              <a:rPr lang="en-US" sz="2400" b="1" dirty="0"/>
              <a:t>main</a:t>
            </a:r>
            <a:r>
              <a:rPr lang="en-US" sz="2400" dirty="0"/>
              <a:t>() function to solve these two systems of linear equations: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57348" y="3660102"/>
            <a:ext cx="6229304" cy="1419787"/>
            <a:chOff x="940863" y="3395783"/>
            <a:chExt cx="6229304" cy="14197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863" y="3395783"/>
              <a:ext cx="2756059" cy="141978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4108" y="3395783"/>
              <a:ext cx="2756059" cy="141978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7536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94" y="2787807"/>
            <a:ext cx="4715010" cy="3735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1 - Cramer’s Rule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71" y="1193151"/>
            <a:ext cx="6942857" cy="13142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87525" y="5412923"/>
            <a:ext cx="1110343" cy="9434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68210" y="2153159"/>
            <a:ext cx="1864722" cy="988591"/>
            <a:chOff x="168210" y="2153159"/>
            <a:chExt cx="1864722" cy="988591"/>
          </a:xfrm>
        </p:grpSpPr>
        <p:sp>
          <p:nvSpPr>
            <p:cNvPr id="5" name="TextBox 4"/>
            <p:cNvSpPr txBox="1"/>
            <p:nvPr/>
          </p:nvSpPr>
          <p:spPr>
            <a:xfrm>
              <a:off x="168210" y="2433864"/>
              <a:ext cx="1864722" cy="7078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What does it mean if D = 0?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833428" y="2153159"/>
              <a:ext cx="145180" cy="6042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059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2" y="2571262"/>
            <a:ext cx="7675517" cy="2563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4 x 4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Seminar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custom C++ header file and add it to the solution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how to declare and define a 2D array in C++ declared on the stack, not on the heap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</a:t>
            </a:r>
            <a:r>
              <a:rPr lang="en-US" sz="2400" b="1" dirty="0">
                <a:solidFill>
                  <a:srgbClr val="0070C0"/>
                </a:solidFill>
              </a:rPr>
              <a:t>Cramer’s rule </a:t>
            </a:r>
            <a:r>
              <a:rPr lang="en-US" sz="2400" dirty="0"/>
              <a:t>to solve a system of linear solutions (3 equations and 3 unknowns)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Review how to declare and define a 2D matrix of size[3,3]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the determinant of a 3x3 matrix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Learn how to overlay the columns of one vector on top of another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a function to perform matrix multiplication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When rendering computer graphics, we often need to find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product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of two matrices, e.g.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There is a standard algorithm to do this multiplication</a:t>
                </a:r>
              </a:p>
              <a:p>
                <a:r>
                  <a:rPr lang="en-US" sz="2400" dirty="0"/>
                  <a:t>It involves multiplying each element in the </a:t>
                </a:r>
                <a:r>
                  <a:rPr lang="en-US" sz="2400" b="1" dirty="0"/>
                  <a:t>rows</a:t>
                </a:r>
                <a:r>
                  <a:rPr lang="en-US" sz="2400" dirty="0"/>
                  <a:t> of first matrix by each element in the </a:t>
                </a:r>
                <a:r>
                  <a:rPr lang="en-US" sz="2400" b="1" dirty="0"/>
                  <a:t>columns</a:t>
                </a:r>
                <a:r>
                  <a:rPr lang="en-US" sz="2400" dirty="0"/>
                  <a:t> of the second matrix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  <a:blipFill rotWithShape="0">
                <a:blip r:embed="rId2"/>
                <a:stretch>
                  <a:fillRect l="-1005" t="-215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093720" y="3078480"/>
            <a:ext cx="1219200" cy="3352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4754880" y="2910840"/>
            <a:ext cx="274320" cy="10363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36546"/>
          </a:xfrm>
        </p:spPr>
        <p:txBody>
          <a:bodyPr>
            <a:noAutofit/>
          </a:bodyPr>
          <a:lstStyle/>
          <a:p>
            <a:r>
              <a:rPr lang="en-US" sz="2400" dirty="0"/>
              <a:t>In order to multiply two matrices together, the number of </a:t>
            </a:r>
            <a:r>
              <a:rPr lang="en-US" sz="2400" i="1" dirty="0">
                <a:solidFill>
                  <a:srgbClr val="FF0000"/>
                </a:solidFill>
              </a:rPr>
              <a:t>columns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matrix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B050"/>
                </a:solidFill>
              </a:rPr>
              <a:t>must equal </a:t>
            </a:r>
            <a:r>
              <a:rPr lang="en-US" sz="2400" dirty="0"/>
              <a:t>the number of </a:t>
            </a:r>
            <a:r>
              <a:rPr lang="en-US" sz="2400" i="1" dirty="0">
                <a:solidFill>
                  <a:srgbClr val="FF0000"/>
                </a:solidFill>
              </a:rPr>
              <a:t>rows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matrix </a:t>
            </a:r>
            <a:r>
              <a:rPr lang="en-US" sz="2400" b="1" dirty="0"/>
              <a:t>B</a:t>
            </a:r>
            <a:r>
              <a:rPr lang="en-US" sz="2400" dirty="0"/>
              <a:t>  (Cols </a:t>
            </a:r>
            <a:r>
              <a:rPr lang="en-US" sz="2400" b="1" dirty="0"/>
              <a:t>A</a:t>
            </a:r>
            <a:r>
              <a:rPr lang="en-US" sz="2400" dirty="0"/>
              <a:t> = Rows </a:t>
            </a:r>
            <a:r>
              <a:rPr lang="en-US" sz="2400" b="1" dirty="0"/>
              <a:t>B</a:t>
            </a:r>
            <a:r>
              <a:rPr lang="en-US" sz="2400" dirty="0"/>
              <a:t>)</a:t>
            </a:r>
          </a:p>
          <a:p>
            <a:r>
              <a:rPr lang="en-US" sz="2400" dirty="0"/>
              <a:t>The resulting matrix will have as many rows as there were </a:t>
            </a:r>
            <a:r>
              <a:rPr lang="en-US" sz="2400" u="sng" dirty="0"/>
              <a:t>rows</a:t>
            </a:r>
            <a:r>
              <a:rPr lang="en-US" sz="2400" dirty="0"/>
              <a:t> in matrix </a:t>
            </a:r>
            <a:r>
              <a:rPr lang="en-US" sz="2400" b="1" dirty="0"/>
              <a:t>A</a:t>
            </a:r>
            <a:r>
              <a:rPr lang="en-US" sz="2400" dirty="0"/>
              <a:t>, and as many </a:t>
            </a:r>
            <a:r>
              <a:rPr lang="en-US" sz="2400" u="sng" dirty="0"/>
              <a:t>columns</a:t>
            </a:r>
            <a:r>
              <a:rPr lang="en-US" sz="2400" dirty="0"/>
              <a:t> as there were columns in matrix </a:t>
            </a:r>
            <a:r>
              <a:rPr lang="en-US" sz="2400" b="1" dirty="0"/>
              <a:t>B</a:t>
            </a:r>
            <a:r>
              <a:rPr lang="en-US" sz="2400" dirty="0"/>
              <a:t>  (Rows </a:t>
            </a:r>
            <a:r>
              <a:rPr lang="en-US" sz="2400" b="1" dirty="0"/>
              <a:t>A</a:t>
            </a:r>
            <a:r>
              <a:rPr lang="en-US" sz="2400" dirty="0"/>
              <a:t> x Cols </a:t>
            </a:r>
            <a:r>
              <a:rPr lang="en-US" sz="2400" b="1" dirty="0"/>
              <a:t>B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40995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533869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Matrix </a:t>
                </a:r>
                <a:r>
                  <a:rPr lang="en-US" b="1" dirty="0"/>
                  <a:t>A</a:t>
                </a:r>
                <a:r>
                  <a:rPr lang="en-US" dirty="0"/>
                  <a:t> has dimension (2 x 3) = 2 rows, 3 columns</a:t>
                </a:r>
              </a:p>
              <a:p>
                <a:pPr lvl="1"/>
                <a:r>
                  <a:rPr lang="en-US" dirty="0"/>
                  <a:t>Matrix </a:t>
                </a:r>
                <a:r>
                  <a:rPr lang="en-US" b="1" dirty="0"/>
                  <a:t>B</a:t>
                </a:r>
                <a:r>
                  <a:rPr lang="en-US" dirty="0"/>
                  <a:t> has dimension (3 x 2) = 3 rows, 2 columns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533869"/>
              </a:xfrm>
              <a:blipFill rotWithShape="0">
                <a:blip r:embed="rId2"/>
                <a:stretch>
                  <a:fillRect l="-1391" t="-6349" b="-6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07989" y="4679092"/>
            <a:ext cx="501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(2 x 3) • (3 x 2)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49253" y="3654175"/>
            <a:ext cx="3468130" cy="1046441"/>
            <a:chOff x="849253" y="3654175"/>
            <a:chExt cx="3468130" cy="1046441"/>
          </a:xfrm>
        </p:grpSpPr>
        <p:sp>
          <p:nvSpPr>
            <p:cNvPr id="6" name="TextBox 5"/>
            <p:cNvSpPr txBox="1"/>
            <p:nvPr/>
          </p:nvSpPr>
          <p:spPr>
            <a:xfrm>
              <a:off x="849253" y="3654175"/>
              <a:ext cx="34681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The </a:t>
              </a:r>
              <a:r>
                <a:rPr lang="en-US" sz="2000" u="sng" dirty="0"/>
                <a:t>inner</a:t>
              </a:r>
              <a:r>
                <a:rPr lang="en-US" sz="2000" dirty="0"/>
                <a:t> values must match!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3121958" y="4198108"/>
              <a:ext cx="988904" cy="50250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67233" y="5325423"/>
            <a:ext cx="5977779" cy="1028824"/>
            <a:chOff x="2467233" y="5325423"/>
            <a:chExt cx="5977779" cy="1028824"/>
          </a:xfrm>
        </p:grpSpPr>
        <p:sp>
          <p:nvSpPr>
            <p:cNvPr id="5" name="Curved Up Arrow 4"/>
            <p:cNvSpPr/>
            <p:nvPr/>
          </p:nvSpPr>
          <p:spPr>
            <a:xfrm>
              <a:off x="2467233" y="5325423"/>
              <a:ext cx="2380736" cy="6717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7969" y="5338584"/>
              <a:ext cx="35970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</a:t>
              </a:r>
              <a:r>
                <a:rPr lang="en-US" sz="2000" u="sng" dirty="0"/>
                <a:t>outer</a:t>
              </a:r>
              <a:r>
                <a:rPr lang="en-US" sz="2000" dirty="0"/>
                <a:t> values will be</a:t>
              </a:r>
            </a:p>
            <a:p>
              <a:pPr algn="ctr"/>
              <a:r>
                <a:rPr lang="en-US" sz="2000" dirty="0"/>
                <a:t>the dimension of the final</a:t>
              </a:r>
            </a:p>
            <a:p>
              <a:pPr algn="ctr"/>
              <a:r>
                <a:rPr lang="en-US" sz="2000" dirty="0"/>
                <a:t>matrix product!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75444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/>
              <a:t>Matrix</a:t>
            </a:r>
            <a:r>
              <a:rPr lang="en-US" sz="2400" dirty="0"/>
              <a:t> multiplication is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u="sng" dirty="0"/>
              <a:t>commutative</a:t>
            </a:r>
            <a:r>
              <a:rPr lang="en-US" sz="2400" dirty="0"/>
              <a:t>!</a:t>
            </a:r>
          </a:p>
          <a:p>
            <a:pPr lvl="1"/>
            <a:r>
              <a:rPr lang="en-US" sz="2000" dirty="0"/>
              <a:t>If we multiple </a:t>
            </a:r>
            <a:r>
              <a:rPr lang="en-US" sz="2000" b="1" dirty="0"/>
              <a:t>A</a:t>
            </a:r>
            <a:r>
              <a:rPr lang="en-US" sz="2000" dirty="0"/>
              <a:t> x </a:t>
            </a:r>
            <a:r>
              <a:rPr lang="en-US" sz="2000" b="1" dirty="0"/>
              <a:t>B</a:t>
            </a:r>
            <a:r>
              <a:rPr lang="en-US" sz="2000" dirty="0"/>
              <a:t> we will get a different matrix than if we  multiply </a:t>
            </a:r>
            <a:r>
              <a:rPr lang="en-US" sz="2000" b="1" dirty="0"/>
              <a:t>B</a:t>
            </a:r>
            <a:r>
              <a:rPr lang="en-US" sz="2000" dirty="0"/>
              <a:t> x </a:t>
            </a:r>
            <a:r>
              <a:rPr lang="en-US" sz="2000" b="1" dirty="0"/>
              <a:t>A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B050"/>
                </a:solidFill>
              </a:rPr>
              <a:t>(3 x 2) </a:t>
            </a:r>
            <a:r>
              <a:rPr lang="en-US" sz="2000" dirty="0"/>
              <a:t>• </a:t>
            </a:r>
            <a:r>
              <a:rPr lang="en-US" sz="2000" b="1" dirty="0">
                <a:solidFill>
                  <a:srgbClr val="0070C0"/>
                </a:solidFill>
              </a:rPr>
              <a:t>(2 x 3) </a:t>
            </a:r>
            <a:r>
              <a:rPr lang="en-US" sz="2000" dirty="0"/>
              <a:t>= result is a (3 x 3) matrix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(2 x 3) </a:t>
            </a:r>
            <a:r>
              <a:rPr lang="en-US" sz="2000" dirty="0"/>
              <a:t>• </a:t>
            </a:r>
            <a:r>
              <a:rPr lang="en-US" sz="2000" b="1" dirty="0">
                <a:solidFill>
                  <a:srgbClr val="00B050"/>
                </a:solidFill>
              </a:rPr>
              <a:t>(3 x 2) </a:t>
            </a:r>
            <a:r>
              <a:rPr lang="en-US" sz="2000" dirty="0"/>
              <a:t>= result is a (2 x 2) matrix</a:t>
            </a:r>
          </a:p>
          <a:p>
            <a:r>
              <a:rPr lang="en-US" sz="2400" dirty="0"/>
              <a:t>Welcome to the world of </a:t>
            </a:r>
            <a:r>
              <a:rPr lang="en-US" sz="2400" b="1" dirty="0">
                <a:solidFill>
                  <a:srgbClr val="FF0000"/>
                </a:solidFill>
              </a:rPr>
              <a:t>non-commutative algebra</a:t>
            </a:r>
            <a:endParaRPr lang="en-US" sz="2400" dirty="0"/>
          </a:p>
          <a:p>
            <a:pPr lvl="1"/>
            <a:r>
              <a:rPr lang="en-US" sz="2000" dirty="0"/>
              <a:t>This is very strange – it catches even great physicists by surprise!</a:t>
            </a:r>
          </a:p>
          <a:p>
            <a:pPr lvl="1"/>
            <a:r>
              <a:rPr lang="en-US" sz="2000" dirty="0"/>
              <a:t>This asymmetry is the foundation of the matrix formulation of </a:t>
            </a:r>
            <a:r>
              <a:rPr lang="en-US" sz="2000" b="1" dirty="0"/>
              <a:t>quantum mechanics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1031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algorithm is simple but tedious for </a:t>
            </a:r>
            <a:r>
              <a:rPr lang="en-US" sz="2400" b="1" dirty="0"/>
              <a:t>A</a:t>
            </a:r>
            <a:r>
              <a:rPr lang="en-US" sz="2400" dirty="0"/>
              <a:t> x </a:t>
            </a:r>
            <a:r>
              <a:rPr lang="en-US" sz="2400" b="1" dirty="0"/>
              <a:t>B</a:t>
            </a:r>
            <a:r>
              <a:rPr lang="en-US" sz="2400" dirty="0"/>
              <a:t> = </a:t>
            </a:r>
            <a:r>
              <a:rPr lang="en-US" sz="2400" b="1" dirty="0"/>
              <a:t>C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Sum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FF0000"/>
                </a:solidFill>
              </a:rPr>
              <a:t>product</a:t>
            </a:r>
            <a:r>
              <a:rPr lang="en-US" sz="2400" dirty="0"/>
              <a:t> of every element in each </a:t>
            </a:r>
            <a:r>
              <a:rPr lang="en-US" sz="2400" u="sng" dirty="0"/>
              <a:t>row</a:t>
            </a:r>
            <a:r>
              <a:rPr lang="en-US" sz="2400" dirty="0"/>
              <a:t> of matrix </a:t>
            </a:r>
            <a:r>
              <a:rPr lang="en-US" sz="2400" b="1" dirty="0"/>
              <a:t>A</a:t>
            </a:r>
            <a:r>
              <a:rPr lang="en-US" sz="2400" dirty="0"/>
              <a:t> and the corresponding element in each </a:t>
            </a:r>
            <a:r>
              <a:rPr lang="en-US" sz="2400" u="sng" dirty="0"/>
              <a:t>column</a:t>
            </a:r>
            <a:r>
              <a:rPr lang="en-US" sz="2400" dirty="0"/>
              <a:t> of matrix </a:t>
            </a:r>
            <a:r>
              <a:rPr lang="en-US" sz="2400" b="1" dirty="0"/>
              <a:t>B</a:t>
            </a:r>
          </a:p>
          <a:p>
            <a:r>
              <a:rPr lang="en-US" sz="2400" dirty="0"/>
              <a:t>That </a:t>
            </a:r>
            <a:r>
              <a:rPr lang="en-US" sz="2400" i="1" dirty="0"/>
              <a:t>sum</a:t>
            </a:r>
            <a:r>
              <a:rPr lang="en-US" sz="2400" dirty="0"/>
              <a:t> becomes just </a:t>
            </a:r>
            <a:r>
              <a:rPr lang="en-US" sz="2400" b="1" i="1" dirty="0">
                <a:solidFill>
                  <a:srgbClr val="00B050"/>
                </a:solidFill>
              </a:rPr>
              <a:t>one element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in new matrix </a:t>
            </a:r>
            <a:r>
              <a:rPr lang="en-US" sz="2400" b="1" dirty="0"/>
              <a:t>C</a:t>
            </a:r>
          </a:p>
          <a:p>
            <a:r>
              <a:rPr lang="en-US" sz="2400" dirty="0"/>
              <a:t>Continue this process for all rows in matrix </a:t>
            </a:r>
            <a:r>
              <a:rPr lang="en-US" sz="2400" b="1" dirty="0"/>
              <a:t>A</a:t>
            </a:r>
          </a:p>
          <a:p>
            <a:pPr lvl="1"/>
            <a:r>
              <a:rPr lang="en-US" sz="2000" dirty="0"/>
              <a:t>Every </a:t>
            </a:r>
            <a:r>
              <a:rPr lang="en-US" sz="2000" u="sng" dirty="0"/>
              <a:t>row</a:t>
            </a:r>
            <a:r>
              <a:rPr lang="en-US" sz="2000" dirty="0"/>
              <a:t> in </a:t>
            </a:r>
            <a:r>
              <a:rPr lang="en-US" sz="2000" b="1" dirty="0"/>
              <a:t>A</a:t>
            </a:r>
            <a:r>
              <a:rPr lang="en-US" sz="2000" dirty="0"/>
              <a:t> gets multiplied by every </a:t>
            </a:r>
            <a:r>
              <a:rPr lang="en-US" sz="2000" u="sng" dirty="0"/>
              <a:t>column</a:t>
            </a:r>
            <a:r>
              <a:rPr lang="en-US" sz="2000" dirty="0"/>
              <a:t> in </a:t>
            </a:r>
            <a:r>
              <a:rPr lang="en-US" sz="2000" b="1" dirty="0"/>
              <a:t>B</a:t>
            </a:r>
          </a:p>
          <a:p>
            <a:pPr lvl="1"/>
            <a:r>
              <a:rPr lang="en-US" sz="2000" dirty="0"/>
              <a:t>The resulting matrix will have dimensions (Rows </a:t>
            </a:r>
            <a:r>
              <a:rPr lang="en-US" sz="2000" b="1" dirty="0"/>
              <a:t>A</a:t>
            </a:r>
            <a:r>
              <a:rPr lang="en-US" sz="2000" dirty="0"/>
              <a:t> x Cols </a:t>
            </a:r>
            <a:r>
              <a:rPr lang="en-US" sz="2000" b="1" dirty="0"/>
              <a:t>B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6961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80" y="1545195"/>
            <a:ext cx="6274658" cy="49674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044194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80" y="1545195"/>
            <a:ext cx="6274658" cy="49674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789" y="2776022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7784" y="2776021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53580" y="3945924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1870" y="4102443"/>
            <a:ext cx="3194450" cy="1927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69694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80" y="1545195"/>
            <a:ext cx="6274658" cy="49674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789" y="2776022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3260" y="2776022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10331" y="4258961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26227" y="4415480"/>
            <a:ext cx="2420093" cy="15899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297821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80" y="1545195"/>
            <a:ext cx="6274658" cy="49674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339" y="3051990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8560" y="2776021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47845" y="4522572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8420" y="4679091"/>
            <a:ext cx="3156780" cy="15651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100968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80" y="1545195"/>
            <a:ext cx="6274658" cy="49674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339" y="3051990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2140" y="2765658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53580" y="4786182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85038" y="5025081"/>
            <a:ext cx="2545492" cy="1252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59196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Creating a Custom Header (.h)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Recall header files (</a:t>
            </a:r>
            <a:r>
              <a:rPr lang="en-US" sz="2400" b="1" dirty="0"/>
              <a:t>.h</a:t>
            </a:r>
            <a:r>
              <a:rPr lang="en-US" sz="2400" dirty="0"/>
              <a:t>) store </a:t>
            </a:r>
            <a:r>
              <a:rPr lang="en-US" sz="2400" b="1" dirty="0">
                <a:solidFill>
                  <a:srgbClr val="0070C0"/>
                </a:solidFill>
              </a:rPr>
              <a:t>function prototypes </a:t>
            </a:r>
            <a:r>
              <a:rPr lang="en-US" sz="2400" dirty="0"/>
              <a:t>which are just </a:t>
            </a:r>
            <a:r>
              <a:rPr lang="en-US" sz="2400" i="1" dirty="0"/>
              <a:t>forward declarations </a:t>
            </a:r>
            <a:r>
              <a:rPr lang="en-US" sz="2400" dirty="0"/>
              <a:t>with no defining statements (no actual body scopes having curly braces)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Usually the header filename prefix is the same as that for the .CPP source file which actually defines the functions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then </a:t>
            </a:r>
            <a:r>
              <a:rPr lang="en-US" sz="2000" b="1" dirty="0">
                <a:solidFill>
                  <a:srgbClr val="0070C0"/>
                </a:solidFill>
              </a:rPr>
              <a:t>#include</a:t>
            </a:r>
            <a:r>
              <a:rPr lang="en-US" sz="2000" dirty="0"/>
              <a:t> “</a:t>
            </a:r>
            <a:r>
              <a:rPr lang="en-US" sz="2000" dirty="0" err="1"/>
              <a:t>yourheader.h</a:t>
            </a:r>
            <a:r>
              <a:rPr lang="en-US" sz="2000" dirty="0"/>
              <a:t>” in any CPP file that references any of those functions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Prototypes inform the compiler of the name of the function, the number &amp; types of each parameter, and the return type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Taken together this information is called the </a:t>
            </a:r>
            <a:r>
              <a:rPr lang="en-US" sz="2000" b="1" dirty="0">
                <a:solidFill>
                  <a:srgbClr val="FF0000"/>
                </a:solidFill>
              </a:rPr>
              <a:t>function signature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include parameter (variable) names to provide users of your API with Visual Studio Intellisense aids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8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0919" y="1404144"/>
            <a:ext cx="8022162" cy="133905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the </a:t>
            </a:r>
            <a:r>
              <a:rPr lang="en-US" sz="2400" b="1" dirty="0"/>
              <a:t>Multiply() </a:t>
            </a:r>
            <a:r>
              <a:rPr lang="en-US" sz="2400" dirty="0"/>
              <a:t>function that multiples a (2 x 3) integer matrix by a (3 x 2) integer matrix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code will display the product matrix in row, col format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53" y="2857499"/>
            <a:ext cx="3787470" cy="3613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936" y="3626725"/>
            <a:ext cx="3180952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74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188081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Cramer’s Rule </a:t>
            </a:r>
            <a:r>
              <a:rPr lang="en-US" sz="2400" dirty="0"/>
              <a:t>is a step-by-step algorithmic way to solve systems of linear equations </a:t>
            </a:r>
            <a:r>
              <a:rPr lang="en-US" sz="2400" b="1" i="1" dirty="0"/>
              <a:t>without</a:t>
            </a:r>
            <a:r>
              <a:rPr lang="en-US" sz="2400" dirty="0"/>
              <a:t> the tedious algebra of back substitution – it uses </a:t>
            </a:r>
            <a:r>
              <a:rPr lang="en-US" sz="2400" b="1" dirty="0">
                <a:solidFill>
                  <a:srgbClr val="FF0000"/>
                </a:solidFill>
              </a:rPr>
              <a:t>determinants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Matrix dimensions are written </a:t>
            </a:r>
            <a:r>
              <a:rPr lang="en-US" sz="2400" b="1" dirty="0">
                <a:solidFill>
                  <a:srgbClr val="0070C0"/>
                </a:solidFill>
              </a:rPr>
              <a:t>Row x Column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To multiply two matrices, the # of columns in the first matrix must match the # of rows in the second matrix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product matrix will have the same # of rows as the first matrix, and the same # of columns as the second matrix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Matrix multiplication is the sum of the element by element products of the rows in the first matrix and the columns in the second matrix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Creating a Custom Header (.h)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10095" y="1902942"/>
            <a:ext cx="5523809" cy="4019048"/>
            <a:chOff x="1810095" y="1419476"/>
            <a:chExt cx="5523809" cy="40190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0095" y="1419476"/>
              <a:ext cx="5523809" cy="4019048"/>
            </a:xfrm>
            <a:prstGeom prst="rect">
              <a:avLst/>
            </a:prstGeom>
          </p:spPr>
        </p:pic>
        <p:sp>
          <p:nvSpPr>
            <p:cNvPr id="7" name="Line Callout 1 6"/>
            <p:cNvSpPr/>
            <p:nvPr/>
          </p:nvSpPr>
          <p:spPr>
            <a:xfrm>
              <a:off x="2066619" y="1629698"/>
              <a:ext cx="1885950" cy="1076631"/>
            </a:xfrm>
            <a:prstGeom prst="borderCallout1">
              <a:avLst>
                <a:gd name="adj1" fmla="val 49582"/>
                <a:gd name="adj2" fmla="val 104939"/>
                <a:gd name="adj3" fmla="val 123988"/>
                <a:gd name="adj4" fmla="val 155382"/>
              </a:avLst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Right click on “Header Files” then select “Add New Item…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335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Creating a Custom Header (.h)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94" y="1557180"/>
            <a:ext cx="6769213" cy="471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8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Creating a Custom Header (.h)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73" y="1853791"/>
            <a:ext cx="8350055" cy="37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9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Creating a Custom Header (.h)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06" y="1721220"/>
            <a:ext cx="8413389" cy="392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2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“matrix” in C++ is called an </a:t>
            </a:r>
            <a:r>
              <a:rPr lang="en-US" sz="2400" b="1" dirty="0">
                <a:solidFill>
                  <a:srgbClr val="FF0000"/>
                </a:solidFill>
              </a:rPr>
              <a:t>array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An array can hold any number of elements (in each dimension) but </a:t>
            </a:r>
            <a:r>
              <a:rPr lang="en-US" sz="2000" b="1" dirty="0"/>
              <a:t>all</a:t>
            </a:r>
            <a:r>
              <a:rPr lang="en-US" sz="2000" dirty="0"/>
              <a:t> elements must be of the </a:t>
            </a:r>
            <a:r>
              <a:rPr lang="en-US" sz="2000" u="sng" dirty="0"/>
              <a:t>same</a:t>
            </a:r>
            <a:r>
              <a:rPr lang="en-US" sz="2000" dirty="0"/>
              <a:t> data type, such as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double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Matrix elements are accessed by their index numbers, which starts at </a:t>
            </a:r>
            <a:r>
              <a:rPr lang="en-US" sz="2000" b="1" dirty="0">
                <a:solidFill>
                  <a:srgbClr val="FF0000"/>
                </a:solidFill>
              </a:rPr>
              <a:t>zero</a:t>
            </a:r>
            <a:r>
              <a:rPr lang="en-US" sz="2000" dirty="0"/>
              <a:t> and correspond to each dimension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Array sizes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mathematics, a matrix size is written as </a:t>
            </a:r>
            <a:r>
              <a:rPr lang="en-US" sz="2000" b="1" dirty="0"/>
              <a:t>(Rows x Columns)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C++ an </a:t>
            </a:r>
            <a:r>
              <a:rPr lang="en-US" sz="2000" b="1" dirty="0">
                <a:solidFill>
                  <a:srgbClr val="0070C0"/>
                </a:solidFill>
              </a:rPr>
              <a:t>array</a:t>
            </a:r>
            <a:r>
              <a:rPr lang="en-US" sz="2000" dirty="0"/>
              <a:t> size is written using </a:t>
            </a:r>
            <a:r>
              <a:rPr lang="en-US" sz="2000" b="1" dirty="0">
                <a:solidFill>
                  <a:srgbClr val="00B050"/>
                </a:solidFill>
              </a:rPr>
              <a:t>commas</a:t>
            </a:r>
            <a:r>
              <a:rPr lang="en-US" sz="2000" dirty="0"/>
              <a:t> instead of multiplication crosses, and using </a:t>
            </a:r>
            <a:r>
              <a:rPr lang="en-US" sz="2000" b="1" dirty="0">
                <a:solidFill>
                  <a:srgbClr val="00B050"/>
                </a:solidFill>
              </a:rPr>
              <a:t>square brackets </a:t>
            </a:r>
            <a:r>
              <a:rPr lang="en-US" sz="2000" dirty="0"/>
              <a:t>instead of parenthesis:  [</a:t>
            </a:r>
            <a:r>
              <a:rPr lang="en-US" sz="2000" b="1" dirty="0"/>
              <a:t>Rows</a:t>
            </a:r>
            <a:r>
              <a:rPr lang="en-US" sz="2000" dirty="0"/>
              <a:t>, </a:t>
            </a:r>
            <a:r>
              <a:rPr lang="en-US" sz="2000" b="1" dirty="0"/>
              <a:t>Columns</a:t>
            </a:r>
            <a:r>
              <a:rPr lang="en-US" sz="2000" dirty="0"/>
              <a:t>]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C++ array [</a:t>
            </a:r>
            <a:r>
              <a:rPr lang="en-US" sz="2000" b="1" dirty="0"/>
              <a:t>5</a:t>
            </a:r>
            <a:r>
              <a:rPr lang="en-US" sz="2000" dirty="0"/>
              <a:t>,</a:t>
            </a:r>
            <a:r>
              <a:rPr lang="en-US" sz="2000" b="1" dirty="0"/>
              <a:t>7</a:t>
            </a:r>
            <a:r>
              <a:rPr lang="en-US" sz="2000" dirty="0"/>
              <a:t>] has </a:t>
            </a:r>
            <a:r>
              <a:rPr lang="en-US" sz="2000" b="1" dirty="0"/>
              <a:t>5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rows</a:t>
            </a:r>
            <a:r>
              <a:rPr lang="en-US" sz="2000" dirty="0"/>
              <a:t> and </a:t>
            </a:r>
            <a:r>
              <a:rPr lang="en-US" sz="2000" b="1" dirty="0"/>
              <a:t>7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3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69" y="2666314"/>
            <a:ext cx="4886675" cy="2348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4062" y="1836615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Three Equations and Three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9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4186</TotalTime>
  <Words>1156</Words>
  <Application>Microsoft Office PowerPoint</Application>
  <PresentationFormat>On-screen Show (4:3)</PresentationFormat>
  <Paragraphs>152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PowerPoint Presentation</vt:lpstr>
      <vt:lpstr>Seminar Goals</vt:lpstr>
      <vt:lpstr>Creating a Custom Header (.h) File</vt:lpstr>
      <vt:lpstr>Creating a Custom Header (.h) File</vt:lpstr>
      <vt:lpstr>Creating a Custom Header (.h) File</vt:lpstr>
      <vt:lpstr>Creating a Custom Header (.h) File</vt:lpstr>
      <vt:lpstr>Creating a Custom Header (.h) File</vt:lpstr>
      <vt:lpstr>Matrices</vt:lpstr>
      <vt:lpstr>Goal: Solve a System of Linear Equations</vt:lpstr>
      <vt:lpstr>Create a Coefficient Matrix &amp; Value Vector</vt:lpstr>
      <vt:lpstr>Cramer’s Rule</vt:lpstr>
      <vt:lpstr>Cramer’s Rule</vt:lpstr>
      <vt:lpstr>Cramer’s Rule</vt:lpstr>
      <vt:lpstr>Cramer’s Rule</vt:lpstr>
      <vt:lpstr>Cramer’s Rule</vt:lpstr>
      <vt:lpstr>Lab 1 – Cramer’s Rule</vt:lpstr>
      <vt:lpstr>Lab 1 – Cramer’s Rule</vt:lpstr>
      <vt:lpstr>Lab 1 - Cramer’s Rule</vt:lpstr>
      <vt:lpstr>Cramer’s Rule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Lab 2 – Matrix Multiplication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617</cp:revision>
  <cp:lastPrinted>2015-06-01T00:45:11Z</cp:lastPrinted>
  <dcterms:created xsi:type="dcterms:W3CDTF">2014-09-21T17:58:26Z</dcterms:created>
  <dcterms:modified xsi:type="dcterms:W3CDTF">2016-07-19T02:18:04Z</dcterms:modified>
</cp:coreProperties>
</file>