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306" r:id="rId3"/>
    <p:sldId id="294" r:id="rId4"/>
    <p:sldId id="302" r:id="rId5"/>
    <p:sldId id="303" r:id="rId6"/>
    <p:sldId id="296" r:id="rId7"/>
    <p:sldId id="308" r:id="rId8"/>
    <p:sldId id="309" r:id="rId9"/>
    <p:sldId id="310" r:id="rId10"/>
    <p:sldId id="298" r:id="rId11"/>
    <p:sldId id="311" r:id="rId12"/>
    <p:sldId id="301" r:id="rId13"/>
    <p:sldId id="304" r:id="rId14"/>
    <p:sldId id="312" r:id="rId15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0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96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99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14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FDDA-ABCA-40BA-9975-E0D9813D6353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1D5A-0E9C-4234-8101-7D03A627E047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CFD1-916E-43F8-82AE-847A5C597407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3FBD-CC30-47B9-AAEF-9352C2B49A77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E3EE6-66B4-4BA5-A519-DBF2C2B1F177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C22D-AF68-411F-B815-467F4E1E6F7F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DAA3-81B6-4150-9666-800D021D6D0B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BD61-615A-4BDA-814B-0BC7DA5D9A6F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EF6D-6AEA-444D-99BC-5C6A5F166DE4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E7B5-D421-434E-A3A4-CC9D8FC286B2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BAC9-1CBB-4637-B145-A7BE894F5231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1DD64-F421-4412-A812-57F989544817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emf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211167" y="4534101"/>
            <a:ext cx="2520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08</a:t>
            </a:r>
          </a:p>
          <a:p>
            <a:pPr algn="ctr"/>
            <a:r>
              <a:rPr lang="en-US" dirty="0"/>
              <a:t>Least Squares Curve Fitting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11" y="783949"/>
            <a:ext cx="4399962" cy="22534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37" y="2037842"/>
            <a:ext cx="3261090" cy="28100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45727" y="2694709"/>
            <a:ext cx="3172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Advanced</a:t>
            </a:r>
          </a:p>
          <a:p>
            <a:pPr algn="ctr"/>
            <a:r>
              <a:rPr lang="en-US" sz="2400" b="1" dirty="0"/>
              <a:t>Scientific Computing</a:t>
            </a:r>
          </a:p>
          <a:p>
            <a:pPr algn="ctr"/>
            <a:r>
              <a:rPr lang="en-US" sz="2400" b="1" dirty="0"/>
              <a:t>(SciComp 201)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348" y="4712277"/>
            <a:ext cx="2447925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618" y="4431247"/>
            <a:ext cx="2521527" cy="16705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402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Method of Least Squares – Lab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624" y="2733143"/>
            <a:ext cx="3659286" cy="322702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24090" y="2949213"/>
            <a:ext cx="4836534" cy="2204885"/>
            <a:chOff x="1939323" y="3047299"/>
            <a:chExt cx="4948835" cy="276526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939324" y="3047299"/>
                  <a:ext cx="4942187" cy="7399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  =  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9324" y="3047299"/>
                  <a:ext cx="4942187" cy="739955"/>
                </a:xfrm>
                <a:prstGeom prst="rect">
                  <a:avLst/>
                </a:prstGeom>
                <a:blipFill>
                  <a:blip r:embed="rId3"/>
                  <a:stretch>
                    <a:fillRect b="-82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939323" y="4059952"/>
                  <a:ext cx="4948835" cy="7399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   =   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9323" y="4059952"/>
                  <a:ext cx="4948835" cy="739955"/>
                </a:xfrm>
                <a:prstGeom prst="rect">
                  <a:avLst/>
                </a:prstGeom>
                <a:blipFill>
                  <a:blip r:embed="rId4"/>
                  <a:stretch>
                    <a:fillRect b="-82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939323" y="5072605"/>
                  <a:ext cx="4837793" cy="7399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           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   =     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9323" y="5072605"/>
                  <a:ext cx="4837793" cy="739955"/>
                </a:xfrm>
                <a:prstGeom prst="rect">
                  <a:avLst/>
                </a:prstGeom>
                <a:blipFill>
                  <a:blip r:embed="rId5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6" name="Elbow Connector 35"/>
          <p:cNvCxnSpPr/>
          <p:nvPr/>
        </p:nvCxnSpPr>
        <p:spPr>
          <a:xfrm>
            <a:off x="3207774" y="5045455"/>
            <a:ext cx="3546987" cy="326080"/>
          </a:xfrm>
          <a:prstGeom prst="bentConnector3">
            <a:avLst>
              <a:gd name="adj1" fmla="val 10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1791110" y="1357086"/>
                <a:ext cx="5561779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𝑀𝑖𝑛𝑖𝑚𝑖𝑧𝑒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sSubSup>
                                        <m:sSub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110" y="1357086"/>
                <a:ext cx="5561779" cy="10082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Elbow Connector 47"/>
          <p:cNvCxnSpPr/>
          <p:nvPr/>
        </p:nvCxnSpPr>
        <p:spPr>
          <a:xfrm rot="16200000" flipH="1">
            <a:off x="4905258" y="3316963"/>
            <a:ext cx="2555163" cy="2469509"/>
          </a:xfrm>
          <a:prstGeom prst="bentConnector3">
            <a:avLst>
              <a:gd name="adj1" fmla="val 11029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>
            <a:off x="862594" y="3057855"/>
            <a:ext cx="4400056" cy="407426"/>
          </a:xfrm>
          <a:prstGeom prst="bentConnector3">
            <a:avLst>
              <a:gd name="adj1" fmla="val 9525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11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Method of Least Squares – Lab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547" y="1475955"/>
            <a:ext cx="6914905" cy="49405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63877" y="1567119"/>
            <a:ext cx="1614949" cy="6893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63877" y="5015784"/>
            <a:ext cx="4254910" cy="2346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63877" y="5257800"/>
            <a:ext cx="3377381" cy="2346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Method of Least Squares</a:t>
            </a:r>
            <a:r>
              <a:rPr lang="en-US" sz="3200" dirty="0"/>
              <a:t> – </a:t>
            </a:r>
            <a:r>
              <a:rPr lang="en-US" sz="3200" dirty="0">
                <a:latin typeface="+mn-lt"/>
              </a:rPr>
              <a:t>Lab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617808"/>
            <a:ext cx="3648382" cy="27460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304185" y="5571816"/>
                <a:ext cx="40505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=10.4643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194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.2262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+0.1429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85" y="5571816"/>
                <a:ext cx="4050596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741" y="1375077"/>
            <a:ext cx="3143484" cy="40007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375077"/>
            <a:ext cx="3639938" cy="20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7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83" y="770436"/>
            <a:ext cx="7512151" cy="5456194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027207" y="5093606"/>
                <a:ext cx="49709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10.4643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6.5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194.2262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6.5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0.1429=1704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207" y="5093606"/>
                <a:ext cx="4970912" cy="276999"/>
              </a:xfrm>
              <a:prstGeom prst="rect">
                <a:avLst/>
              </a:prstGeom>
              <a:blipFill>
                <a:blip r:embed="rId3"/>
                <a:stretch>
                  <a:fillRect l="-736" t="-4444" r="-73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V="1">
            <a:off x="6587823" y="2560320"/>
            <a:ext cx="0" cy="240356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727230" y="3026178"/>
            <a:ext cx="1544298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Where should I stop the tape to be exactly 65 minutes into the recording?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56749" y="2240509"/>
            <a:ext cx="86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1704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190" y="1865618"/>
            <a:ext cx="2295497" cy="20533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2546702" y="1151715"/>
                <a:ext cx="40505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=10.4643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194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.2262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+0.1429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702" y="1151715"/>
                <a:ext cx="4050596" cy="369332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048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Now you know…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Model fitting starts by assuming the degree of an appropriate curve that reasonably matches the data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“Method of Least Squares” refers to shaping the approximating curve to minimize the total deviations between the observed data and points on that curve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function to minimize must be expanded, and then partial derivatives must be found for each coefficient of the approximating curve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% relative error</a:t>
            </a:r>
            <a:r>
              <a:rPr lang="en-US" sz="2400" dirty="0"/>
              <a:t> measures the “goodness of fit” of a model to experimental observations</a:t>
            </a:r>
            <a:endParaRPr lang="en-US" sz="24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252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Use the “Method of Least Squares” to fit a </a:t>
            </a:r>
            <a:r>
              <a:rPr lang="en-US" sz="2400" b="1" dirty="0">
                <a:solidFill>
                  <a:srgbClr val="0070C0"/>
                </a:solidFill>
              </a:rPr>
              <a:t>quadratic</a:t>
            </a:r>
            <a:r>
              <a:rPr lang="en-US" sz="2400" dirty="0"/>
              <a:t> curve to a set of observations to </a:t>
            </a:r>
            <a:r>
              <a:rPr lang="en-US" sz="2400" b="1" dirty="0"/>
              <a:t>interpolate</a:t>
            </a:r>
            <a:r>
              <a:rPr lang="en-US" sz="2400" dirty="0"/>
              <a:t> resulting values that lie between the observations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Derive the least squares equations using the partial derivatives for each coefficient of the unknown quadratic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Using Cramer’s Rule, solve the resulting 3 x 3 system of linear equations derived from the sigmas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Appreciate </a:t>
            </a:r>
            <a:r>
              <a:rPr lang="en-US" sz="2400" b="1" dirty="0">
                <a:solidFill>
                  <a:srgbClr val="FF0000"/>
                </a:solidFill>
              </a:rPr>
              <a:t>% relative error </a:t>
            </a:r>
            <a:r>
              <a:rPr lang="en-US" sz="2400" dirty="0"/>
              <a:t>as a measure of “</a:t>
            </a:r>
            <a:r>
              <a:rPr lang="en-US" sz="2400" b="1" dirty="0">
                <a:solidFill>
                  <a:srgbClr val="0070C0"/>
                </a:solidFill>
              </a:rPr>
              <a:t>goodness of fit</a:t>
            </a:r>
            <a:r>
              <a:rPr lang="en-US" sz="2400" dirty="0"/>
              <a:t>” of a model to experimental data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097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Method of Least Squares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25625"/>
            <a:ext cx="7886700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Developed by Gauss, least squares finds the coefficients of a polynomial of a given degree that </a:t>
            </a:r>
            <a:r>
              <a:rPr lang="en-US" sz="2400" b="1" dirty="0">
                <a:solidFill>
                  <a:srgbClr val="0070C0"/>
                </a:solidFill>
              </a:rPr>
              <a:t>approximates</a:t>
            </a:r>
            <a:r>
              <a:rPr lang="en-US" sz="2400" dirty="0"/>
              <a:t> a set of observations with </a:t>
            </a:r>
            <a:r>
              <a:rPr lang="en-US" sz="2400" b="1" dirty="0">
                <a:solidFill>
                  <a:srgbClr val="FF0000"/>
                </a:solidFill>
              </a:rPr>
              <a:t>minimal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variance</a:t>
            </a:r>
            <a:r>
              <a:rPr lang="en-US" sz="2400" dirty="0"/>
              <a:t> from the data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modeler selects a curve whose </a:t>
            </a:r>
            <a:r>
              <a:rPr lang="en-US" sz="2000" b="1" dirty="0">
                <a:solidFill>
                  <a:srgbClr val="00B050"/>
                </a:solidFill>
              </a:rPr>
              <a:t>general shape </a:t>
            </a:r>
            <a:r>
              <a:rPr lang="en-US" sz="2000" dirty="0"/>
              <a:t>matches the trend of the data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This case study will use data from an experiment that measured the </a:t>
            </a:r>
            <a:r>
              <a:rPr lang="en-US" sz="2400" b="1" dirty="0"/>
              <a:t>counter on a tape machine vs. the elapsed time</a:t>
            </a:r>
            <a:r>
              <a:rPr lang="en-US" sz="2400" dirty="0"/>
              <a:t> the tape had been played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Ideally this would be a linear relationship – but due to the changing circumference of a tape reel as it is played, the drive motor does not maintain consistent timing, so it is </a:t>
            </a:r>
            <a:r>
              <a:rPr lang="en-US" sz="2000" b="1" dirty="0">
                <a:solidFill>
                  <a:srgbClr val="FF0000"/>
                </a:solidFill>
              </a:rPr>
              <a:t>non-linear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297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Method of Least Squares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3029" y="1468581"/>
            <a:ext cx="4282984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Find an equation to model a tape counter as a function of playing time.</a:t>
            </a:r>
            <a:endParaRPr lang="en-US" sz="2400" b="1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X value is the number of 10 minute blocks the tape has been playing from the beginning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Y value is the counter on the tape player (linear feet)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With a good fitting model we can answer questions like:  </a:t>
            </a:r>
            <a:r>
              <a:rPr lang="en-US" sz="2400" dirty="0">
                <a:solidFill>
                  <a:srgbClr val="00B050"/>
                </a:solidFill>
              </a:rPr>
              <a:t>Where should I stop the tape to be exactly 65 minutes into the recording?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41" y="1468581"/>
            <a:ext cx="3166906" cy="21129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804911"/>
            <a:ext cx="2852379" cy="255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65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Method of Least Squares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44" y="1457593"/>
            <a:ext cx="3166906" cy="21129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023" y="3018129"/>
            <a:ext cx="4343853" cy="32694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88283" y="1684023"/>
                <a:ext cx="2370264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𝐴𝑠𝑠𝑢𝑚𝑒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283" y="1684023"/>
                <a:ext cx="2370264" cy="738664"/>
              </a:xfrm>
              <a:prstGeom prst="rect">
                <a:avLst/>
              </a:prstGeom>
              <a:blipFill>
                <a:blip r:embed="rId4"/>
                <a:stretch>
                  <a:fillRect l="-2828" r="-1028" b="-1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907" y="3804911"/>
            <a:ext cx="2852379" cy="255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24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Method of Least Squares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791110" y="1357086"/>
                <a:ext cx="5561779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𝑀𝑖𝑛𝑖𝑚𝑖𝑧𝑒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sSubSup>
                                        <m:sSub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110" y="1357086"/>
                <a:ext cx="5561779" cy="1008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441288" y="2705702"/>
                <a:ext cx="426142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288" y="2705702"/>
                <a:ext cx="4261423" cy="307777"/>
              </a:xfrm>
              <a:prstGeom prst="rect">
                <a:avLst/>
              </a:prstGeom>
              <a:blipFill>
                <a:blip r:embed="rId3"/>
                <a:stretch>
                  <a:fillRect t="-4000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21029" y="5258578"/>
                <a:ext cx="8501943" cy="307777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𝑏𝑥𝑦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𝑎𝑏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𝑎𝑐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𝑏𝑐𝑥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29" y="5258578"/>
                <a:ext cx="8501943" cy="307777"/>
              </a:xfrm>
              <a:prstGeom prst="rect">
                <a:avLst/>
              </a:prstGeom>
              <a:blipFill>
                <a:blip r:embed="rId4"/>
                <a:stretch>
                  <a:fillRect l="-215" t="-1923" b="-30769"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765351" y="3178277"/>
            <a:ext cx="7613297" cy="1740310"/>
            <a:chOff x="628650" y="3406877"/>
            <a:chExt cx="7613297" cy="1740310"/>
          </a:xfrm>
        </p:grpSpPr>
        <p:grpSp>
          <p:nvGrpSpPr>
            <p:cNvPr id="8" name="Group 7"/>
            <p:cNvGrpSpPr/>
            <p:nvPr/>
          </p:nvGrpSpPr>
          <p:grpSpPr>
            <a:xfrm>
              <a:off x="902053" y="3492099"/>
              <a:ext cx="7339894" cy="1560015"/>
              <a:chOff x="781664" y="3492099"/>
              <a:chExt cx="7339894" cy="156001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781664" y="3492099"/>
                    <a:ext cx="251075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𝑏𝑥𝑦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𝑐𝑦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64" y="3492099"/>
                    <a:ext cx="2510752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641" t="-1961" r="-243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781664" y="3909512"/>
                    <a:ext cx="516609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                     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𝑎𝑐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64" y="3909512"/>
                    <a:ext cx="5166094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18" t="-4000" b="-2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81664" y="4326925"/>
                    <a:ext cx="678705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                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𝑏𝑥𝑦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           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𝑏𝑐𝑥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64" y="4326925"/>
                    <a:ext cx="6787051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90" t="-1961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781664" y="4744337"/>
                    <a:ext cx="733989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𝑎𝑐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           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𝑏𝑐𝑥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64" y="4744337"/>
                    <a:ext cx="7339894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83" t="-4000" b="-2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Rectangle 15"/>
            <p:cNvSpPr/>
            <p:nvPr/>
          </p:nvSpPr>
          <p:spPr>
            <a:xfrm>
              <a:off x="628650" y="3406877"/>
              <a:ext cx="7608324" cy="17403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039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Method of Least Squares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791110" y="1357086"/>
                <a:ext cx="5561779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𝑀𝑖𝑛𝑖𝑚𝑖𝑧𝑒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sSubSup>
                                        <m:sSub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110" y="1357086"/>
                <a:ext cx="5561779" cy="1008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21029" y="2707109"/>
                <a:ext cx="850194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𝑏𝑥𝑦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𝑎𝑏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𝑎𝑐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𝑏𝑐𝑥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29" y="2707109"/>
                <a:ext cx="8501943" cy="307777"/>
              </a:xfrm>
              <a:prstGeom prst="rect">
                <a:avLst/>
              </a:prstGeom>
              <a:blipFill>
                <a:blip r:embed="rId3"/>
                <a:stretch>
                  <a:fillRect l="-287" t="-196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237271" y="3444826"/>
                <a:ext cx="2289858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271" y="3444826"/>
                <a:ext cx="2289858" cy="5267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38419" y="3325760"/>
            <a:ext cx="2505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 S to have a minimum, these partial derivatives must exist: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2544112" y="4432099"/>
                <a:ext cx="4228402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112" y="4432099"/>
                <a:ext cx="4228402" cy="619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2544112" y="5202133"/>
                <a:ext cx="3984360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112" y="5202133"/>
                <a:ext cx="3984360" cy="6190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2544112" y="5911593"/>
                <a:ext cx="3615990" cy="6190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112" y="5911593"/>
                <a:ext cx="3615990" cy="6190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18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Method of Least Squares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791110" y="1357086"/>
                <a:ext cx="5561779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𝑀𝑖𝑛𝑖𝑚𝑖𝑧𝑒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sSubSup>
                                        <m:sSub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110" y="1357086"/>
                <a:ext cx="5561779" cy="1008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2529364" y="2738255"/>
                <a:ext cx="4228402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364" y="2738255"/>
                <a:ext cx="4228402" cy="619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2529364" y="4034228"/>
                <a:ext cx="3984360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364" y="4034228"/>
                <a:ext cx="3984360" cy="619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2529364" y="5235388"/>
                <a:ext cx="3615990" cy="6190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364" y="5235388"/>
                <a:ext cx="3615990" cy="6190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329069" y="3371343"/>
                <a:ext cx="29649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069" y="3371343"/>
                <a:ext cx="2964979" cy="276999"/>
              </a:xfrm>
              <a:prstGeom prst="rect">
                <a:avLst/>
              </a:prstGeom>
              <a:blipFill>
                <a:blip r:embed="rId6"/>
                <a:stretch>
                  <a:fillRect t="-4444" r="-144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329069" y="4668120"/>
                <a:ext cx="27320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069" y="4668120"/>
                <a:ext cx="2732030" cy="276999"/>
              </a:xfrm>
              <a:prstGeom prst="rect">
                <a:avLst/>
              </a:prstGeom>
              <a:blipFill>
                <a:blip r:embed="rId7"/>
                <a:stretch>
                  <a:fillRect t="-4444" r="-156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3277550" y="5867738"/>
                <a:ext cx="21736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550" y="5867738"/>
                <a:ext cx="2173607" cy="276999"/>
              </a:xfrm>
              <a:prstGeom prst="rect">
                <a:avLst/>
              </a:prstGeom>
              <a:blipFill>
                <a:blip r:embed="rId8"/>
                <a:stretch>
                  <a:fillRect t="-4444" r="-224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446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Method of Least Squares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791110" y="1357086"/>
                <a:ext cx="5561779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𝑀𝑖𝑛𝑖𝑚𝑖𝑧𝑒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sSubSup>
                                        <m:sSub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110" y="1357086"/>
                <a:ext cx="5561779" cy="1008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939323" y="3047299"/>
            <a:ext cx="5272790" cy="2760379"/>
            <a:chOff x="2477778" y="3010428"/>
            <a:chExt cx="5272790" cy="276037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477779" y="3010428"/>
                  <a:ext cx="5265352" cy="7350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= 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779" y="3010428"/>
                  <a:ext cx="5265352" cy="7350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477778" y="4023081"/>
                  <a:ext cx="5272790" cy="7350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=  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778" y="4023081"/>
                  <a:ext cx="5272790" cy="73507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477778" y="5035734"/>
                  <a:ext cx="5164747" cy="7350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         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=    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778" y="5035734"/>
                  <a:ext cx="5164747" cy="7350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Rectangle 4"/>
          <p:cNvSpPr/>
          <p:nvPr/>
        </p:nvSpPr>
        <p:spPr>
          <a:xfrm>
            <a:off x="1851644" y="2971800"/>
            <a:ext cx="3790336" cy="293492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05159" y="2971799"/>
            <a:ext cx="1287197" cy="293492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6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4348</TotalTime>
  <Words>499</Words>
  <Application>Microsoft Office PowerPoint</Application>
  <PresentationFormat>On-screen Show (4:3)</PresentationFormat>
  <Paragraphs>88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Session Goals</vt:lpstr>
      <vt:lpstr>Method of Least Squares</vt:lpstr>
      <vt:lpstr>Method of Least Squares</vt:lpstr>
      <vt:lpstr>Method of Least Squares</vt:lpstr>
      <vt:lpstr>Method of Least Squares</vt:lpstr>
      <vt:lpstr>Method of Least Squares</vt:lpstr>
      <vt:lpstr>Method of Least Squares</vt:lpstr>
      <vt:lpstr>Method of Least Squares</vt:lpstr>
      <vt:lpstr>Method of Least Squares – Lab 1</vt:lpstr>
      <vt:lpstr>Method of Least Squares – Lab 1</vt:lpstr>
      <vt:lpstr>Method of Least Squares – Lab 1</vt:lpstr>
      <vt:lpstr>PowerPoint Presentation</vt:lpstr>
      <vt:lpstr>Now you know…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634</cp:revision>
  <cp:lastPrinted>2015-06-01T00:45:11Z</cp:lastPrinted>
  <dcterms:created xsi:type="dcterms:W3CDTF">2014-09-21T17:58:26Z</dcterms:created>
  <dcterms:modified xsi:type="dcterms:W3CDTF">2016-07-19T05:09:01Z</dcterms:modified>
</cp:coreProperties>
</file>