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4" r:id="rId3"/>
    <p:sldId id="308" r:id="rId4"/>
    <p:sldId id="309" r:id="rId5"/>
    <p:sldId id="310" r:id="rId6"/>
    <p:sldId id="311" r:id="rId7"/>
    <p:sldId id="312" r:id="rId8"/>
    <p:sldId id="307" r:id="rId9"/>
    <p:sldId id="313" r:id="rId10"/>
    <p:sldId id="306" r:id="rId11"/>
    <p:sldId id="314" r:id="rId12"/>
    <p:sldId id="315" r:id="rId13"/>
    <p:sldId id="316" r:id="rId14"/>
    <p:sldId id="317" r:id="rId15"/>
    <p:sldId id="318" r:id="rId16"/>
    <p:sldId id="319" r:id="rId1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0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8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5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7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3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5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7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BDFB-350E-4E6B-AA5E-1A3B922E7671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529D-8BD1-41A1-83AD-A8F64BCE86F7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D8F8-413C-4892-8069-2DDA5BAC1040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1B6-0841-4B08-9790-D48A2FC36DA5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51A7-8EA6-46A2-B37A-D19E83D8AF21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3A11-979E-4CA4-A730-834723F19811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3D69-8C34-4962-A68A-20CB9EDF21F0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1EA-74F3-4408-98D7-773F75BFB352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76C-6FCF-499F-A701-E6C1E3328522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776-60D7-43AD-A874-A71C1367865E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1912-696F-48D0-ACA8-75CB74E7B12C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33C2-251B-4FF1-AF5D-6D35FC0812DA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09 </a:t>
            </a:r>
            <a:r>
              <a:rPr lang="en-US" dirty="0"/>
              <a:t>Instrumentation</a:t>
            </a:r>
            <a:r>
              <a:rPr lang="en-US"/>
              <a:t>, Representation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0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8585" y="3822000"/>
            <a:ext cx="346402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“Gap”</a:t>
            </a:r>
          </a:p>
          <a:p>
            <a:pPr algn="ctr"/>
            <a:r>
              <a:rPr lang="en-US" sz="2400" dirty="0"/>
              <a:t>For each pair with a constant y (ex: y = 3), is there a formula that gives the next </a:t>
            </a:r>
            <a:r>
              <a:rPr lang="en-US" sz="2400" b="1" dirty="0"/>
              <a:t>n</a:t>
            </a:r>
            <a:r>
              <a:rPr lang="en-US" sz="2400" dirty="0"/>
              <a:t> value for the next x value?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8585" y="1140550"/>
            <a:ext cx="346402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“Start”</a:t>
            </a:r>
          </a:p>
          <a:p>
            <a:pPr algn="ctr"/>
            <a:r>
              <a:rPr lang="en-US" sz="2400" dirty="0"/>
              <a:t>Can you find a formula that gives the </a:t>
            </a:r>
            <a:r>
              <a:rPr lang="en-US" sz="2400" b="1" dirty="0"/>
              <a:t>n</a:t>
            </a:r>
            <a:r>
              <a:rPr lang="en-US" sz="2400" dirty="0"/>
              <a:t> value whenever x = y in a solution pair?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7" y="380999"/>
            <a:ext cx="3528723" cy="60865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2451" y="737419"/>
            <a:ext cx="1033002" cy="13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451" y="1174955"/>
            <a:ext cx="1033002" cy="13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451" y="2332857"/>
            <a:ext cx="1033002" cy="13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451" y="3928295"/>
            <a:ext cx="1033002" cy="13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44316" y="2384477"/>
            <a:ext cx="593007" cy="248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2451" y="2912959"/>
            <a:ext cx="1033002" cy="132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4350" y="2298700"/>
            <a:ext cx="1108075" cy="1897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451" y="3637422"/>
            <a:ext cx="1033002" cy="132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2451" y="4355846"/>
            <a:ext cx="1657350" cy="132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093" y="5230459"/>
            <a:ext cx="1033002" cy="132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40819" y="4670480"/>
            <a:ext cx="613594" cy="2702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Representation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14856" y="1287628"/>
            <a:ext cx="4714286" cy="2137327"/>
            <a:chOff x="2214856" y="1468581"/>
            <a:chExt cx="4714286" cy="21373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4856" y="1863051"/>
              <a:ext cx="4714286" cy="174285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097160" y="1468581"/>
              <a:ext cx="2949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</a:rPr>
                <a:t>Lab 1 - Start Gap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89439" y="2389239"/>
              <a:ext cx="678426" cy="2212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5808" y="3945503"/>
            <a:ext cx="4752381" cy="2175531"/>
            <a:chOff x="2195809" y="3842159"/>
            <a:chExt cx="4752381" cy="217553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809" y="4217690"/>
              <a:ext cx="4752381" cy="180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097160" y="3842159"/>
              <a:ext cx="2949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</a:rPr>
                <a:t>Lab 2 - Start Gap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89439" y="4724400"/>
              <a:ext cx="213851" cy="2212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9323" y="3624052"/>
            <a:ext cx="253672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~6,400X faster!</a:t>
            </a:r>
          </a:p>
        </p:txBody>
      </p:sp>
    </p:spTree>
    <p:extLst>
      <p:ext uri="{BB962C8B-B14F-4D97-AF65-F5344CB8AC3E}">
        <p14:creationId xmlns:p14="http://schemas.microsoft.com/office/powerpoint/2010/main" val="560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Representation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88674" y="1469697"/>
            <a:ext cx="5566652" cy="4933723"/>
            <a:chOff x="725558" y="1469697"/>
            <a:chExt cx="5566652" cy="4933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232894" y="1469697"/>
                  <a:ext cx="25519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𝑎𝑥𝑦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894" y="1469697"/>
                  <a:ext cx="255198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392" r="-9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888793" y="2088467"/>
                  <a:ext cx="32401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793" y="2088467"/>
                  <a:ext cx="324018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5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31172" y="2707237"/>
                  <a:ext cx="29554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172" y="2707237"/>
                  <a:ext cx="295542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66" r="-20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24692" y="3326007"/>
                  <a:ext cx="41683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692" y="3326007"/>
                  <a:ext cx="41683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9" r="-43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440850" y="3944777"/>
                  <a:ext cx="41360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850" y="3944777"/>
                  <a:ext cx="413606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90" r="-442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74467" y="4563547"/>
                  <a:ext cx="3468835" cy="8042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467" y="4563547"/>
                  <a:ext cx="3468835" cy="8042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25558" y="5617243"/>
                  <a:ext cx="5566652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𝑟𝑒𝑝𝑟𝑒𝑠𝑒𝑛𝑡𝑎𝑏𝑙𝑒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𝑖𝑓𝑓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𝐺𝐶𝐷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58" y="5617243"/>
                  <a:ext cx="5566652" cy="7861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731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8584" y="3546861"/>
            <a:ext cx="346402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“Gap”</a:t>
            </a:r>
          </a:p>
          <a:p>
            <a:pPr algn="ctr"/>
            <a:r>
              <a:rPr lang="en-US" sz="2400" dirty="0"/>
              <a:t>For each pair with a constant y (ex: y = 3), is there a formula that gives the next </a:t>
            </a:r>
            <a:r>
              <a:rPr lang="en-US" sz="2400" b="1" dirty="0"/>
              <a:t>n</a:t>
            </a:r>
            <a:r>
              <a:rPr lang="en-US" sz="2400" dirty="0"/>
              <a:t> value for the next x value?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7" y="380999"/>
            <a:ext cx="3528723" cy="60865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2451" y="737419"/>
            <a:ext cx="1033002" cy="13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451" y="1174955"/>
            <a:ext cx="1033002" cy="13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451" y="2332857"/>
            <a:ext cx="1033002" cy="13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451" y="3928295"/>
            <a:ext cx="1033002" cy="13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2451" y="2912959"/>
            <a:ext cx="1033002" cy="132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4350" y="2298700"/>
            <a:ext cx="1108075" cy="1897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451" y="3637422"/>
            <a:ext cx="1033002" cy="132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2451" y="4355846"/>
            <a:ext cx="1657350" cy="132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093" y="5230459"/>
            <a:ext cx="1033002" cy="132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40818" y="4395341"/>
            <a:ext cx="613594" cy="2702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918584" y="652393"/>
            <a:ext cx="3464027" cy="1938992"/>
            <a:chOff x="4918585" y="1140550"/>
            <a:chExt cx="3464027" cy="1938992"/>
          </a:xfrm>
        </p:grpSpPr>
        <p:sp>
          <p:nvSpPr>
            <p:cNvPr id="8" name="TextBox 7"/>
            <p:cNvSpPr txBox="1"/>
            <p:nvPr/>
          </p:nvSpPr>
          <p:spPr>
            <a:xfrm>
              <a:off x="4918585" y="1140550"/>
              <a:ext cx="3464027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The “Start”</a:t>
              </a:r>
            </a:p>
            <a:p>
              <a:pPr algn="ctr"/>
              <a:r>
                <a:rPr lang="en-US" sz="2400" dirty="0"/>
                <a:t>Can you find a formula that gives the </a:t>
              </a:r>
              <a:r>
                <a:rPr lang="en-US" sz="2400" b="1" dirty="0"/>
                <a:t>n</a:t>
              </a:r>
              <a:r>
                <a:rPr lang="en-US" sz="2400" dirty="0"/>
                <a:t> value whenever x = y in a solution pair?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44316" y="2384477"/>
              <a:ext cx="593007" cy="2481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4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Representation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88674" y="1468581"/>
                <a:ext cx="5973815" cy="1155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74" y="1468581"/>
                <a:ext cx="5973815" cy="1155573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1823" y="2931011"/>
                <a:ext cx="5040354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23" y="2931011"/>
                <a:ext cx="5040354" cy="807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537867" y="4242721"/>
            <a:ext cx="6475427" cy="1916113"/>
            <a:chOff x="1666300" y="4086584"/>
            <a:chExt cx="6475427" cy="1916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45539" y="4086584"/>
                  <a:ext cx="5716950" cy="369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=551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𝑟𝑒𝑝𝑟𝑒𝑠𝑒𝑛𝑡𝑎𝑏𝑙𝑒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br>
                    <a:rPr lang="en-US" sz="2400" b="0" dirty="0"/>
                  </a:br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539" y="4086584"/>
                  <a:ext cx="5716950" cy="369397"/>
                </a:xfrm>
                <a:prstGeom prst="rect">
                  <a:avLst/>
                </a:prstGeom>
                <a:blipFill>
                  <a:blip r:embed="rId5"/>
                  <a:stretch>
                    <a:fillRect l="-746" r="-853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666300" y="4614907"/>
                  <a:ext cx="6475427" cy="8595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1+1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+4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551</m:t>
                                    </m:r>
                                  </m:e>
                                </m:d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6300" y="4614907"/>
                  <a:ext cx="6475427" cy="8595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829086" y="5633365"/>
                  <a:ext cx="41498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𝑂𝑛𝑙𝑦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086" y="5633365"/>
                  <a:ext cx="414985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47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05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81" y="1491294"/>
            <a:ext cx="5495238" cy="50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Start Gap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9738" y="2768114"/>
            <a:ext cx="1697907" cy="265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928" y="2927555"/>
            <a:ext cx="1673942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</a:t>
            </a:r>
            <a:r>
              <a:rPr lang="en-US" b="1" dirty="0" err="1"/>
              <a:t>yMax</a:t>
            </a:r>
            <a:endParaRPr lang="en-US" b="1" dirty="0"/>
          </a:p>
          <a:p>
            <a:pPr algn="ctr"/>
            <a:r>
              <a:rPr lang="en-US" dirty="0"/>
              <a:t>For GCD &gt; 1, x must be an integer, or  </a:t>
            </a:r>
            <a:r>
              <a:rPr lang="en-US" dirty="0" err="1"/>
              <a:t>trunc</a:t>
            </a:r>
            <a:r>
              <a:rPr lang="en-US" dirty="0"/>
              <a:t>(x)==x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30245" y="2521974"/>
            <a:ext cx="418485" cy="545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42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clock()</a:t>
            </a:r>
            <a:r>
              <a:rPr lang="en-US" sz="2400" dirty="0"/>
              <a:t> function returns a high precision time stamp accurate to the nearest millisecond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requires that </a:t>
            </a:r>
            <a:r>
              <a:rPr lang="en-US" sz="2400" b="1" dirty="0" err="1">
                <a:solidFill>
                  <a:srgbClr val="00B050"/>
                </a:solidFill>
              </a:rPr>
              <a:t>clock_t</a:t>
            </a:r>
            <a:r>
              <a:rPr lang="en-US" sz="2400" dirty="0"/>
              <a:t> is defined, which is </a:t>
            </a:r>
            <a:r>
              <a:rPr lang="en-US" sz="2400" b="1" dirty="0" err="1"/>
              <a:t>time.h</a:t>
            </a:r>
            <a:r>
              <a:rPr lang="en-US" sz="2400" dirty="0"/>
              <a:t> header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measure the </a:t>
            </a:r>
            <a:r>
              <a:rPr lang="en-US" sz="2400" i="1" dirty="0"/>
              <a:t>elapsed time</a:t>
            </a:r>
            <a:r>
              <a:rPr lang="en-US" sz="2400" dirty="0"/>
              <a:t> it takes the computer to complete an algorithm in your source code in order to determine areas requiring optimization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Vastly improving an algorithm often requires taking a step back to considering carefully if there are any patterns in the data we can leverage to avoid wasting time pursuing dead ends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Representation theory asks if a given number is somehow equal to a set of other numbers all obeying a formula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high precision </a:t>
            </a:r>
            <a:r>
              <a:rPr lang="en-US" sz="2400" b="1" dirty="0">
                <a:solidFill>
                  <a:srgbClr val="0070C0"/>
                </a:solidFill>
              </a:rPr>
              <a:t>clock() </a:t>
            </a:r>
            <a:r>
              <a:rPr lang="en-US" sz="2400" dirty="0"/>
              <a:t>function to carefully measure the elapsed run time of algorithms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systematic improvements in the algorithm to improve code performance because </a:t>
            </a:r>
            <a:r>
              <a:rPr lang="en-US" sz="2400" b="1" dirty="0">
                <a:solidFill>
                  <a:srgbClr val="FF0000"/>
                </a:solidFill>
              </a:rPr>
              <a:t>in SciComp speed &amp; accuracy are paramount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</a:t>
            </a:r>
            <a:r>
              <a:rPr lang="en-US" sz="2400" b="1" dirty="0">
                <a:solidFill>
                  <a:srgbClr val="00B050"/>
                </a:solidFill>
              </a:rPr>
              <a:t>representation theory </a:t>
            </a:r>
            <a:r>
              <a:rPr lang="en-US" sz="2400" dirty="0"/>
              <a:t>&amp; uncover patterns in observed data to reduce the required search space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i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Representation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0073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 a given integer </a:t>
            </a:r>
            <a:r>
              <a:rPr lang="en-US" sz="2400" b="1" dirty="0"/>
              <a:t>n</a:t>
            </a:r>
            <a:r>
              <a:rPr lang="en-US" sz="2400" dirty="0"/>
              <a:t>, how many ways can </a:t>
            </a:r>
            <a:r>
              <a:rPr lang="en-US" sz="2400" b="1" dirty="0"/>
              <a:t>n</a:t>
            </a:r>
            <a:r>
              <a:rPr lang="en-US" sz="2400" dirty="0"/>
              <a:t> be represented by </a:t>
            </a:r>
            <a:r>
              <a:rPr lang="en-US" sz="2400" b="1" dirty="0">
                <a:solidFill>
                  <a:srgbClr val="0070C0"/>
                </a:solidFill>
              </a:rPr>
              <a:t>ordered pairs </a:t>
            </a:r>
            <a:r>
              <a:rPr lang="en-US" sz="2400" dirty="0"/>
              <a:t>(x, y) according to the </a:t>
            </a:r>
            <a:r>
              <a:rPr lang="en-US" sz="2400" b="1" dirty="0">
                <a:solidFill>
                  <a:srgbClr val="FF0000"/>
                </a:solidFill>
              </a:rPr>
              <a:t>form</a:t>
            </a:r>
            <a:r>
              <a:rPr lang="en-US" sz="2400" dirty="0"/>
              <a:t>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there are no orders pairs then </a:t>
            </a:r>
            <a:r>
              <a:rPr lang="en-US" sz="2400" b="1" dirty="0"/>
              <a:t>n</a:t>
            </a:r>
            <a:r>
              <a:rPr lang="en-US" sz="2400" dirty="0"/>
              <a:t> can not be represented by the given form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might you search for </a:t>
            </a:r>
            <a:r>
              <a:rPr lang="en-US" sz="2400" u="sng" dirty="0"/>
              <a:t>all</a:t>
            </a:r>
            <a:r>
              <a:rPr lang="en-US" sz="2400" dirty="0"/>
              <a:t> potential (x, y) pairs that can represent </a:t>
            </a:r>
            <a:r>
              <a:rPr lang="en-US" sz="2400" b="1" dirty="0"/>
              <a:t>n</a:t>
            </a:r>
            <a:r>
              <a:rPr lang="en-US" sz="2400" dirty="0"/>
              <a:t> in this form?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0" y="2731579"/>
                <a:ext cx="4572000" cy="11387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31579"/>
                <a:ext cx="4572000" cy="113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0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Instrumenting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0073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Instrumenting code is the process of taking accurate </a:t>
            </a:r>
            <a:r>
              <a:rPr lang="en-US" sz="2400" b="1" dirty="0"/>
              <a:t>timings</a:t>
            </a:r>
            <a:r>
              <a:rPr lang="en-US" sz="2400" dirty="0"/>
              <a:t> of the runtime performance of key algorithms within the program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C++ provides a </a:t>
            </a:r>
            <a:r>
              <a:rPr lang="en-US" sz="2400" b="1" dirty="0">
                <a:solidFill>
                  <a:srgbClr val="0070C0"/>
                </a:solidFill>
              </a:rPr>
              <a:t>clock() </a:t>
            </a:r>
            <a:r>
              <a:rPr lang="en-US" sz="2400" dirty="0"/>
              <a:t>function that captures the current system time which is accurate to the nearest millisecond (1/1000</a:t>
            </a:r>
            <a:r>
              <a:rPr lang="en-US" sz="2400" baseline="30000" dirty="0"/>
              <a:t>th</a:t>
            </a:r>
            <a:r>
              <a:rPr lang="en-US" sz="2400" dirty="0"/>
              <a:t> of a second) which is sufficient in most situations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bracket the code under analysis by measuring the clock immediately </a:t>
            </a:r>
            <a:r>
              <a:rPr lang="en-US" sz="2400" i="1" dirty="0"/>
              <a:t>before</a:t>
            </a:r>
            <a:r>
              <a:rPr lang="en-US" sz="2400" dirty="0"/>
              <a:t> the start and right </a:t>
            </a:r>
            <a:r>
              <a:rPr lang="en-US" sz="2400" i="1" dirty="0"/>
              <a:t>at the end </a:t>
            </a:r>
            <a:r>
              <a:rPr lang="en-US" sz="2400" dirty="0"/>
              <a:t>of the algorithm, and then calculate the </a:t>
            </a:r>
            <a:r>
              <a:rPr lang="en-US" sz="2400" b="1" dirty="0">
                <a:solidFill>
                  <a:srgbClr val="FF0000"/>
                </a:solidFill>
              </a:rPr>
              <a:t>elapsed</a:t>
            </a:r>
            <a:r>
              <a:rPr lang="en-US" sz="2400" dirty="0"/>
              <a:t>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Careful tracking of code timings will provide objective empirical evidence if changes to algorithms and/or data structures are indeed making the program more efficient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Instrumenting Your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331" y="3608898"/>
            <a:ext cx="5457143" cy="24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9" y="1985255"/>
            <a:ext cx="2304762" cy="1333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1216" y="1496085"/>
            <a:ext cx="199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stdafx.h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0729" y="3694471"/>
            <a:ext cx="2227006" cy="280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729" y="4909752"/>
            <a:ext cx="2227006" cy="280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4483" y="5422035"/>
            <a:ext cx="5061155" cy="50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639" y="3116774"/>
            <a:ext cx="277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sourcecode.cpp</a:t>
            </a:r>
          </a:p>
        </p:txBody>
      </p:sp>
    </p:spTree>
    <p:extLst>
      <p:ext uri="{BB962C8B-B14F-4D97-AF65-F5344CB8AC3E}">
        <p14:creationId xmlns:p14="http://schemas.microsoft.com/office/powerpoint/2010/main" val="14884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Start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5" y="1639126"/>
            <a:ext cx="5100150" cy="48997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6484" y="2662084"/>
            <a:ext cx="2389239" cy="265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6916" y="2949678"/>
            <a:ext cx="1673942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BRUTE FORCE</a:t>
            </a:r>
          </a:p>
          <a:p>
            <a:pPr algn="ctr"/>
            <a:r>
              <a:rPr lang="en-US" dirty="0"/>
              <a:t> Try all X and Y subject to the constraints of the form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30245" y="2492477"/>
            <a:ext cx="501893" cy="575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7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Start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5" y="1576426"/>
            <a:ext cx="4628571" cy="16952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62254" y="2122628"/>
            <a:ext cx="538316" cy="2138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53" y="3553848"/>
            <a:ext cx="3342857" cy="11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272" y="5007462"/>
            <a:ext cx="4590476" cy="12380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47242" y="5519583"/>
            <a:ext cx="553010" cy="2138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5" y="1610733"/>
            <a:ext cx="6235274" cy="47456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Exponential Growth in</a:t>
            </a:r>
          </a:p>
          <a:p>
            <a:pPr algn="ctr"/>
            <a:r>
              <a:rPr lang="en-US" sz="3200" dirty="0">
                <a:latin typeface="+mn-lt"/>
              </a:rPr>
              <a:t>Brute Force Search Time</a:t>
            </a:r>
          </a:p>
        </p:txBody>
      </p:sp>
    </p:spTree>
    <p:extLst>
      <p:ext uri="{BB962C8B-B14F-4D97-AF65-F5344CB8AC3E}">
        <p14:creationId xmlns:p14="http://schemas.microsoft.com/office/powerpoint/2010/main" val="360882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Start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3776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can be done to reduce the search space to find valid representations?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Is there some pattern with the ordered pairs we can leverage to avoid values for x which cannot possibly be a solution?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Change </a:t>
            </a:r>
            <a:r>
              <a:rPr lang="en-US" sz="2400" b="1" dirty="0"/>
              <a:t>n</a:t>
            </a:r>
            <a:r>
              <a:rPr lang="en-US" sz="2400" dirty="0"/>
              <a:t> to 100, and </a:t>
            </a:r>
            <a:r>
              <a:rPr lang="en-US" sz="2400" b="1" dirty="0" err="1"/>
              <a:t>showOutput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  <a:r>
              <a:rPr lang="en-US" sz="2400" dirty="0"/>
              <a:t>, then re-run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821" y="4606643"/>
            <a:ext cx="3266667" cy="12285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65821" y="4114800"/>
            <a:ext cx="1168760" cy="10323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73445" y="4114800"/>
            <a:ext cx="739236" cy="133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3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3400</TotalTime>
  <Words>686</Words>
  <Application>Microsoft Office PowerPoint</Application>
  <PresentationFormat>On-screen Show (4:3)</PresentationFormat>
  <Paragraphs>100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Goals</vt:lpstr>
      <vt:lpstr>Representation Theory</vt:lpstr>
      <vt:lpstr>Instrumenting Your Code</vt:lpstr>
      <vt:lpstr>Instrumenting Your Code</vt:lpstr>
      <vt:lpstr>Lab 1 – Start Gap</vt:lpstr>
      <vt:lpstr>Lab 1 – Start Gap</vt:lpstr>
      <vt:lpstr>PowerPoint Presentation</vt:lpstr>
      <vt:lpstr>Lab 1 – Start Gap</vt:lpstr>
      <vt:lpstr>PowerPoint Presentation</vt:lpstr>
      <vt:lpstr>Representation Theory</vt:lpstr>
      <vt:lpstr>Representation Theory</vt:lpstr>
      <vt:lpstr>PowerPoint Presentation</vt:lpstr>
      <vt:lpstr>Representation Theory</vt:lpstr>
      <vt:lpstr>Lab 2 – Start Gap 2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556</cp:revision>
  <cp:lastPrinted>2015-06-01T00:45:11Z</cp:lastPrinted>
  <dcterms:created xsi:type="dcterms:W3CDTF">2014-09-21T17:58:26Z</dcterms:created>
  <dcterms:modified xsi:type="dcterms:W3CDTF">2016-07-20T07:44:47Z</dcterms:modified>
</cp:coreProperties>
</file>