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52" r:id="rId2"/>
    <p:sldId id="353" r:id="rId3"/>
    <p:sldId id="355" r:id="rId4"/>
    <p:sldId id="357" r:id="rId5"/>
    <p:sldId id="358" r:id="rId6"/>
    <p:sldId id="364" r:id="rId7"/>
    <p:sldId id="365" r:id="rId8"/>
    <p:sldId id="366" r:id="rId9"/>
    <p:sldId id="359" r:id="rId10"/>
    <p:sldId id="360" r:id="rId11"/>
    <p:sldId id="361" r:id="rId12"/>
    <p:sldId id="362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54" r:id="rId2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13 - </a:t>
            </a:r>
            <a:r>
              <a:rPr lang="en-US" dirty="0"/>
              <a:t>Computational Mathematics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Volker Strassen showed in 1969 that you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only need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</a:t>
                </a:r>
                <a:r>
                  <a:rPr lang="en-US" sz="2400" dirty="0"/>
                  <a:t> (3) multiplications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 ∗16=128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solution is then: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 rotWithShape="0">
                <a:blip r:embed="rId2"/>
                <a:stretch>
                  <a:fillRect l="-12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377130"/>
            <a:ext cx="2057400" cy="32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break the rules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adding</a:t>
                </a:r>
                <a:r>
                  <a:rPr lang="en-US" sz="2400" dirty="0"/>
                  <a:t> the 3 + 5 = </a:t>
                </a:r>
                <a:r>
                  <a:rPr lang="en-US" sz="2400" b="1" dirty="0"/>
                  <a:t>8</a:t>
                </a:r>
                <a:r>
                  <a:rPr lang="en-US" sz="2400" dirty="0"/>
                  <a:t> and 7 + 9 = </a:t>
                </a:r>
                <a:r>
                  <a:rPr lang="en-US" sz="2400" b="1" dirty="0"/>
                  <a:t>16</a:t>
                </a:r>
                <a:r>
                  <a:rPr lang="en-US" sz="2400" dirty="0"/>
                  <a:t>, even though they are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like terms!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Essentially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trade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one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multiplication for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two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subtractions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128 −45 −21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  <a:blipFill rotWithShape="0">
                <a:blip r:embed="rId2"/>
                <a:stretch>
                  <a:fillRect l="-106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6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When we cover matrix multiplication, you will find that the naïve approach requires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operations, so a 3 x 3 matrix multiply requires </a:t>
            </a:r>
            <a:r>
              <a:rPr lang="en-US" sz="2400" u="sng" dirty="0"/>
              <a:t>27</a:t>
            </a:r>
            <a:r>
              <a:rPr lang="en-US" sz="2400" dirty="0"/>
              <a:t> multiplications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Volker Strassen showed in his 1969 paper that the exponent is less than 3.  In fact further improvements on Strassen’s method has brought this down to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2.375477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Why is this important?  </a:t>
            </a:r>
            <a:r>
              <a:rPr lang="en-US" sz="2400" dirty="0"/>
              <a:t>Because if you have really large matrices (think about solving </a:t>
            </a:r>
            <a:r>
              <a:rPr lang="en-US" sz="2400" b="1" dirty="0"/>
              <a:t>1,000</a:t>
            </a:r>
            <a:r>
              <a:rPr lang="en-US" sz="2400" dirty="0"/>
              <a:t> equations with </a:t>
            </a:r>
            <a:r>
              <a:rPr lang="en-US" sz="2400" b="1" dirty="0"/>
              <a:t>1,000</a:t>
            </a:r>
            <a:r>
              <a:rPr lang="en-US" sz="2400" dirty="0"/>
              <a:t> unknowns) the difference adds up </a:t>
            </a:r>
            <a:r>
              <a:rPr lang="en-US" sz="2400" i="1" dirty="0"/>
              <a:t>quickly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 With </a:t>
            </a:r>
            <a:r>
              <a:rPr lang="en-US" sz="2400" b="1" dirty="0"/>
              <a:t>N = 1000</a:t>
            </a:r>
            <a:r>
              <a:rPr lang="en-US" sz="2400" dirty="0"/>
              <a:t>, Strassen’s method is </a:t>
            </a:r>
            <a:r>
              <a:rPr lang="en-US" sz="2400" b="1" dirty="0">
                <a:solidFill>
                  <a:srgbClr val="FF0000"/>
                </a:solidFill>
              </a:rPr>
              <a:t>74x faster! </a:t>
            </a:r>
            <a:r>
              <a:rPr lang="en-US" sz="2400" dirty="0"/>
              <a:t>than the naïve approach to matrix multiplications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points.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 rotWithShape="0"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7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3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Median &amp; Mode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08697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median of a set is the middle item after the set has been sorted from lowest to highest value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a set with an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odd number of items</a:t>
                </a:r>
                <a:r>
                  <a:rPr lang="en-US" sz="2000" dirty="0"/>
                  <a:t>, the index of the median element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a set with an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even number of items</a:t>
                </a:r>
                <a:r>
                  <a:rPr lang="en-US" sz="2000" dirty="0"/>
                  <a:t>, the median is the mean of the two elements with indices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mode is number which has the highest frequency of occurrence in the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First, find the </a:t>
                </a:r>
                <a:r>
                  <a:rPr lang="en-US" sz="2000" u="sng" dirty="0"/>
                  <a:t>maximum</a:t>
                </a:r>
                <a:r>
                  <a:rPr lang="en-US" sz="2000" dirty="0"/>
                  <a:t> frequency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in a histogram of the data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Second, show all the elements that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match that frequency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086978"/>
              </a:xfrm>
              <a:blipFill>
                <a:blip r:embed="rId2"/>
                <a:stretch>
                  <a:fillRect l="-1083" t="-2086" r="-309" b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Statistics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C++ console app to calculate and display the following statistics for a set of 10,000 integers ranging from </a:t>
            </a:r>
            <a:r>
              <a:rPr lang="en-US" sz="2400" b="1" dirty="0">
                <a:solidFill>
                  <a:srgbClr val="FF0000"/>
                </a:solidFill>
              </a:rPr>
              <a:t>0 to 100 (inclusive)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Sample Size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Standard Deviation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Median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Mode(s) – there could be more than one mode!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9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Statistics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2" y="1645799"/>
            <a:ext cx="5942857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9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Statistics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3" y="1468581"/>
            <a:ext cx="663809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7"/>
            <a:ext cx="7886700" cy="49888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Represent a quadratic polynomial in computer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nested </a:t>
            </a:r>
            <a:r>
              <a:rPr lang="en-US" sz="2000" b="1" dirty="0"/>
              <a:t>for()</a:t>
            </a:r>
            <a:r>
              <a:rPr lang="en-US" sz="2000" dirty="0"/>
              <a:t> loops to factor the coefficients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Gain an appreciation for </a:t>
            </a:r>
            <a:r>
              <a:rPr lang="en-US" sz="2000" b="1" dirty="0">
                <a:solidFill>
                  <a:srgbClr val="00B050"/>
                </a:solidFill>
              </a:rPr>
              <a:t>Strassen’s method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following statistics on a set of random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Mean, Median, &amp; Mode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Variance, Standard Deviation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1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represent a </a:t>
                </a:r>
                <a:r>
                  <a:rPr lang="en-US" sz="2400" b="1" dirty="0"/>
                  <a:t>quadratic polynomial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in source code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Factoring makes heavy use of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modulus % operator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Nested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for()</a:t>
                </a:r>
                <a:r>
                  <a:rPr lang="en-US" sz="2400" dirty="0"/>
                  <a:t> loops allow you to enumerate through a small fix set of permutations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Nobody wants to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115425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+3254121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+379020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Median</a:t>
                </a:r>
                <a:r>
                  <a:rPr lang="en-US" sz="2400" dirty="0"/>
                  <a:t> = the middle number in a sorted list, but if there is an even number of items, it is the mean of the middle two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Mode</a:t>
                </a:r>
                <a:r>
                  <a:rPr lang="en-US" sz="2400" dirty="0"/>
                  <a:t> = the number that occurs most often – “no mode” is when two or more numbers share the highest frequency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  <a:blipFill>
                <a:blip r:embed="rId2"/>
                <a:stretch>
                  <a:fillRect l="-1005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3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Representing a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Fundamental Theorem of Algebra shows a polynomial of degree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will have exactly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roots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roots can be unique or repeated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Either one (or both) of the roots can be a real or complex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Assume we have a factored quadratic polynomial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 rotWithShape="0">
                <a:blip r:embed="rId2"/>
                <a:stretch>
                  <a:fillRect l="-108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Factoring a Quadratic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we need to try every integer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where 1 ≤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we need to try every integer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where 1 ≤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≤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then we have found a factorization!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they do not equal K, then we have to keep trying more factors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Factor Quadratic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C++ console application to display </a:t>
                </a:r>
                <a:r>
                  <a:rPr lang="en-US" sz="2400" b="1" dirty="0"/>
                  <a:t>only</a:t>
                </a:r>
                <a:r>
                  <a:rPr lang="en-US" sz="2400" dirty="0"/>
                  <a:t> (but all) correct factorizations of a given quadratic polynomial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You may assume in all cases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 ∈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Please factor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this quadratic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  <a:blipFill>
                <a:blip r:embed="rId2"/>
                <a:stretch>
                  <a:fillRect l="-114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78" y="1406588"/>
            <a:ext cx="3789845" cy="525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4448" y="2928188"/>
            <a:ext cx="1414819" cy="63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25410" y="5176434"/>
            <a:ext cx="11158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8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15" y="1987739"/>
            <a:ext cx="4542164" cy="3518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Factor Quadratic Polynomial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5423807" y="4027222"/>
            <a:ext cx="3091543" cy="1748972"/>
          </a:xfrm>
          <a:prstGeom prst="borderCallout3">
            <a:avLst>
              <a:gd name="adj1" fmla="val 43371"/>
              <a:gd name="adj2" fmla="val -4143"/>
              <a:gd name="adj3" fmla="val 32212"/>
              <a:gd name="adj4" fmla="val -12810"/>
              <a:gd name="adj5" fmla="val 17044"/>
              <a:gd name="adj6" fmla="val -17841"/>
              <a:gd name="adj7" fmla="val 13547"/>
              <a:gd name="adj8" fmla="val -29553"/>
            </a:avLst>
          </a:prstGeom>
          <a:solidFill>
            <a:schemeClr val="bg1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code is not smart enough to recognize the commutative and distributive properties of multiplication, so it lists several legal but redundant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Factor Quadratic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with a prime polynomial such as: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code as currently written can handle only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positive</a:t>
                </a:r>
                <a:r>
                  <a:rPr lang="en-US" sz="2400" dirty="0"/>
                  <a:t> coefficients - how could we strengthen the code to process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negative</a:t>
                </a:r>
                <a:r>
                  <a:rPr lang="en-US" sz="2400" dirty="0"/>
                  <a:t> coefficients?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could we avoid displaying simple commutative interchanges of the previously found factors?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  <a:blipFill>
                <a:blip r:embed="rId2"/>
                <a:stretch>
                  <a:fillRect l="-108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Multiplication is repeated addition, so a computer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much faster at adding </a:t>
                </a:r>
                <a:r>
                  <a:rPr lang="en-US" sz="2400" dirty="0"/>
                  <a:t>two numbers than </a:t>
                </a:r>
                <a:r>
                  <a:rPr lang="en-US" sz="2400" i="1" dirty="0"/>
                  <a:t>multiplying</a:t>
                </a:r>
                <a:r>
                  <a:rPr lang="en-US" sz="2400" dirty="0"/>
                  <a:t> them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From our first days in Algebra we are taught that you can only add “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like</a:t>
                </a:r>
                <a:r>
                  <a:rPr lang="en-US" sz="2400" dirty="0"/>
                  <a:t>” terms (those terms where each variable and exponent are the same)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Hence we are taught that the </a:t>
                </a:r>
                <a:r>
                  <a:rPr lang="en-US" sz="2400" b="1" dirty="0"/>
                  <a:t>FOIL</a:t>
                </a:r>
                <a:r>
                  <a:rPr lang="en-US" sz="2400" dirty="0"/>
                  <a:t> method of expanding the product of two monomials requires </a:t>
                </a:r>
                <a:r>
                  <a:rPr lang="en-US" sz="2400" b="1" dirty="0"/>
                  <a:t>four</a:t>
                </a:r>
                <a:r>
                  <a:rPr lang="en-US" sz="2400" dirty="0"/>
                  <a:t> (4) multiplications: </a:t>
                </a:r>
                <a:r>
                  <a:rPr lang="en-US" sz="2400" b="1" dirty="0"/>
                  <a:t>first</a:t>
                </a:r>
                <a:r>
                  <a:rPr lang="en-US" sz="2400" dirty="0"/>
                  <a:t>, </a:t>
                </a:r>
                <a:r>
                  <a:rPr lang="en-US" sz="2400" b="1" dirty="0"/>
                  <a:t>outside</a:t>
                </a:r>
                <a:r>
                  <a:rPr lang="en-US" sz="2400" dirty="0"/>
                  <a:t>, </a:t>
                </a:r>
                <a:r>
                  <a:rPr lang="en-US" sz="2400" b="1" dirty="0"/>
                  <a:t>inside</a:t>
                </a:r>
                <a:r>
                  <a:rPr lang="en-US" sz="2400" dirty="0"/>
                  <a:t>, </a:t>
                </a:r>
                <a:r>
                  <a:rPr lang="en-US" sz="2400" b="1" dirty="0"/>
                  <a:t>last</a:t>
                </a:r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 rotWithShape="0">
                <a:blip r:embed="rId2"/>
                <a:stretch>
                  <a:fillRect l="-1083" t="-1961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3370</TotalTime>
  <Words>653</Words>
  <Application>Microsoft Office PowerPoint</Application>
  <PresentationFormat>On-screen Show (4:3)</PresentationFormat>
  <Paragraphs>135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Session Goals</vt:lpstr>
      <vt:lpstr>Representing a Quadratic Polynomial</vt:lpstr>
      <vt:lpstr>Factoring a Quadratic Polynomial</vt:lpstr>
      <vt:lpstr>Lab 1 – Factor Quadratic Polynomial</vt:lpstr>
      <vt:lpstr>Lab 1 – Factor Quadratic Polynomial</vt:lpstr>
      <vt:lpstr>Lab 1 – Factor Quadratic Polynomial</vt:lpstr>
      <vt:lpstr>Lab 1 – Factor Quadratic Polynomial</vt:lpstr>
      <vt:lpstr>Strassen’s Method</vt:lpstr>
      <vt:lpstr>Strassen’s Method</vt:lpstr>
      <vt:lpstr>Strassen’s Method</vt:lpstr>
      <vt:lpstr>Strassen’s Method</vt:lpstr>
      <vt:lpstr>Mean vs. Variance</vt:lpstr>
      <vt:lpstr>Mean vs. Standard Deviation</vt:lpstr>
      <vt:lpstr>Mean, Variance, Standard Deviation</vt:lpstr>
      <vt:lpstr>Median &amp; Mode</vt:lpstr>
      <vt:lpstr>Lab 2 – Statistics Package</vt:lpstr>
      <vt:lpstr>Lab 2 – Statistics Package</vt:lpstr>
      <vt:lpstr>Lab 2 – Statistics Package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253</cp:revision>
  <cp:lastPrinted>2015-07-23T02:12:25Z</cp:lastPrinted>
  <dcterms:created xsi:type="dcterms:W3CDTF">2015-02-07T02:50:53Z</dcterms:created>
  <dcterms:modified xsi:type="dcterms:W3CDTF">2016-07-21T06:30:32Z</dcterms:modified>
</cp:coreProperties>
</file>