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2" r:id="rId2"/>
    <p:sldId id="35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98" r:id="rId17"/>
    <p:sldId id="389" r:id="rId18"/>
    <p:sldId id="390" r:id="rId19"/>
    <p:sldId id="392" r:id="rId20"/>
    <p:sldId id="391" r:id="rId21"/>
    <p:sldId id="393" r:id="rId22"/>
    <p:sldId id="394" r:id="rId23"/>
    <p:sldId id="396" r:id="rId24"/>
    <p:sldId id="395" r:id="rId25"/>
    <p:sldId id="354" r:id="rId26"/>
    <p:sldId id="397" r:id="rId2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15</a:t>
            </a:r>
          </a:p>
          <a:p>
            <a:pPr algn="ctr"/>
            <a:r>
              <a:rPr lang="en-US" dirty="0"/>
              <a:t>Random Processes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510560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44292" y="4211090"/>
            <a:ext cx="2550886" cy="1023990"/>
            <a:chOff x="6259286" y="3002500"/>
            <a:chExt cx="2550886" cy="1023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286" y="3002500"/>
              <a:ext cx="739321" cy="10239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41030" y="300759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  <a:p>
              <a:r>
                <a:rPr lang="en-US" dirty="0"/>
                <a:t>2 * 13 + 10 = </a:t>
              </a:r>
              <a:r>
                <a:rPr lang="en-US" b="1" u="sng" dirty="0">
                  <a:solidFill>
                    <a:srgbClr val="0070C0"/>
                  </a:solidFill>
                </a:rPr>
                <a:t>36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21564" y="2258458"/>
            <a:ext cx="33963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Card #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* 13 +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44292" y="5532655"/>
            <a:ext cx="2504599" cy="1027270"/>
            <a:chOff x="6305573" y="4308371"/>
            <a:chExt cx="2504599" cy="1027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73" y="4308371"/>
              <a:ext cx="708463" cy="102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41030" y="430837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dirty="0"/>
                <a:t>3 * 13 + 12 = </a:t>
              </a:r>
              <a:r>
                <a:rPr lang="en-US" b="1" u="sng" dirty="0">
                  <a:solidFill>
                    <a:srgbClr val="0070C0"/>
                  </a:solidFill>
                </a:rPr>
                <a:t>51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4292" y="2995276"/>
            <a:ext cx="2504599" cy="923330"/>
            <a:chOff x="6305573" y="5610612"/>
            <a:chExt cx="2504599" cy="92333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573" y="5610612"/>
              <a:ext cx="727609" cy="9095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41030" y="5610612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  <a:p>
              <a:r>
                <a:rPr lang="en-US" dirty="0"/>
                <a:t>0 * 13 + 0 = </a:t>
              </a:r>
              <a:r>
                <a:rPr lang="en-US" b="1" u="sng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510560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Cards in a deck are numbered </a:t>
            </a:r>
            <a:r>
              <a:rPr lang="en-US" sz="2400" b="1" dirty="0"/>
              <a:t>0 – 51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(Card #) </a:t>
            </a:r>
            <a:r>
              <a:rPr lang="en-US" sz="2400" b="1" dirty="0"/>
              <a:t>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(Card #)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6818" y="3176044"/>
            <a:ext cx="3396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integers,</a:t>
            </a:r>
          </a:p>
          <a:p>
            <a:pPr algn="ctr"/>
            <a:r>
              <a:rPr lang="en-US" sz="2400" b="1" dirty="0"/>
              <a:t>/</a:t>
            </a:r>
            <a:r>
              <a:rPr lang="en-US" sz="2400" dirty="0"/>
              <a:t> returns a whole number</a:t>
            </a:r>
            <a:endParaRPr lang="en-US" sz="2000" dirty="0"/>
          </a:p>
          <a:p>
            <a:pPr algn="ctr"/>
            <a:r>
              <a:rPr lang="en-US" sz="2400" b="1" dirty="0"/>
              <a:t>39 / 7 = 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%</a:t>
            </a:r>
            <a:r>
              <a:rPr lang="en-US" sz="2400" dirty="0"/>
              <a:t> is the modulus (remainder)</a:t>
            </a:r>
          </a:p>
          <a:p>
            <a:pPr algn="ctr"/>
            <a:r>
              <a:rPr lang="en-US" sz="2400" b="1" dirty="0"/>
              <a:t>39 % 7 = 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510560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Cards in a deck are numbered </a:t>
            </a:r>
            <a:r>
              <a:rPr lang="en-US" sz="2400" b="1" dirty="0"/>
              <a:t>0 – 51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(Card #) </a:t>
            </a:r>
            <a:r>
              <a:rPr lang="en-US" sz="2400" b="1" dirty="0"/>
              <a:t>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(Card #)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95171" y="3178637"/>
            <a:ext cx="2789105" cy="923330"/>
            <a:chOff x="5895171" y="3178637"/>
            <a:chExt cx="2789105" cy="9233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582" y="3185547"/>
              <a:ext cx="655694" cy="9095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95171" y="317863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  <a:p>
              <a:r>
                <a:rPr lang="en-US" dirty="0"/>
                <a:t>Suit = 11 </a:t>
              </a:r>
              <a:r>
                <a:rPr lang="en-US" b="1" dirty="0"/>
                <a:t>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11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5169" y="4242231"/>
            <a:ext cx="2812491" cy="923330"/>
            <a:chOff x="5895170" y="4390832"/>
            <a:chExt cx="2812491" cy="9233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2" y="4428073"/>
              <a:ext cx="679079" cy="8488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95170" y="4390832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  <a:p>
              <a:r>
                <a:rPr lang="en-US" dirty="0"/>
                <a:t>Suit = 29 </a:t>
              </a:r>
              <a:r>
                <a:rPr lang="en-US" b="1" dirty="0"/>
                <a:t>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29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95169" y="5305824"/>
            <a:ext cx="2789107" cy="938631"/>
            <a:chOff x="5895169" y="5596117"/>
            <a:chExt cx="2789107" cy="9386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582" y="5596117"/>
              <a:ext cx="655694" cy="93863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95169" y="560376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48</a:t>
              </a:r>
            </a:p>
            <a:p>
              <a:r>
                <a:rPr lang="en-US" dirty="0"/>
                <a:t>Suit = 48 </a:t>
              </a:r>
              <a:r>
                <a:rPr lang="en-US" b="1" dirty="0"/>
                <a:t>/ </a:t>
              </a:r>
              <a:r>
                <a:rPr lang="en-US" dirty="0"/>
                <a:t>13 = </a:t>
              </a:r>
              <a:r>
                <a:rPr lang="en-US" b="1" u="sng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48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8" y="1335217"/>
            <a:ext cx="3738492" cy="5203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List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983" y="1614909"/>
            <a:ext cx="3703126" cy="455740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display on screen the rank and suit of all 52 cards in an </a:t>
            </a:r>
            <a:r>
              <a:rPr lang="en-US" sz="2400" b="1" u="sng" dirty="0"/>
              <a:t>sorted</a:t>
            </a:r>
            <a:r>
              <a:rPr lang="en-US" sz="2400" dirty="0"/>
              <a:t> deck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Suits should be shown in order, first by Clubs (low), then Diamonds, then Hearts, then Spades (high)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Ranks within each suit should be ordered Deuce (low) to Ace (high)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421" y="3342807"/>
            <a:ext cx="2218544" cy="3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422" y="5463915"/>
            <a:ext cx="3050496" cy="89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4979" y="2409488"/>
            <a:ext cx="229655" cy="66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8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372" y="2098233"/>
            <a:ext cx="241226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List 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63" y="381381"/>
            <a:ext cx="4666667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9" y="3948023"/>
            <a:ext cx="5704762" cy="22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Bogus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6"/>
            <a:ext cx="8153843" cy="197641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randomly </a:t>
            </a:r>
            <a:r>
              <a:rPr lang="en-US" sz="2400" b="1" u="sng" dirty="0"/>
              <a:t>deal</a:t>
            </a:r>
            <a:r>
              <a:rPr lang="en-US" sz="2400" dirty="0"/>
              <a:t> and display a deck of cards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</a:t>
            </a:r>
            <a:r>
              <a:rPr lang="en-US" sz="2400" b="1" i="1" dirty="0"/>
              <a:t>each</a:t>
            </a:r>
            <a:r>
              <a:rPr lang="en-US" sz="2400" dirty="0"/>
              <a:t> element in the “deck” vector, store a random number between 0 and 51 to represent a card 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No coding required – </a:t>
            </a:r>
            <a:r>
              <a:rPr lang="en-US" sz="2400" b="1" i="1" dirty="0">
                <a:solidFill>
                  <a:srgbClr val="00B050"/>
                </a:solidFill>
              </a:rPr>
              <a:t>just run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03868">
            <a:off x="7007058" y="3395363"/>
            <a:ext cx="201733" cy="15274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5489" y="5463915"/>
            <a:ext cx="142406" cy="217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1" y="640101"/>
            <a:ext cx="5067206" cy="5885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372" y="2098233"/>
            <a:ext cx="2412260" cy="153688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Bogus Card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3377" y="974361"/>
            <a:ext cx="2136097" cy="20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73377" y="3358091"/>
            <a:ext cx="2248525" cy="20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3378" y="1897913"/>
            <a:ext cx="1828800" cy="3730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Bogus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67248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can we get a set of random numbers where no number is repeated until </a:t>
            </a:r>
            <a:r>
              <a:rPr lang="en-US" sz="2400" b="1" i="1" dirty="0"/>
              <a:t>all</a:t>
            </a:r>
            <a:r>
              <a:rPr lang="en-US" sz="2400" dirty="0"/>
              <a:t> numbers are picked </a:t>
            </a:r>
            <a:r>
              <a:rPr lang="en-US" sz="2400" u="sng" dirty="0"/>
              <a:t>at least once</a:t>
            </a:r>
            <a:r>
              <a:rPr lang="en-US" sz="2400" dirty="0"/>
              <a:t>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Can we flag that a particular card # has already been dealt, and therefore not deal that card again?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74" y="3759973"/>
            <a:ext cx="6933638" cy="2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Slow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8207"/>
            <a:ext cx="7886700" cy="23958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correctly deal </a:t>
            </a:r>
            <a:r>
              <a:rPr lang="en-US" sz="2400" b="1" dirty="0"/>
              <a:t>10,000</a:t>
            </a:r>
            <a:r>
              <a:rPr lang="en-US" sz="2400" dirty="0"/>
              <a:t> decks of cards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Rewrite </a:t>
            </a:r>
            <a:r>
              <a:rPr lang="en-US" sz="2400" b="1" dirty="0" err="1"/>
              <a:t>DealCards</a:t>
            </a:r>
            <a:r>
              <a:rPr lang="en-US" sz="2400" b="1" dirty="0"/>
              <a:t>()</a:t>
            </a:r>
            <a:r>
              <a:rPr lang="en-US" sz="2400" b="1" dirty="0">
                <a:solidFill>
                  <a:srgbClr val="0070C0"/>
                </a:solidFill>
              </a:rPr>
              <a:t> so it never deals the same card twice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clock() </a:t>
            </a:r>
            <a:r>
              <a:rPr lang="en-US" sz="2400" dirty="0"/>
              <a:t>to measure the total elapsed time spent running the deal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14" y="3937906"/>
            <a:ext cx="5444373" cy="20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999" y="1343322"/>
            <a:ext cx="3074982" cy="3292473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Slow Card Dealer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3,824 </a:t>
            </a:r>
            <a:r>
              <a:rPr lang="en-US" sz="3200" b="1" u="sng" dirty="0" err="1">
                <a:solidFill>
                  <a:srgbClr val="FF0000"/>
                </a:solidFill>
                <a:latin typeface="+mn-lt"/>
              </a:rPr>
              <a:t>ms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8" y="929390"/>
            <a:ext cx="4341063" cy="53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6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99" y="1557107"/>
            <a:ext cx="7886700" cy="49888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stochastic (random) processes and identify various laws governing their underlying statistics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Assembling straws of varying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Comparing birthdays among a group of people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Dealing a deck of cards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Encode and decode two independent concepts into a single integer using the 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%</a:t>
            </a:r>
            <a:r>
              <a:rPr lang="en-US" sz="2400" dirty="0"/>
              <a:t> (modulus)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Continue to instrument code to gauge runtime performance and measure the impact of algorithm optimization efforts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1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Slow Card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99170" y="2079044"/>
            <a:ext cx="3712259" cy="2519726"/>
            <a:chOff x="4463065" y="2079044"/>
            <a:chExt cx="3712259" cy="2519726"/>
          </a:xfrm>
        </p:grpSpPr>
        <p:sp>
          <p:nvSpPr>
            <p:cNvPr id="10" name="TextBox 9"/>
            <p:cNvSpPr txBox="1"/>
            <p:nvPr/>
          </p:nvSpPr>
          <p:spPr>
            <a:xfrm>
              <a:off x="5430920" y="4229438"/>
              <a:ext cx="177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Slow Card Dealer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065" y="2079044"/>
              <a:ext cx="3712259" cy="215039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33148" y="2085764"/>
            <a:ext cx="3289766" cy="1407627"/>
            <a:chOff x="704538" y="2395639"/>
            <a:chExt cx="3289766" cy="1407627"/>
          </a:xfrm>
        </p:grpSpPr>
        <p:sp>
          <p:nvSpPr>
            <p:cNvPr id="9" name="TextBox 8"/>
            <p:cNvSpPr txBox="1"/>
            <p:nvPr/>
          </p:nvSpPr>
          <p:spPr>
            <a:xfrm>
              <a:off x="1357699" y="3433934"/>
              <a:ext cx="198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Bogus Card Dealer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538" y="2395639"/>
              <a:ext cx="3289766" cy="1026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60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6 – Fast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998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inherent inefficiency in the naïve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takes </a:t>
            </a:r>
            <a:r>
              <a:rPr lang="en-US" sz="2400" b="1" dirty="0"/>
              <a:t>longer and longer</a:t>
            </a:r>
            <a:r>
              <a:rPr lang="en-US" sz="2400" dirty="0"/>
              <a:t>, as more cards are dealt, to randomly pick (</a:t>
            </a:r>
            <a:r>
              <a:rPr lang="en-US" sz="2400" b="1" dirty="0">
                <a:solidFill>
                  <a:srgbClr val="0070C0"/>
                </a:solidFill>
              </a:rPr>
              <a:t>i.e. to find</a:t>
            </a:r>
            <a:r>
              <a:rPr lang="en-US" sz="2400" dirty="0"/>
              <a:t>) a card that has 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to discover an algorithm that, while ensuring every card is dealt only once, doesn't lose time at the end of the deal searching for </a:t>
            </a:r>
            <a:r>
              <a:rPr lang="en-US" sz="2400" b="1" i="1" dirty="0"/>
              <a:t>that one remaining card </a:t>
            </a:r>
            <a:r>
              <a:rPr lang="en-US" sz="2400" dirty="0"/>
              <a:t>that has 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improved algorithm doesn’t need an </a:t>
            </a:r>
            <a:r>
              <a:rPr lang="en-US" sz="2400" b="1" dirty="0" err="1"/>
              <a:t>alreadyDealt</a:t>
            </a:r>
            <a:r>
              <a:rPr lang="en-US" sz="2400" dirty="0"/>
              <a:t> helper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vector and </a:t>
            </a:r>
            <a:r>
              <a:rPr lang="en-US" sz="2400" b="1" u="sng" dirty="0">
                <a:solidFill>
                  <a:srgbClr val="FF0000"/>
                </a:solidFill>
              </a:rPr>
              <a:t>was discovered by a 7</a:t>
            </a:r>
            <a:r>
              <a:rPr lang="en-US" sz="2400" b="1" u="sng" baseline="30000" dirty="0">
                <a:solidFill>
                  <a:srgbClr val="FF0000"/>
                </a:solidFill>
              </a:rPr>
              <a:t>th</a:t>
            </a:r>
            <a:r>
              <a:rPr lang="en-US" sz="2400" b="1" u="sng" dirty="0">
                <a:solidFill>
                  <a:srgbClr val="FF0000"/>
                </a:solidFill>
              </a:rPr>
              <a:t> grader!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6 – Fast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9166"/>
            <a:ext cx="4039044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No coding required – </a:t>
            </a:r>
            <a:r>
              <a:rPr lang="en-US" sz="2400" b="1" i="1" dirty="0">
                <a:solidFill>
                  <a:srgbClr val="00B050"/>
                </a:solidFill>
              </a:rPr>
              <a:t>just run the solution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revised function </a:t>
            </a:r>
            <a:r>
              <a:rPr lang="en-US" sz="2400" b="1" dirty="0" err="1"/>
              <a:t>DealCards</a:t>
            </a:r>
            <a:r>
              <a:rPr lang="en-US" sz="2400" b="1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Describe in your own words what makes the Fast Dealer approach so much better than the Slow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15" y="4647222"/>
            <a:ext cx="2877612" cy="1386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28799" y="2119341"/>
            <a:ext cx="3352044" cy="2158549"/>
            <a:chOff x="5328798" y="1654646"/>
            <a:chExt cx="3352044" cy="2158549"/>
          </a:xfrm>
        </p:grpSpPr>
        <p:sp>
          <p:nvSpPr>
            <p:cNvPr id="7" name="TextBox 6"/>
            <p:cNvSpPr txBox="1"/>
            <p:nvPr/>
          </p:nvSpPr>
          <p:spPr>
            <a:xfrm>
              <a:off x="6116546" y="1654646"/>
              <a:ext cx="177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Fast Card Dealer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8798" y="2023978"/>
              <a:ext cx="3352044" cy="1789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14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999" y="1343322"/>
            <a:ext cx="2979289" cy="4632176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6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Fast Card Dealer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660 </a:t>
            </a:r>
            <a:r>
              <a:rPr lang="en-US" sz="3200" b="1" u="sng" dirty="0" err="1">
                <a:solidFill>
                  <a:srgbClr val="FF0000"/>
                </a:solidFill>
                <a:latin typeface="+mn-lt"/>
              </a:rPr>
              <a:t>ms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  <a:latin typeface="+mn-lt"/>
              </a:rPr>
            </a:br>
            <a:r>
              <a:rPr lang="en-US" sz="3200" b="1" dirty="0">
                <a:solidFill>
                  <a:srgbClr val="00B050"/>
                </a:solidFill>
                <a:latin typeface="+mn-lt"/>
              </a:rPr>
              <a:t>479% faster than Slow Card Dealer !</a:t>
            </a:r>
            <a:br>
              <a:rPr lang="en-US" sz="3200" b="1" dirty="0">
                <a:solidFill>
                  <a:srgbClr val="00B050"/>
                </a:solidFill>
                <a:latin typeface="+mn-lt"/>
              </a:rPr>
            </a:br>
            <a:br>
              <a:rPr lang="en-US" sz="3200" b="1" dirty="0">
                <a:solidFill>
                  <a:srgbClr val="00B050"/>
                </a:solidFill>
                <a:latin typeface="+mn-lt"/>
              </a:rPr>
            </a:br>
            <a:endParaRPr lang="en-US" sz="3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59" y="875653"/>
            <a:ext cx="4182392" cy="5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Slow vs Fast Card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0964" y="2225154"/>
            <a:ext cx="7582073" cy="2519726"/>
            <a:chOff x="761491" y="2225154"/>
            <a:chExt cx="7582073" cy="2519726"/>
          </a:xfrm>
        </p:grpSpPr>
        <p:grpSp>
          <p:nvGrpSpPr>
            <p:cNvPr id="11" name="Group 10"/>
            <p:cNvGrpSpPr/>
            <p:nvPr/>
          </p:nvGrpSpPr>
          <p:grpSpPr>
            <a:xfrm>
              <a:off x="761491" y="2225154"/>
              <a:ext cx="3712259" cy="2519726"/>
              <a:chOff x="4463065" y="2079044"/>
              <a:chExt cx="3712259" cy="251972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30920" y="4229438"/>
                <a:ext cx="1776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Slow Card Dealer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3065" y="2079044"/>
                <a:ext cx="3712259" cy="2150394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4991520" y="2331276"/>
              <a:ext cx="3352044" cy="2158549"/>
              <a:chOff x="5328799" y="2136404"/>
              <a:chExt cx="3352044" cy="215854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16547" y="3925621"/>
                <a:ext cx="1776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Fast Card Dealer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799" y="2136404"/>
                <a:ext cx="3352044" cy="17892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7198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8053"/>
            <a:ext cx="7886700" cy="46298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stochastic process is a random process – though it unfolds in a random sequence each time, in the long run, key statistics start to take shape that we can use to describe the process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base of the natural logarithm (e) shows up in the most unexpected places throughout mathematics and the sciences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Birthday Paradox highlights how easily our “common sense” intuition fails when it comes our understanding of the true nature of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3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</a:t>
            </a:r>
            <a:r>
              <a:rPr lang="en-US" sz="2400" b="1" dirty="0"/>
              <a:t>encode</a:t>
            </a:r>
            <a:r>
              <a:rPr lang="en-US" sz="2400" dirty="0"/>
              <a:t> and </a:t>
            </a:r>
            <a:r>
              <a:rPr lang="en-US" sz="2400" b="1" dirty="0"/>
              <a:t>decode</a:t>
            </a:r>
            <a:r>
              <a:rPr lang="en-US" sz="2400" dirty="0"/>
              <a:t> two independent concepts into a single integer using the 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%</a:t>
            </a:r>
            <a:r>
              <a:rPr lang="en-US" sz="2400" dirty="0"/>
              <a:t> (modulus)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best algorithms: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Are the ones that leave you scratching your head going “</a:t>
            </a:r>
            <a:r>
              <a:rPr lang="en-US" sz="2000" b="1" dirty="0"/>
              <a:t>That is so obvious – why didn’t I think of that?</a:t>
            </a:r>
            <a:r>
              <a:rPr lang="en-US" sz="2000" dirty="0"/>
              <a:t>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Are often the </a:t>
            </a:r>
            <a:r>
              <a:rPr lang="en-US" sz="2000" b="1" dirty="0">
                <a:solidFill>
                  <a:srgbClr val="0070C0"/>
                </a:solidFill>
              </a:rPr>
              <a:t>shortest</a:t>
            </a:r>
            <a:r>
              <a:rPr lang="en-US" sz="2000" dirty="0"/>
              <a:t> algorithms in terms of source code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Are also normally the </a:t>
            </a:r>
            <a:r>
              <a:rPr lang="en-US" sz="2000" b="1" dirty="0">
                <a:solidFill>
                  <a:srgbClr val="0070C0"/>
                </a:solidFill>
              </a:rPr>
              <a:t>fastest</a:t>
            </a:r>
            <a:r>
              <a:rPr lang="en-US" sz="2000" dirty="0"/>
              <a:t> algorithms to execute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a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≤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≤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exceeds 1, across </a:t>
            </a:r>
            <a:r>
              <a:rPr lang="en-US" sz="2400" i="1" dirty="0"/>
              <a:t>all</a:t>
            </a:r>
            <a:r>
              <a:rPr lang="en-US" sz="2400" dirty="0"/>
              <a:t>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15234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36" y="1468581"/>
            <a:ext cx="5843528" cy="5054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0728" y="3559390"/>
            <a:ext cx="2601238" cy="29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2 - 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/>
              <a:t>n</a:t>
            </a:r>
            <a:r>
              <a:rPr lang="en-US" sz="2400" dirty="0"/>
              <a:t> students, write a program to calculate the probability that at least two students in the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all class sizes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51" y="483423"/>
            <a:ext cx="1680597" cy="184338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2</a:t>
            </a:r>
            <a:r>
              <a:rPr lang="en-US" sz="3200" dirty="0">
                <a:latin typeface="+mn-lt"/>
              </a:rPr>
              <a:t> 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8" y="369580"/>
            <a:ext cx="5633750" cy="61868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5879" y="2103329"/>
            <a:ext cx="3624127" cy="210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5659" y="2898909"/>
            <a:ext cx="2986117" cy="182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5880" y="4613275"/>
            <a:ext cx="1190894" cy="198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00" y="1398032"/>
            <a:ext cx="4990200" cy="5140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4151" y="5438775"/>
            <a:ext cx="1514474" cy="210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510560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98" y="1468581"/>
            <a:ext cx="2774089" cy="1837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3744" y="4129314"/>
            <a:ext cx="278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we convert  </a:t>
            </a:r>
            <a:r>
              <a:rPr lang="en-US" sz="2400" i="1" dirty="0"/>
              <a:t>to</a:t>
            </a:r>
            <a:r>
              <a:rPr lang="en-US" sz="2400" dirty="0"/>
              <a:t> &amp; </a:t>
            </a:r>
            <a:r>
              <a:rPr lang="en-US" sz="2400" i="1" dirty="0"/>
              <a:t>from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card #</a:t>
            </a:r>
            <a:r>
              <a:rPr lang="en-US" sz="2400" dirty="0"/>
              <a:t> and a specific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  <a:r>
              <a:rPr lang="en-US" sz="2400" dirty="0"/>
              <a:t>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1257</Words>
  <Application>Microsoft Office PowerPoint</Application>
  <PresentationFormat>On-screen Show (4:3)</PresentationFormat>
  <Paragraphs>338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Session Goals</vt:lpstr>
      <vt:lpstr>Lab 1 – Random Straws</vt:lpstr>
      <vt:lpstr>Lab 1 – Random Straws</vt:lpstr>
      <vt:lpstr>Lab 1 – Random Straws</vt:lpstr>
      <vt:lpstr>Lab 2 - Birthday Paradox</vt:lpstr>
      <vt:lpstr>Lab 2 Birthday Paradox</vt:lpstr>
      <vt:lpstr>Lab 2 – Birthday Paradox</vt:lpstr>
      <vt:lpstr>Encoding (Representation)</vt:lpstr>
      <vt:lpstr>Encoding (Representation)</vt:lpstr>
      <vt:lpstr>Decoding (Representation)</vt:lpstr>
      <vt:lpstr>Decoding (Representation)</vt:lpstr>
      <vt:lpstr>Lab 3 – List Cards</vt:lpstr>
      <vt:lpstr>Lab 3 List Cards</vt:lpstr>
      <vt:lpstr>Lab 4 – Bogus Card Dealer</vt:lpstr>
      <vt:lpstr>Lab 4 Bogus Card Dealer</vt:lpstr>
      <vt:lpstr>Lab 4 – Bogus Card Dealer</vt:lpstr>
      <vt:lpstr>Lab 5 – Slow Card Dealer</vt:lpstr>
      <vt:lpstr>Lab 5 Slow Card Dealer  3,824 ms  </vt:lpstr>
      <vt:lpstr>Lab 5 – Slow Card Dealer</vt:lpstr>
      <vt:lpstr>Lab 6 – Fast Card Dealer</vt:lpstr>
      <vt:lpstr>Lab 6 – Fast Card Dealer</vt:lpstr>
      <vt:lpstr>Lab 6 Fast Card Dealer  660 ms  479% faster than Slow Card Dealer !  </vt:lpstr>
      <vt:lpstr>Slow vs Fast Card Dealer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287</cp:revision>
  <cp:lastPrinted>2015-07-23T02:12:25Z</cp:lastPrinted>
  <dcterms:created xsi:type="dcterms:W3CDTF">2015-02-07T02:50:53Z</dcterms:created>
  <dcterms:modified xsi:type="dcterms:W3CDTF">2016-07-22T05:03:37Z</dcterms:modified>
</cp:coreProperties>
</file>