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392" r:id="rId10"/>
    <p:sldId id="393" r:id="rId11"/>
    <p:sldId id="394" r:id="rId12"/>
    <p:sldId id="399" r:id="rId13"/>
    <p:sldId id="398" r:id="rId14"/>
    <p:sldId id="400" r:id="rId15"/>
    <p:sldId id="401" r:id="rId16"/>
    <p:sldId id="402" r:id="rId17"/>
    <p:sldId id="428" r:id="rId18"/>
    <p:sldId id="433" r:id="rId19"/>
    <p:sldId id="429" r:id="rId20"/>
    <p:sldId id="430" r:id="rId21"/>
    <p:sldId id="431" r:id="rId22"/>
    <p:sldId id="432" r:id="rId23"/>
    <p:sldId id="410" r:id="rId24"/>
    <p:sldId id="411" r:id="rId25"/>
    <p:sldId id="435" r:id="rId26"/>
    <p:sldId id="427" r:id="rId2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7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8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6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3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5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1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5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3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16</a:t>
            </a:r>
          </a:p>
          <a:p>
            <a:pPr algn="ctr"/>
            <a:r>
              <a:rPr lang="en-US" dirty="0"/>
              <a:t>Allegro Graphics,</a:t>
            </a:r>
          </a:p>
          <a:p>
            <a:pPr algn="ctr"/>
            <a:r>
              <a:rPr lang="en-US" dirty="0"/>
              <a:t>Euler 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98" y="1617318"/>
            <a:ext cx="4368405" cy="48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3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80" y="1650353"/>
            <a:ext cx="8117440" cy="38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43" y="1603970"/>
            <a:ext cx="4685714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74" y="1350623"/>
            <a:ext cx="6574051" cy="51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4" y="1468581"/>
            <a:ext cx="7679852" cy="48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9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38" y="1468581"/>
            <a:ext cx="6994723" cy="49974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1173" y="2440983"/>
            <a:ext cx="2309247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91173" y="3544438"/>
            <a:ext cx="2309247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57" y="1468581"/>
            <a:ext cx="4500564" cy="48277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07769" y="5532895"/>
            <a:ext cx="2588217" cy="823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272801">
            <a:off x="4714192" y="4522082"/>
            <a:ext cx="174163" cy="13638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PointSet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28" y="1508523"/>
            <a:ext cx="3424544" cy="48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1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285" y="533568"/>
            <a:ext cx="2692065" cy="193290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SimpleScreen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07" y="365126"/>
            <a:ext cx="4802171" cy="60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latin typeface="+mn-lt"/>
              </a:rPr>
              <a:t>Argb</a:t>
            </a:r>
            <a:r>
              <a:rPr lang="en-US" sz="3200" dirty="0">
                <a:latin typeface="+mn-lt"/>
              </a:rPr>
              <a:t> Color Encoding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75" y="1564869"/>
            <a:ext cx="4055592" cy="1970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1" y="3939633"/>
            <a:ext cx="8031498" cy="11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the </a:t>
            </a:r>
            <a:r>
              <a:rPr lang="en-US" sz="2400" b="1" dirty="0" err="1">
                <a:solidFill>
                  <a:srgbClr val="0070C0"/>
                </a:solidFill>
              </a:rPr>
              <a:t>SimpleScreen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custom class to draw graphics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World </a:t>
            </a:r>
            <a:r>
              <a:rPr lang="en-US" sz="2400" b="1" dirty="0"/>
              <a:t>bounding rectangle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00B050"/>
                </a:solidFill>
              </a:rPr>
              <a:t>Cartesian</a:t>
            </a:r>
            <a:r>
              <a:rPr lang="en-US" sz="2400" dirty="0"/>
              <a:t> coordinates to draw 2D lines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lines, polygons, and filled polygons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and draw the coordinates of the Euler line for a random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7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  <a:p>
            <a:pPr algn="ctr"/>
            <a:r>
              <a:rPr lang="en-US" sz="2400" dirty="0"/>
              <a:t>We will be using </a:t>
            </a:r>
            <a:r>
              <a:rPr lang="en-US" sz="2400" b="1" dirty="0">
                <a:solidFill>
                  <a:srgbClr val="FF0000"/>
                </a:solidFill>
              </a:rPr>
              <a:t>Alpha = 255</a:t>
            </a:r>
            <a:r>
              <a:rPr lang="en-US" sz="2400" dirty="0"/>
              <a:t> in our code</a:t>
            </a:r>
          </a:p>
        </p:txBody>
      </p:sp>
    </p:spTree>
    <p:extLst>
      <p:ext uri="{BB962C8B-B14F-4D97-AF65-F5344CB8AC3E}">
        <p14:creationId xmlns:p14="http://schemas.microsoft.com/office/powerpoint/2010/main" val="343220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5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3-4-5 right triangle in the first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Paint the entire triangle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including the interior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Ensure you set the correct world rectangle dimensions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39975" y="1468581"/>
            <a:ext cx="7664050" cy="4490469"/>
            <a:chOff x="908248" y="1468581"/>
            <a:chExt cx="7664050" cy="44904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126" y="1468581"/>
              <a:ext cx="3731172" cy="44904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248" y="1904264"/>
              <a:ext cx="3415400" cy="3619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40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2 -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85" y="1468581"/>
            <a:ext cx="4441565" cy="44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install Allegro as part of </a:t>
            </a:r>
            <a:r>
              <a:rPr lang="en-US" sz="2400" dirty="0" err="1"/>
              <a:t>NuGet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Select a World rectangle to frame the view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and populate elements of a </a:t>
            </a:r>
            <a:r>
              <a:rPr lang="en-US" sz="2400" b="1" dirty="0" err="1">
                <a:solidFill>
                  <a:srgbClr val="0070C0"/>
                </a:solidFill>
              </a:rPr>
              <a:t>PointSet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Call the major methods of class </a:t>
            </a:r>
            <a:r>
              <a:rPr lang="en-US" sz="2400" b="1" dirty="0" err="1">
                <a:solidFill>
                  <a:srgbClr val="0070C0"/>
                </a:solidFill>
              </a:rPr>
              <a:t>SimpleScreen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2184888" cy="10738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computer screen is divided into </a:t>
            </a:r>
            <a:r>
              <a:rPr lang="en-US" sz="2400" b="1" dirty="0">
                <a:solidFill>
                  <a:srgbClr val="FF0000"/>
                </a:solidFill>
              </a:rPr>
              <a:t>2D array </a:t>
            </a:r>
            <a:r>
              <a:rPr lang="en-US" sz="2400" dirty="0"/>
              <a:t>of small rectangles called </a:t>
            </a:r>
            <a:r>
              <a:rPr lang="en-US" sz="2400" b="1" dirty="0">
                <a:solidFill>
                  <a:srgbClr val="0070C0"/>
                </a:solidFill>
              </a:rPr>
              <a:t>pixels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pixels has both an </a:t>
            </a:r>
            <a:r>
              <a:rPr lang="en-US" sz="2400" b="1" dirty="0"/>
              <a:t>X</a:t>
            </a:r>
            <a:r>
              <a:rPr lang="en-US" sz="2400" dirty="0"/>
              <a:t> and a </a:t>
            </a:r>
            <a:r>
              <a:rPr lang="en-US" sz="2400" b="1" dirty="0"/>
              <a:t>Y</a:t>
            </a:r>
            <a:r>
              <a:rPr lang="en-US" sz="2400" dirty="0"/>
              <a:t> coordinate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Each pixel is set to a specific </a:t>
            </a:r>
            <a:r>
              <a:rPr lang="en-US" sz="2400" b="1" dirty="0">
                <a:solidFill>
                  <a:srgbClr val="00B050"/>
                </a:solidFill>
              </a:rPr>
              <a:t>color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number of pixels in each dimension is the </a:t>
            </a:r>
            <a:r>
              <a:rPr lang="en-US" sz="2400" u="sng" dirty="0"/>
              <a:t>resolution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Modern screens have resolutions greater than 1920 x 1080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top left </a:t>
            </a:r>
            <a:r>
              <a:rPr lang="en-US" sz="2400" dirty="0"/>
              <a:t>screen pixel has coordinates </a:t>
            </a:r>
            <a:r>
              <a:rPr lang="en-US" sz="2400" b="1" dirty="0">
                <a:solidFill>
                  <a:srgbClr val="FF0000"/>
                </a:solidFill>
              </a:rPr>
              <a:t>(0,0)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Sadly there is a </a:t>
            </a:r>
            <a:r>
              <a:rPr lang="en-US" sz="2400" b="1" dirty="0"/>
              <a:t>major discrepancy </a:t>
            </a:r>
            <a:r>
              <a:rPr lang="en-US" sz="2400" dirty="0"/>
              <a:t>between Cartesian coordinates and pixel coordinates!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2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</a:t>
            </a:r>
            <a:r>
              <a:rPr lang="en-US" sz="3200" b="1" dirty="0">
                <a:solidFill>
                  <a:srgbClr val="FF0000"/>
                </a:solidFill>
              </a:rPr>
              <a:t>Y </a:t>
            </a:r>
            <a:r>
              <a:rPr lang="en-US" sz="3200" dirty="0">
                <a:latin typeface="+mn-lt"/>
              </a:rPr>
              <a:t>vs. World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en-US" sz="3200" dirty="0">
                <a:latin typeface="+mn-lt"/>
              </a:rPr>
              <a:t>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0605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screen coordinates, as you move from the </a:t>
            </a:r>
            <a:r>
              <a:rPr lang="en-US" sz="2400" b="1" dirty="0"/>
              <a:t>top</a:t>
            </a:r>
            <a:r>
              <a:rPr lang="en-US" sz="2400" dirty="0"/>
              <a:t> of the screen </a:t>
            </a:r>
            <a:r>
              <a:rPr lang="en-US" sz="2400" i="1" dirty="0"/>
              <a:t>towards</a:t>
            </a:r>
            <a:r>
              <a:rPr lang="en-US" sz="2400" dirty="0"/>
              <a:t> the </a:t>
            </a:r>
            <a:r>
              <a:rPr lang="en-US" sz="2400" b="1" dirty="0"/>
              <a:t>bottom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the Y coordinate increases!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is the </a:t>
            </a:r>
            <a:r>
              <a:rPr lang="en-US" sz="2400" u="sng" dirty="0"/>
              <a:t>exact opposite</a:t>
            </a:r>
            <a:r>
              <a:rPr lang="en-US" sz="2400" dirty="0"/>
              <a:t> of world (Cartesian)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Fortunately, the </a:t>
            </a:r>
            <a:r>
              <a:rPr lang="en-US" sz="2400" dirty="0">
                <a:solidFill>
                  <a:srgbClr val="00B050"/>
                </a:solidFill>
              </a:rPr>
              <a:t>X axis behaves the as expected </a:t>
            </a:r>
            <a:r>
              <a:rPr lang="en-US" sz="2400" dirty="0"/>
              <a:t>between the </a:t>
            </a:r>
            <a:r>
              <a:rPr lang="en-US" sz="2400" b="1" dirty="0"/>
              <a:t>screen</a:t>
            </a:r>
            <a:r>
              <a:rPr lang="en-US" sz="2400" dirty="0"/>
              <a:t> and </a:t>
            </a:r>
            <a:r>
              <a:rPr lang="en-US" sz="2400" b="1" dirty="0"/>
              <a:t>world</a:t>
            </a:r>
            <a:r>
              <a:rPr lang="en-US" sz="2400" dirty="0"/>
              <a:t> coordinate system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discrepancy will drive you nuts!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06" y="2178415"/>
            <a:ext cx="3819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World coordinates are what we use when doing pure math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Screen coordinates are what we have to use when drawing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a way to </a:t>
            </a:r>
            <a:r>
              <a:rPr lang="en-US" sz="2400" i="1" dirty="0"/>
              <a:t>map</a:t>
            </a:r>
            <a:r>
              <a:rPr lang="en-US" sz="2400" dirty="0"/>
              <a:t> </a:t>
            </a:r>
            <a:r>
              <a:rPr lang="en-US" sz="2400" b="1" dirty="0"/>
              <a:t>World</a:t>
            </a:r>
            <a:r>
              <a:rPr lang="en-US" sz="2400" dirty="0"/>
              <a:t> X,Y </a:t>
            </a:r>
            <a:r>
              <a:rPr lang="en-US" sz="2400" u="sng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Screen</a:t>
            </a:r>
            <a:r>
              <a:rPr lang="en-US" sz="2400" dirty="0"/>
              <a:t> X,Y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world is framed by a “</a:t>
            </a:r>
            <a:r>
              <a:rPr lang="en-US" sz="2400" b="1" dirty="0"/>
              <a:t>bounding rectangle</a:t>
            </a:r>
            <a:r>
              <a:rPr lang="en-US" sz="2400" dirty="0"/>
              <a:t>” which is comprised of four variables of type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worldXmin</a:t>
            </a:r>
            <a:r>
              <a:rPr lang="en-US" sz="2000" dirty="0"/>
              <a:t>, </a:t>
            </a:r>
            <a:r>
              <a:rPr lang="en-US" sz="2000" b="1" dirty="0" err="1"/>
              <a:t>worldYmin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worldXmax</a:t>
            </a:r>
            <a:r>
              <a:rPr lang="en-US" sz="2000" dirty="0"/>
              <a:t>, </a:t>
            </a:r>
            <a:r>
              <a:rPr lang="en-US" sz="2000" b="1" dirty="0" err="1"/>
              <a:t>worldYmax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values for all four World variables are </a:t>
            </a:r>
            <a:r>
              <a:rPr lang="en-US" sz="2400" b="1" dirty="0">
                <a:solidFill>
                  <a:srgbClr val="0070C0"/>
                </a:solidFill>
              </a:rPr>
              <a:t>our choice </a:t>
            </a:r>
            <a:r>
              <a:rPr lang="en-US" sz="2400" dirty="0"/>
              <a:t>– they can be as big or as small as we want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5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35" y="1240461"/>
            <a:ext cx="6717812" cy="502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2892358"/>
            <a:ext cx="3801252" cy="14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3568212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Screen bounding rectangle is the size of the </a:t>
            </a:r>
            <a:r>
              <a:rPr lang="en-US" sz="2400" dirty="0" err="1"/>
              <a:t>PictureBox</a:t>
            </a:r>
            <a:r>
              <a:rPr lang="en-US" sz="2400" dirty="0"/>
              <a:t> control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Due to your smaller laptop screens, we set the size to be 501 x 501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Remember Screen Y coordinates are </a:t>
            </a:r>
            <a:r>
              <a:rPr lang="en-US" sz="2400" b="1" dirty="0"/>
              <a:t>inverted</a:t>
            </a:r>
            <a:r>
              <a:rPr lang="en-US" sz="2400" dirty="0"/>
              <a:t> as </a:t>
            </a:r>
            <a:r>
              <a:rPr lang="en-US" sz="2400" b="1" dirty="0"/>
              <a:t>(0,0) </a:t>
            </a:r>
            <a:r>
              <a:rPr lang="en-US" sz="2400" dirty="0"/>
              <a:t>is in the </a:t>
            </a:r>
            <a:r>
              <a:rPr lang="en-US" sz="2400" b="1" dirty="0">
                <a:solidFill>
                  <a:srgbClr val="FF0000"/>
                </a:solidFill>
              </a:rPr>
              <a:t>top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left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46031"/>
            <a:ext cx="4163278" cy="378479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704862" y="4611077"/>
            <a:ext cx="3157415" cy="781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992165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(0, 500)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81985" y="5361497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(500, 500)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0252" y="2211187"/>
            <a:ext cx="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(0, 0)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307384" y="2211187"/>
            <a:ext cx="30893" cy="315031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6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99" y="1557107"/>
            <a:ext cx="7886700" cy="49888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open-source graphics library that runs on Windows, MacOS, and Linux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Source code compatible on all platforms – no changes to run on Windows vs. Linux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Includes several .h headers and .LIBs (static link libraries)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Added to Visual Studio solutions using Microsoft’s </a:t>
            </a:r>
            <a:r>
              <a:rPr lang="en-US" sz="2400" dirty="0" err="1"/>
              <a:t>NuGet</a:t>
            </a:r>
            <a:r>
              <a:rPr lang="en-US" sz="2400" dirty="0"/>
              <a:t> package manager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Installs all necessary binaries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Updates Solution &amp; Project settings, including link paths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Adds additional property pages to VS shell to configure Allegro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3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3711</TotalTime>
  <Words>622</Words>
  <Application>Microsoft Office PowerPoint</Application>
  <PresentationFormat>On-screen Show (4:3)</PresentationFormat>
  <Paragraphs>133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Session Goals</vt:lpstr>
      <vt:lpstr>Cartesian Coordinates</vt:lpstr>
      <vt:lpstr>Screen Pixels</vt:lpstr>
      <vt:lpstr>Screen Y vs. World Y Coordinates</vt:lpstr>
      <vt:lpstr>World Bounding Rectangle</vt:lpstr>
      <vt:lpstr>World Bounding Rectangle</vt:lpstr>
      <vt:lpstr>Screen Bounding Rectangle</vt:lpstr>
      <vt:lpstr>Allegro Graphics Library</vt:lpstr>
      <vt:lpstr>Allegro Graphics Library</vt:lpstr>
      <vt:lpstr>Allegro Graphics Library</vt:lpstr>
      <vt:lpstr>Allegro Graphics Library</vt:lpstr>
      <vt:lpstr>Allegro Graphics Library</vt:lpstr>
      <vt:lpstr>Allegro Graphics Library</vt:lpstr>
      <vt:lpstr>Allegro Graphics Library</vt:lpstr>
      <vt:lpstr>Allegro Graphics Library</vt:lpstr>
      <vt:lpstr>The PointSet Class</vt:lpstr>
      <vt:lpstr>The SimpleScreen Class</vt:lpstr>
      <vt:lpstr>Argb Color Encoding</vt:lpstr>
      <vt:lpstr>Alpha Blending = Opacity</vt:lpstr>
      <vt:lpstr>Various Colors in RGB Values</vt:lpstr>
      <vt:lpstr>Predefined Color “Names”</vt:lpstr>
      <vt:lpstr>Lab 1 – Draw Triangle</vt:lpstr>
      <vt:lpstr>Lab 1 – Draw Triangle</vt:lpstr>
      <vt:lpstr>Lab 2 - Euler Line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281</cp:revision>
  <cp:lastPrinted>2015-07-23T02:12:25Z</cp:lastPrinted>
  <dcterms:created xsi:type="dcterms:W3CDTF">2015-02-07T02:50:53Z</dcterms:created>
  <dcterms:modified xsi:type="dcterms:W3CDTF">2016-07-22T09:03:10Z</dcterms:modified>
</cp:coreProperties>
</file>