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627" r:id="rId2"/>
    <p:sldId id="502" r:id="rId3"/>
    <p:sldId id="560" r:id="rId4"/>
    <p:sldId id="616" r:id="rId5"/>
    <p:sldId id="562" r:id="rId6"/>
    <p:sldId id="617" r:id="rId7"/>
    <p:sldId id="618" r:id="rId8"/>
    <p:sldId id="607" r:id="rId9"/>
    <p:sldId id="619" r:id="rId10"/>
    <p:sldId id="609" r:id="rId11"/>
    <p:sldId id="563" r:id="rId12"/>
    <p:sldId id="580" r:id="rId13"/>
    <p:sldId id="579" r:id="rId14"/>
    <p:sldId id="620" r:id="rId15"/>
    <p:sldId id="595" r:id="rId16"/>
    <p:sldId id="564" r:id="rId17"/>
    <p:sldId id="597" r:id="rId18"/>
    <p:sldId id="566" r:id="rId19"/>
    <p:sldId id="613" r:id="rId20"/>
    <p:sldId id="598" r:id="rId21"/>
    <p:sldId id="601" r:id="rId22"/>
    <p:sldId id="570" r:id="rId23"/>
    <p:sldId id="600" r:id="rId24"/>
    <p:sldId id="571" r:id="rId25"/>
    <p:sldId id="572" r:id="rId26"/>
    <p:sldId id="602" r:id="rId27"/>
    <p:sldId id="621" r:id="rId28"/>
    <p:sldId id="603" r:id="rId29"/>
    <p:sldId id="574" r:id="rId30"/>
    <p:sldId id="622" r:id="rId31"/>
    <p:sldId id="623" r:id="rId32"/>
    <p:sldId id="576" r:id="rId33"/>
    <p:sldId id="614" r:id="rId34"/>
    <p:sldId id="577" r:id="rId35"/>
    <p:sldId id="606" r:id="rId36"/>
    <p:sldId id="625" r:id="rId37"/>
    <p:sldId id="605" r:id="rId38"/>
    <p:sldId id="578" r:id="rId39"/>
    <p:sldId id="626" r:id="rId4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7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1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5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6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95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7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3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5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1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6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8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4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0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84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51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48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1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8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56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8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3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543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3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4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7557-356B-4B1B-9E0B-F6ADCCBC5073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D5C7-E83C-4ACA-94ED-C5706254562B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56E-9770-48C3-A2A0-00FBC6401A9A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03F-5809-40C6-B8C5-1333F918A7ED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6B13-1029-4F60-9EFE-5199CA8A65AE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6C26-9738-4D33-8038-A98530C124DE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6847-AEE5-4D44-B409-8D80E691AA4B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FB3-91DF-4EA9-9509-19FC1BA29A9A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7706-5B2F-49E3-9328-144B2E2D16EA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314D-8916-47F3-81EE-DE9C48617FC5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456-B276-4789-A51C-2455EAC3F342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332A-BB37-429A-9270-18CE87CDE78E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gif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21</a:t>
            </a:r>
          </a:p>
          <a:p>
            <a:pPr algn="ctr"/>
            <a:r>
              <a:rPr lang="en-US" dirty="0"/>
              <a:t>Oblique Projection</a:t>
            </a:r>
          </a:p>
          <a:p>
            <a:pPr algn="ctr"/>
            <a:r>
              <a:rPr lang="en-US" dirty="0"/>
              <a:t>Spherical Coordinates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01672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6" y="1468581"/>
            <a:ext cx="7171428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Oblique Projection – Pyramid – Lab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1562" y="3319790"/>
            <a:ext cx="5747692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71562" y="5490059"/>
            <a:ext cx="5103813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598" y="1784665"/>
            <a:ext cx="3908804" cy="37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1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012" y="1884874"/>
            <a:ext cx="58959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88" y="2718664"/>
            <a:ext cx="4204212" cy="363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79" y="1312560"/>
            <a:ext cx="4709460" cy="2912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01440" y="3962400"/>
            <a:ext cx="832485" cy="441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14190" y="4297794"/>
            <a:ext cx="426289" cy="304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09900" y="4152900"/>
            <a:ext cx="1825625" cy="1955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51486" y="5988901"/>
            <a:ext cx="426289" cy="304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88" y="2718664"/>
            <a:ext cx="4204212" cy="363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79" y="1312560"/>
            <a:ext cx="4709460" cy="2912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01440" y="3962400"/>
            <a:ext cx="832485" cy="441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14190" y="4297794"/>
            <a:ext cx="426289" cy="304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09900" y="4152900"/>
            <a:ext cx="1825625" cy="1955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51486" y="5988901"/>
            <a:ext cx="426289" cy="304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86" y="1546822"/>
            <a:ext cx="3172938" cy="6308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461260" y="1859756"/>
            <a:ext cx="46196" cy="2544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82671" y="2016919"/>
            <a:ext cx="565354" cy="286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2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88" y="2718664"/>
            <a:ext cx="4204212" cy="3637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594" y="1489785"/>
            <a:ext cx="5855003" cy="2501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Spherical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52348" y="1579262"/>
            <a:ext cx="1243012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56598" y="4247369"/>
            <a:ext cx="438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❶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20744" y="4230559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⓿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20421" y="4770173"/>
            <a:ext cx="438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63251" y="4740814"/>
            <a:ext cx="438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❸</a:t>
            </a:r>
          </a:p>
        </p:txBody>
      </p:sp>
      <p:cxnSp>
        <p:nvCxnSpPr>
          <p:cNvPr id="17" name="Straight Arrow Connector 16"/>
          <p:cNvCxnSpPr>
            <a:stCxn id="27" idx="0"/>
          </p:cNvCxnSpPr>
          <p:nvPr/>
        </p:nvCxnSpPr>
        <p:spPr>
          <a:xfrm flipV="1">
            <a:off x="2882619" y="3108960"/>
            <a:ext cx="546381" cy="1631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6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8" y="3336751"/>
            <a:ext cx="4076601" cy="2484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232" y="1561454"/>
            <a:ext cx="5625065" cy="2502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Vertices and Facets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40216" y="4298315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4476" y="410245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⓿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67012" y="4874419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08471" y="472289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❸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42171" y="3336751"/>
            <a:ext cx="1197369" cy="1537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44334" y="1615698"/>
            <a:ext cx="1612208" cy="151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23" y="4257615"/>
            <a:ext cx="6866447" cy="1555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Vertices and Facets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33700" y="1574150"/>
            <a:ext cx="4076601" cy="2484785"/>
            <a:chOff x="-147472" y="2231851"/>
            <a:chExt cx="4076601" cy="24847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472" y="2231851"/>
              <a:ext cx="4076601" cy="2484785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1969975" y="2974629"/>
              <a:ext cx="1210511" cy="1162060"/>
              <a:chOff x="1969975" y="2974629"/>
              <a:chExt cx="1210511" cy="116206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969975" y="3130814"/>
                <a:ext cx="43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❶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55776" y="2974629"/>
                <a:ext cx="49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⓿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59071" y="3767357"/>
                <a:ext cx="43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❷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41750" y="3520522"/>
                <a:ext cx="438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❸</a:t>
                </a:r>
              </a:p>
            </p:txBody>
          </p:sp>
        </p:grpSp>
      </p:grpSp>
      <p:cxnSp>
        <p:nvCxnSpPr>
          <p:cNvPr id="15" name="Straight Arrow Connector 14"/>
          <p:cNvCxnSpPr/>
          <p:nvPr/>
        </p:nvCxnSpPr>
        <p:spPr>
          <a:xfrm>
            <a:off x="5161076" y="2893561"/>
            <a:ext cx="223101" cy="2096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49780" y="1731217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3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94531" y="5952899"/>
            <a:ext cx="5529791" cy="317530"/>
            <a:chOff x="1894531" y="5952899"/>
            <a:chExt cx="5529791" cy="317530"/>
          </a:xfrm>
        </p:grpSpPr>
        <p:sp>
          <p:nvSpPr>
            <p:cNvPr id="8" name="Line Callout 2 7"/>
            <p:cNvSpPr/>
            <p:nvPr/>
          </p:nvSpPr>
          <p:spPr>
            <a:xfrm>
              <a:off x="1894531" y="5952899"/>
              <a:ext cx="1278337" cy="317530"/>
            </a:xfrm>
            <a:prstGeom prst="borderCallout2">
              <a:avLst>
                <a:gd name="adj1" fmla="val 52916"/>
                <a:gd name="adj2" fmla="val 103812"/>
                <a:gd name="adj3" fmla="val 35834"/>
                <a:gd name="adj4" fmla="val 131244"/>
                <a:gd name="adj5" fmla="val -68094"/>
                <a:gd name="adj6" fmla="val 149739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RGB Min</a:t>
              </a:r>
            </a:p>
          </p:txBody>
        </p:sp>
        <p:sp>
          <p:nvSpPr>
            <p:cNvPr id="19" name="Line Callout 2 18"/>
            <p:cNvSpPr/>
            <p:nvPr/>
          </p:nvSpPr>
          <p:spPr>
            <a:xfrm>
              <a:off x="6145985" y="5952899"/>
              <a:ext cx="1278337" cy="317530"/>
            </a:xfrm>
            <a:prstGeom prst="borderCallout2">
              <a:avLst>
                <a:gd name="adj1" fmla="val 52916"/>
                <a:gd name="adj2" fmla="val -11364"/>
                <a:gd name="adj3" fmla="val 23631"/>
                <a:gd name="adj4" fmla="val -43338"/>
                <a:gd name="adj5" fmla="val -72975"/>
                <a:gd name="adj6" fmla="val -52123"/>
              </a:avLst>
            </a:pr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RGB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9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Wireframe Sphere – Lab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468581"/>
            <a:ext cx="484761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8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" y="1733380"/>
            <a:ext cx="8295238" cy="19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Wireframe Sphere – Lab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07668" y="3307709"/>
            <a:ext cx="260678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9780" y="4135212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Re-run Lab 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38007" y="2520224"/>
            <a:ext cx="46495" cy="7129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Review 3D Cartesian coordinates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oblique projection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</a:t>
                </a:r>
                <a:r>
                  <a:rPr lang="en-US" sz="2400" b="1" dirty="0"/>
                  <a:t>vertex</a:t>
                </a:r>
                <a:r>
                  <a:rPr lang="en-US" sz="2400" dirty="0"/>
                  <a:t> array from a set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Point3D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</a:t>
                </a:r>
                <a:r>
                  <a:rPr lang="en-US" sz="2400" b="1" dirty="0"/>
                  <a:t>facet</a:t>
                </a:r>
                <a:r>
                  <a:rPr lang="en-US" sz="2400" dirty="0"/>
                  <a:t> from a set of vertices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wireframe</a:t>
                </a:r>
                <a:r>
                  <a:rPr lang="en-US" sz="2400" dirty="0"/>
                  <a:t> monolith and pyramid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Introduce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spherical coordinates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a wireframe </a:t>
                </a:r>
                <a:r>
                  <a:rPr lang="en-US" sz="2400" b="1" dirty="0"/>
                  <a:t>sphere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torus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vector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dot product </a:t>
                </a:r>
                <a:r>
                  <a:rPr lang="en-US" sz="2400" dirty="0"/>
                  <a:t>to perform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back face culling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dot product to perform facet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shading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9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32" y="1949833"/>
            <a:ext cx="3888318" cy="3680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78" y="1396511"/>
            <a:ext cx="2609524" cy="23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7" y="4135608"/>
            <a:ext cx="3429000" cy="214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2 9"/>
              <p:cNvSpPr/>
              <p:nvPr/>
            </p:nvSpPr>
            <p:spPr>
              <a:xfrm>
                <a:off x="4065604" y="1803083"/>
                <a:ext cx="1918872" cy="1154430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the components of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vector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ine Callout 2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04" y="1803083"/>
                <a:ext cx="1918872" cy="1154430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3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9" y="1551838"/>
            <a:ext cx="7745812" cy="47212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184775" y="3689350"/>
            <a:ext cx="676275" cy="260350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7175" y="3697641"/>
            <a:ext cx="523875" cy="8140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0852888">
                <a:off x="5247426" y="3358651"/>
                <a:ext cx="3478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2888">
                <a:off x="5247426" y="3358651"/>
                <a:ext cx="34785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21175629">
                <a:off x="5638481" y="3976858"/>
                <a:ext cx="341439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5629">
                <a:off x="5638481" y="3976858"/>
                <a:ext cx="341439" cy="565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16349" y="3689350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4950" y="327852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6851" y="4436012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❷</a:t>
            </a:r>
          </a:p>
        </p:txBody>
      </p:sp>
    </p:spTree>
    <p:extLst>
      <p:ext uri="{BB962C8B-B14F-4D97-AF65-F5344CB8AC3E}">
        <p14:creationId xmlns:p14="http://schemas.microsoft.com/office/powerpoint/2010/main" val="1827716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Vector Cross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09512"/>
            <a:ext cx="3747570" cy="25502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263" y="1709512"/>
            <a:ext cx="3418865" cy="2681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548" y="4713840"/>
            <a:ext cx="3950464" cy="1907940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5693508" y="4796684"/>
            <a:ext cx="2674620" cy="1154430"/>
          </a:xfrm>
          <a:prstGeom prst="borderCallout2">
            <a:avLst>
              <a:gd name="adj1" fmla="val 39036"/>
              <a:gd name="adj2" fmla="val -3065"/>
              <a:gd name="adj3" fmla="val -24546"/>
              <a:gd name="adj4" fmla="val -31789"/>
              <a:gd name="adj5" fmla="val -69313"/>
              <a:gd name="adj6" fmla="val -21086"/>
            </a:avLst>
          </a:prstGeom>
          <a:solidFill>
            <a:schemeClr val="bg1"/>
          </a:solidFill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cross product </a:t>
            </a:r>
            <a:r>
              <a:rPr lang="en-US" dirty="0">
                <a:solidFill>
                  <a:schemeClr val="tx1"/>
                </a:solidFill>
              </a:rPr>
              <a:t>of two vectors is the </a:t>
            </a:r>
            <a:r>
              <a:rPr lang="en-US" b="1" dirty="0">
                <a:solidFill>
                  <a:srgbClr val="FF0000"/>
                </a:solidFill>
              </a:rPr>
              <a:t>determinant</a:t>
            </a:r>
            <a:r>
              <a:rPr lang="en-US" dirty="0">
                <a:solidFill>
                  <a:schemeClr val="tx1"/>
                </a:solidFill>
              </a:rPr>
              <a:t> of the matrix of their components</a:t>
            </a:r>
          </a:p>
        </p:txBody>
      </p:sp>
    </p:spTree>
    <p:extLst>
      <p:ext uri="{BB962C8B-B14F-4D97-AF65-F5344CB8AC3E}">
        <p14:creationId xmlns:p14="http://schemas.microsoft.com/office/powerpoint/2010/main" val="28896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Every Facet has a Surface Normal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63" y="4332007"/>
            <a:ext cx="2652337" cy="2206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08" y="1658327"/>
            <a:ext cx="3787041" cy="2301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19" y="1589533"/>
            <a:ext cx="3571631" cy="2923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5235" y="4513086"/>
            <a:ext cx="3015142" cy="21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Vector Dot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77" y="1570618"/>
            <a:ext cx="3191925" cy="223981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3131391" y="4224886"/>
            <a:ext cx="2175511" cy="1154430"/>
          </a:xfrm>
          <a:prstGeom prst="borderCallout2">
            <a:avLst>
              <a:gd name="adj1" fmla="val -13109"/>
              <a:gd name="adj2" fmla="val 56230"/>
              <a:gd name="adj3" fmla="val -183622"/>
              <a:gd name="adj4" fmla="val 38923"/>
              <a:gd name="adj5" fmla="val -118819"/>
              <a:gd name="adj6" fmla="val -20792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dot product </a:t>
            </a:r>
            <a:r>
              <a:rPr lang="en-US" dirty="0">
                <a:solidFill>
                  <a:schemeClr val="tx1"/>
                </a:solidFill>
              </a:rPr>
              <a:t>gives the angle </a:t>
            </a:r>
            <a:r>
              <a:rPr lang="en-US" i="1" dirty="0">
                <a:solidFill>
                  <a:schemeClr val="tx1"/>
                </a:solidFill>
              </a:rPr>
              <a:t>between</a:t>
            </a:r>
            <a:r>
              <a:rPr lang="en-US" dirty="0">
                <a:solidFill>
                  <a:schemeClr val="tx1"/>
                </a:solidFill>
              </a:rPr>
              <a:t> two </a:t>
            </a:r>
            <a:r>
              <a:rPr lang="en-US" b="1" dirty="0">
                <a:solidFill>
                  <a:srgbClr val="FF0000"/>
                </a:solidFill>
              </a:rPr>
              <a:t>vectors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04" y="2594897"/>
            <a:ext cx="2215516" cy="17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Back Face Culling and Facet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44" y="1634148"/>
            <a:ext cx="3434032" cy="257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088" y="4443032"/>
            <a:ext cx="3268004" cy="19133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28" y="1468581"/>
            <a:ext cx="2594183" cy="25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7" y="1874894"/>
            <a:ext cx="7443267" cy="3419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31720" y="2543174"/>
            <a:ext cx="515112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9768" y="2781299"/>
            <a:ext cx="6074092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8428" y="4511039"/>
            <a:ext cx="1433512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39528" y="1913023"/>
            <a:ext cx="1898332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47" y="1613944"/>
            <a:ext cx="8561905" cy="42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49768" y="2400557"/>
            <a:ext cx="6074092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9321" y="2672126"/>
            <a:ext cx="5938869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0969" y="4813256"/>
            <a:ext cx="1557111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72721" y="1916429"/>
            <a:ext cx="1274913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58013"/>
            <a:ext cx="7864666" cy="2893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9780" y="4937009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Re-run Lab 3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8688" y="3092660"/>
            <a:ext cx="504776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1" y="1468581"/>
            <a:ext cx="484761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1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Axis Orientation in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58" y="1720359"/>
            <a:ext cx="4461083" cy="386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2 4"/>
              <p:cNvSpPr/>
              <p:nvPr/>
            </p:nvSpPr>
            <p:spPr>
              <a:xfrm>
                <a:off x="6457950" y="4000500"/>
                <a:ext cx="2301240" cy="1154430"/>
              </a:xfrm>
              <a:prstGeom prst="borderCallout2">
                <a:avLst>
                  <a:gd name="adj1" fmla="val -7829"/>
                  <a:gd name="adj2" fmla="val 44798"/>
                  <a:gd name="adj3" fmla="val -130157"/>
                  <a:gd name="adj4" fmla="val 16360"/>
                  <a:gd name="adj5" fmla="val -95056"/>
                  <a:gd name="adj6" fmla="val -44733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Objects father away have a more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coordinate value!</a:t>
                </a:r>
              </a:p>
            </p:txBody>
          </p:sp>
        </mc:Choice>
        <mc:Fallback xmlns="">
          <p:sp>
            <p:nvSpPr>
              <p:cNvPr id="5" name="Line Callout 2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4000500"/>
                <a:ext cx="2301240" cy="1154430"/>
              </a:xfrm>
              <a:prstGeom prst="borderCallout2">
                <a:avLst>
                  <a:gd name="adj1" fmla="val -7829"/>
                  <a:gd name="adj2" fmla="val 44798"/>
                  <a:gd name="adj3" fmla="val -130157"/>
                  <a:gd name="adj4" fmla="val 16360"/>
                  <a:gd name="adj5" fmla="val -95056"/>
                  <a:gd name="adj6" fmla="val -44733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1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47" y="1613944"/>
            <a:ext cx="8561905" cy="42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Facet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1605" y="3355708"/>
            <a:ext cx="6589797" cy="960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1606" y="4358735"/>
            <a:ext cx="3846598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90077" y="1891181"/>
            <a:ext cx="1274913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40" y="1724238"/>
            <a:ext cx="6954321" cy="2729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Back Face Culling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9780" y="4937009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Re-run Lab 3</a:t>
            </a:r>
          </a:p>
        </p:txBody>
      </p:sp>
      <p:sp>
        <p:nvSpPr>
          <p:cNvPr id="9" name="Rectangle 8"/>
          <p:cNvSpPr/>
          <p:nvPr/>
        </p:nvSpPr>
        <p:spPr>
          <a:xfrm>
            <a:off x="7094220" y="3007419"/>
            <a:ext cx="445705" cy="223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Facet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345800"/>
            <a:ext cx="484761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69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816" y="3530605"/>
            <a:ext cx="3960320" cy="2534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3" y="1310878"/>
            <a:ext cx="4553918" cy="29715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85988" y="2972318"/>
            <a:ext cx="381952" cy="304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1428" y="4199138"/>
            <a:ext cx="320992" cy="304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8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60" y="1468581"/>
            <a:ext cx="5664281" cy="5153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9780" y="3053758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4</a:t>
            </a:r>
          </a:p>
        </p:txBody>
      </p:sp>
    </p:spTree>
    <p:extLst>
      <p:ext uri="{BB962C8B-B14F-4D97-AF65-F5344CB8AC3E}">
        <p14:creationId xmlns:p14="http://schemas.microsoft.com/office/powerpoint/2010/main" val="33548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Torus – Lab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405580"/>
            <a:ext cx="484761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82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78" y="1293645"/>
            <a:ext cx="5712443" cy="5237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9780" y="3053758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4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0271" y="5456827"/>
            <a:ext cx="310014" cy="205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Torus – Lab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0" y="1468581"/>
            <a:ext cx="4847619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68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– Draw a Cylinder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new console applications solution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Add </a:t>
            </a:r>
            <a:r>
              <a:rPr lang="en-US" sz="2400" dirty="0" err="1"/>
              <a:t>NuGet</a:t>
            </a:r>
            <a:r>
              <a:rPr lang="en-US" sz="2400" dirty="0"/>
              <a:t> package for Allegro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Select “Primitives” and “Color” add-ons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Select “Dynamic Debug – Dynamic runtime” library type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Copy over </a:t>
            </a:r>
            <a:r>
              <a:rPr lang="en-US" sz="2400" dirty="0" err="1"/>
              <a:t>stdafx.h</a:t>
            </a:r>
            <a:r>
              <a:rPr lang="en-US" sz="2400" dirty="0"/>
              <a:t>, </a:t>
            </a:r>
            <a:r>
              <a:rPr lang="en-US" sz="2400" dirty="0" err="1"/>
              <a:t>SimpleScreen.h</a:t>
            </a:r>
            <a:r>
              <a:rPr lang="en-US" sz="2400" dirty="0"/>
              <a:t>, and SimpleScreen.cpp from “</a:t>
            </a:r>
            <a:r>
              <a:rPr lang="en-US" sz="2400" dirty="0" err="1"/>
              <a:t>DrawTorus</a:t>
            </a:r>
            <a:r>
              <a:rPr lang="en-US" sz="2400" dirty="0"/>
              <a:t>” solution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Add “</a:t>
            </a:r>
            <a:r>
              <a:rPr lang="en-US" sz="2400" dirty="0" err="1"/>
              <a:t>SimpleScreen.h</a:t>
            </a:r>
            <a:r>
              <a:rPr lang="en-US" sz="2400" dirty="0"/>
              <a:t>” and “SimpleScreen.cpp” to project as existing items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Copy statements in main() from </a:t>
            </a:r>
            <a:r>
              <a:rPr lang="en-US" sz="2400" dirty="0" err="1"/>
              <a:t>DrawTorus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vertices for each facet, pass to </a:t>
            </a:r>
            <a:r>
              <a:rPr lang="en-US" sz="2400" dirty="0" err="1"/>
              <a:t>ss.DrawFacet</a:t>
            </a:r>
            <a:r>
              <a:rPr lang="en-US" sz="2400" dirty="0"/>
              <a:t>()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4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So now you know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3D Cartesian coordinates use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while 3D Spherical coordinates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Oblique projection </a:t>
                </a:r>
                <a:r>
                  <a:rPr lang="en-US" sz="2400" dirty="0"/>
                  <a:t>(2.5D) shows a ¾ “side” view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Sets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vertices</a:t>
                </a:r>
                <a:r>
                  <a:rPr lang="en-US" sz="2400" dirty="0"/>
                  <a:t> are assembled into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facets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surface normal is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cross product</a:t>
                </a:r>
                <a:r>
                  <a:rPr lang="en-US" sz="2400" dirty="0"/>
                  <a:t> using the right-hand rule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dot product </a:t>
                </a:r>
                <a:r>
                  <a:rPr lang="en-US" sz="2400" dirty="0"/>
                  <a:t>expresses the angle </a:t>
                </a:r>
                <a:r>
                  <a:rPr lang="en-US" sz="2400" u="sng" dirty="0"/>
                  <a:t>between</a:t>
                </a:r>
                <a:r>
                  <a:rPr lang="en-US" sz="2400" dirty="0"/>
                  <a:t> two vectors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dot product between the </a:t>
                </a:r>
                <a:r>
                  <a:rPr lang="en-US" sz="2400" b="1" dirty="0"/>
                  <a:t>camera vector</a:t>
                </a:r>
                <a:r>
                  <a:rPr lang="en-US" sz="2400" dirty="0"/>
                  <a:t> and each facet normal enables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back face culling </a:t>
                </a:r>
                <a:r>
                  <a:rPr lang="en-US" sz="2400" dirty="0"/>
                  <a:t>and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facet shading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1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3" y="4282440"/>
            <a:ext cx="5941134" cy="2288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Oblique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4" y="1396765"/>
            <a:ext cx="2761484" cy="2761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756" y="2015793"/>
            <a:ext cx="3880141" cy="15275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174865" y="2950681"/>
            <a:ext cx="644786" cy="24182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07239" y="3124200"/>
            <a:ext cx="464606" cy="25939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40983" y="5314079"/>
            <a:ext cx="2047200" cy="182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49675" y="5670508"/>
            <a:ext cx="1987550" cy="174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495550" y="1532340"/>
            <a:ext cx="1168910" cy="2010960"/>
            <a:chOff x="2495550" y="1532340"/>
            <a:chExt cx="1168910" cy="201096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495550" y="2714625"/>
              <a:ext cx="809625" cy="82867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 rot="18776719">
                  <a:off x="2763831" y="2063637"/>
                  <a:ext cx="14319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</a:rPr>
                    <a:t>Decreasing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a14:m>
                  <a:endParaRPr lang="en-US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76719">
                  <a:off x="2763831" y="2063637"/>
                  <a:ext cx="14319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369" b="-74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3614970" y="2374116"/>
            <a:ext cx="977932" cy="281577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>
            <a:off x="3614970" y="2374116"/>
            <a:ext cx="72109" cy="33694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305175" y="2063394"/>
            <a:ext cx="4384675" cy="1087005"/>
            <a:chOff x="3305175" y="2063394"/>
            <a:chExt cx="4384675" cy="1087005"/>
          </a:xfrm>
        </p:grpSpPr>
        <p:sp>
          <p:nvSpPr>
            <p:cNvPr id="10" name="Rectangle 9"/>
            <p:cNvSpPr/>
            <p:nvPr/>
          </p:nvSpPr>
          <p:spPr>
            <a:xfrm>
              <a:off x="6662737" y="2063394"/>
              <a:ext cx="1027113" cy="198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10" idx="1"/>
            </p:cNvCxnSpPr>
            <p:nvPr/>
          </p:nvCxnSpPr>
          <p:spPr>
            <a:xfrm flipV="1">
              <a:off x="3305175" y="2162454"/>
              <a:ext cx="3357562" cy="9879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" y="1390162"/>
            <a:ext cx="4847619" cy="5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Oblique Projection – Monolith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0566" y="5920433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length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5397" y="6105256"/>
            <a:ext cx="1625169" cy="107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5025" y="2766447"/>
            <a:ext cx="0" cy="323139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70566" y="5158050"/>
            <a:ext cx="337230" cy="30510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5621" y="4981004"/>
            <a:ext cx="88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24999" y="4197479"/>
            <a:ext cx="8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height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522" y="1967877"/>
            <a:ext cx="4801843" cy="34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3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5" y="1688361"/>
            <a:ext cx="4157438" cy="4402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Oblique Projection – Vertex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2952" y="5475969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69414" y="5660635"/>
            <a:ext cx="1750347" cy="4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4715" y="4136199"/>
            <a:ext cx="0" cy="1462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23752" y="4618906"/>
            <a:ext cx="935416" cy="939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1232" y="4413916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Z-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13735" y="3765961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1334" y="5373549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0049" y="537971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⓿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38452" y="5019902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6638" y="5020681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❸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4215" y="26843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❹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91334" y="270967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❺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04988" y="235605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❻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2434" y="23371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❼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08" y="2812943"/>
            <a:ext cx="5611579" cy="2451583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2678906" y="2647950"/>
            <a:ext cx="3232527" cy="21982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5" y="1688361"/>
            <a:ext cx="4157438" cy="44024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14" y="2567706"/>
            <a:ext cx="5468099" cy="25817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91334" y="5373549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0049" y="537971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⓿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38452" y="5019902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6638" y="5020681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❸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4215" y="26843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❹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91334" y="270967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❺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04988" y="235605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❻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62434" y="23371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Oblique Projection – Facet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86769" y="2693358"/>
            <a:ext cx="3744057" cy="9332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38452" y="4077156"/>
            <a:ext cx="33923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49780" y="1478803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4074" y="4864099"/>
            <a:ext cx="431801" cy="211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98" y="1812215"/>
            <a:ext cx="3966708" cy="4200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Oblique Projection – Pyramid – Lab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97" y="3204397"/>
            <a:ext cx="3086100" cy="2468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431" y="1538324"/>
            <a:ext cx="4888754" cy="13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4" y="2011993"/>
            <a:ext cx="3912991" cy="4143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79" y="365126"/>
            <a:ext cx="8359042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Oblique Projection – Pyramid – Lab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76274" y="5857458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4535" y="583277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⓿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3005" y="4421034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1870" y="4428783"/>
            <a:ext cx="43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❸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19656" y="333443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❹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841" y="1333144"/>
            <a:ext cx="4750200" cy="2870173"/>
          </a:xfrm>
          <a:prstGeom prst="rect">
            <a:avLst/>
          </a:prstGeom>
        </p:spPr>
      </p:pic>
      <p:sp>
        <p:nvSpPr>
          <p:cNvPr id="9" name="Line Callout 2 8"/>
          <p:cNvSpPr/>
          <p:nvPr/>
        </p:nvSpPr>
        <p:spPr>
          <a:xfrm>
            <a:off x="4730598" y="4656048"/>
            <a:ext cx="3576493" cy="1266999"/>
          </a:xfrm>
          <a:prstGeom prst="borderCallout2">
            <a:avLst>
              <a:gd name="adj1" fmla="val -8067"/>
              <a:gd name="adj2" fmla="val 14314"/>
              <a:gd name="adj3" fmla="val -48105"/>
              <a:gd name="adj4" fmla="val 21566"/>
              <a:gd name="adj5" fmla="val -158022"/>
              <a:gd name="adj6" fmla="val 16377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the </a:t>
            </a:r>
            <a:r>
              <a:rPr lang="en-US" b="1" u="sng" dirty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/* TODO */ </a:t>
            </a:r>
            <a:r>
              <a:rPr lang="en-US" dirty="0">
                <a:solidFill>
                  <a:schemeClr val="tx1"/>
                </a:solidFill>
              </a:rPr>
              <a:t>comments in the definitions of both </a:t>
            </a:r>
            <a:r>
              <a:rPr lang="en-US" b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facets</a:t>
            </a:r>
            <a:r>
              <a:rPr lang="en-US" dirty="0">
                <a:solidFill>
                  <a:schemeClr val="tx1"/>
                </a:solidFill>
              </a:rPr>
              <a:t>, and enter the correct code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9780" y="2464724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</a:t>
            </a:r>
            <a:r>
              <a:rPr lang="en-US" sz="4000" b="1" u="sng" dirty="0">
                <a:solidFill>
                  <a:schemeClr val="bg1"/>
                </a:solidFill>
              </a:rPr>
              <a:t>edit</a:t>
            </a:r>
            <a:r>
              <a:rPr lang="en-US" sz="4000" b="1" dirty="0">
                <a:solidFill>
                  <a:schemeClr val="bg1"/>
                </a:solidFill>
              </a:rPr>
              <a:t> Lab 2</a:t>
            </a:r>
          </a:p>
        </p:txBody>
      </p:sp>
    </p:spTree>
    <p:extLst>
      <p:ext uri="{BB962C8B-B14F-4D97-AF65-F5344CB8AC3E}">
        <p14:creationId xmlns:p14="http://schemas.microsoft.com/office/powerpoint/2010/main" val="39402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10082</TotalTime>
  <Words>515</Words>
  <Application>Microsoft Office PowerPoint</Application>
  <PresentationFormat>On-screen Show (4:3)</PresentationFormat>
  <Paragraphs>206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Axis Orientation in 3D</vt:lpstr>
      <vt:lpstr>Oblique Projection</vt:lpstr>
      <vt:lpstr>Oblique Projection – Monolith</vt:lpstr>
      <vt:lpstr>Oblique Projection – Vertex Array</vt:lpstr>
      <vt:lpstr>Oblique Projection – Facet Array</vt:lpstr>
      <vt:lpstr>Oblique Projection – Pyramid – Lab 2</vt:lpstr>
      <vt:lpstr>Oblique Projection – Pyramid – Lab 2</vt:lpstr>
      <vt:lpstr>Oblique Projection – Pyramid – Lab 3</vt:lpstr>
      <vt:lpstr>Spherical Coordinates</vt:lpstr>
      <vt:lpstr>Spherical Coordinates</vt:lpstr>
      <vt:lpstr>Spherical Coordinates</vt:lpstr>
      <vt:lpstr>Spherical Coordinates</vt:lpstr>
      <vt:lpstr>Spherical Coordinates</vt:lpstr>
      <vt:lpstr>Vertices and Facets</vt:lpstr>
      <vt:lpstr>Vertices and Facets</vt:lpstr>
      <vt:lpstr>Wireframe Sphere – Lab 3</vt:lpstr>
      <vt:lpstr>Wireframe Sphere – Lab 3</vt:lpstr>
      <vt:lpstr>What is a vector?</vt:lpstr>
      <vt:lpstr>What is a vector?</vt:lpstr>
      <vt:lpstr>Vector Cross Product</vt:lpstr>
      <vt:lpstr>Every Facet has a Surface Normal Vector</vt:lpstr>
      <vt:lpstr>Vector Dot Product</vt:lpstr>
      <vt:lpstr>Back Face Culling and Facet Shading</vt:lpstr>
      <vt:lpstr>Back Face Culling</vt:lpstr>
      <vt:lpstr>Back Face Culling</vt:lpstr>
      <vt:lpstr>Back Face Culling</vt:lpstr>
      <vt:lpstr>Back Face Culling</vt:lpstr>
      <vt:lpstr>Facet Shading</vt:lpstr>
      <vt:lpstr>Back Face Culling</vt:lpstr>
      <vt:lpstr>Facet Shading</vt:lpstr>
      <vt:lpstr>Drawing a Torus</vt:lpstr>
      <vt:lpstr>Drawing a Torus</vt:lpstr>
      <vt:lpstr>Drawing a Torus – Lab 5</vt:lpstr>
      <vt:lpstr>Drawing a Torus</vt:lpstr>
      <vt:lpstr>Drawing a Torus – Lab 4</vt:lpstr>
      <vt:lpstr>Lab 5 – Draw a Cylinder</vt:lpstr>
      <vt:lpstr>So now you know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1443</cp:revision>
  <cp:lastPrinted>2015-06-01T00:45:11Z</cp:lastPrinted>
  <dcterms:created xsi:type="dcterms:W3CDTF">2014-09-21T17:58:26Z</dcterms:created>
  <dcterms:modified xsi:type="dcterms:W3CDTF">2016-07-25T08:04:06Z</dcterms:modified>
</cp:coreProperties>
</file>