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642" r:id="rId2"/>
    <p:sldId id="502" r:id="rId3"/>
    <p:sldId id="627" r:id="rId4"/>
    <p:sldId id="628" r:id="rId5"/>
    <p:sldId id="629" r:id="rId6"/>
    <p:sldId id="631" r:id="rId7"/>
    <p:sldId id="632" r:id="rId8"/>
    <p:sldId id="633" r:id="rId9"/>
    <p:sldId id="634" r:id="rId10"/>
    <p:sldId id="635" r:id="rId11"/>
    <p:sldId id="636" r:id="rId12"/>
    <p:sldId id="637" r:id="rId13"/>
    <p:sldId id="638" r:id="rId14"/>
    <p:sldId id="639" r:id="rId15"/>
    <p:sldId id="640" r:id="rId16"/>
    <p:sldId id="641" r:id="rId17"/>
    <p:sldId id="626" r:id="rId18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7" autoAdjust="0"/>
    <p:restoredTop sz="94641" autoAdjust="0"/>
  </p:normalViewPr>
  <p:slideViewPr>
    <p:cSldViewPr snapToGrid="0">
      <p:cViewPr varScale="1">
        <p:scale>
          <a:sx n="123" d="100"/>
          <a:sy n="123" d="100"/>
        </p:scale>
        <p:origin x="11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3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2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37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57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62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79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75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46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27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0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30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71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37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02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4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0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7557-356B-4B1B-9E0B-F6ADCCBC5073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D5C7-E83C-4ACA-94ED-C5706254562B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556E-9770-48C3-A2A0-00FBC6401A9A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03F-5809-40C6-B8C5-1333F918A7ED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6B13-1029-4F60-9EFE-5199CA8A65AE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6C26-9738-4D33-8038-A98530C124DE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6847-AEE5-4D44-B409-8D80E691AA4B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8FB3-91DF-4EA9-9509-19FC1BA29A9A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7706-5B2F-49E3-9328-144B2E2D16EA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314D-8916-47F3-81EE-DE9C48617FC5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A456-B276-4789-A51C-2455EAC3F342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4332A-BB37-429A-9270-18CE87CDE78E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61159" y="4534101"/>
            <a:ext cx="252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22</a:t>
            </a:r>
          </a:p>
          <a:p>
            <a:pPr algn="ctr"/>
            <a:r>
              <a:rPr lang="en-US" dirty="0"/>
              <a:t>Numerical Integration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0296" y="2494684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Advanced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b="1" dirty="0"/>
              <a:t>(SciComp 201)</a:t>
            </a:r>
          </a:p>
        </p:txBody>
      </p:sp>
    </p:spTree>
    <p:extLst>
      <p:ext uri="{BB962C8B-B14F-4D97-AF65-F5344CB8AC3E}">
        <p14:creationId xmlns:p14="http://schemas.microsoft.com/office/powerpoint/2010/main" val="247759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One way we can integrate f(x) is to divide the area under the curve into strips (</a:t>
            </a:r>
            <a:r>
              <a:rPr lang="en-US" sz="2400" b="1" dirty="0"/>
              <a:t>intervals</a:t>
            </a:r>
            <a:r>
              <a:rPr lang="en-US" sz="2400" dirty="0"/>
              <a:t>) and sum the area of each strip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estimate may not be totally accurate because we might have </a:t>
            </a:r>
            <a:r>
              <a:rPr lang="en-US" sz="2400" b="1" dirty="0">
                <a:solidFill>
                  <a:srgbClr val="FF0000"/>
                </a:solidFill>
              </a:rPr>
              <a:t>gaps</a:t>
            </a:r>
            <a:r>
              <a:rPr lang="en-US" sz="2400" dirty="0"/>
              <a:t> between the true value of f(x) and the top of a strip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15" y="3721099"/>
            <a:ext cx="4357355" cy="273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7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9585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width of each strip is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</a:rPr>
                      <m:t>𝜟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𝒊𝒏𝒕𝒆𝒓𝒗𝒂𝒍𝒔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can minimize the gaps by increasing the number of intervals, which makes </a:t>
                </a:r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</a:rPr>
                      <m:t>𝜟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get smaller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different strategies for determine the shape and height of each strip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Trapezoids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Midpoints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Parabolas</a:t>
                </a:r>
                <a:r>
                  <a:rPr lang="en-US" sz="2000" dirty="0"/>
                  <a:t> (Simpson’s Rule)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Depending upon the particular shape of f(x), one method might be more </a:t>
                </a:r>
                <a:r>
                  <a:rPr lang="en-US" sz="2400" u="sng" dirty="0"/>
                  <a:t>accurate</a:t>
                </a:r>
                <a:r>
                  <a:rPr lang="en-US" sz="2400" dirty="0"/>
                  <a:t> than the other two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95851"/>
              </a:xfrm>
              <a:blipFill rotWithShape="0">
                <a:blip r:embed="rId3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5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16" y="1601065"/>
            <a:ext cx="3429000" cy="2428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889" y="1601064"/>
            <a:ext cx="3429000" cy="2428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50" y="4031840"/>
            <a:ext cx="2857500" cy="2695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0123" y="1468581"/>
            <a:ext cx="346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Trapezoids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3811" y="1468581"/>
            <a:ext cx="346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Midpoints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3720" y="4733296"/>
            <a:ext cx="346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Parabolas</a:t>
            </a:r>
          </a:p>
          <a:p>
            <a:pPr algn="ctr"/>
            <a:r>
              <a:rPr lang="en-US" dirty="0"/>
              <a:t>(Simpson’s Rule)</a:t>
            </a:r>
          </a:p>
        </p:txBody>
      </p:sp>
    </p:spTree>
    <p:extLst>
      <p:ext uri="{BB962C8B-B14F-4D97-AF65-F5344CB8AC3E}">
        <p14:creationId xmlns:p14="http://schemas.microsoft.com/office/powerpoint/2010/main" val="208910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Simpson’s Rule is more accurate!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" y="1468580"/>
            <a:ext cx="3896838" cy="2822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446" y="1627946"/>
            <a:ext cx="2321169" cy="2284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458" y="4553658"/>
            <a:ext cx="1707634" cy="1033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55" y="5647181"/>
            <a:ext cx="5790095" cy="2540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1134" y="4122396"/>
            <a:ext cx="3609384" cy="60568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5015"/>
            <a:ext cx="6429377" cy="1727200"/>
            <a:chOff x="628650" y="4275015"/>
            <a:chExt cx="6429377" cy="1727200"/>
          </a:xfrm>
        </p:grpSpPr>
        <p:sp>
          <p:nvSpPr>
            <p:cNvPr id="10" name="Rectangle 9"/>
            <p:cNvSpPr/>
            <p:nvPr/>
          </p:nvSpPr>
          <p:spPr>
            <a:xfrm>
              <a:off x="628650" y="5647181"/>
              <a:ext cx="1278304" cy="3550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79723" y="4275015"/>
              <a:ext cx="1278304" cy="3550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80185" y="3460190"/>
            <a:ext cx="1098310" cy="2542025"/>
            <a:chOff x="5580185" y="3460190"/>
            <a:chExt cx="1098310" cy="2542025"/>
          </a:xfrm>
        </p:grpSpPr>
        <p:sp>
          <p:nvSpPr>
            <p:cNvPr id="13" name="Rectangle 12"/>
            <p:cNvSpPr/>
            <p:nvPr/>
          </p:nvSpPr>
          <p:spPr>
            <a:xfrm>
              <a:off x="5580185" y="5647181"/>
              <a:ext cx="953477" cy="3550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5018" y="3460190"/>
              <a:ext cx="953477" cy="3550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22954" y="3637707"/>
            <a:ext cx="4650153" cy="762355"/>
            <a:chOff x="2922954" y="3637707"/>
            <a:chExt cx="4650153" cy="762355"/>
          </a:xfrm>
        </p:grpSpPr>
        <p:sp>
          <p:nvSpPr>
            <p:cNvPr id="16" name="Rectangle 15"/>
            <p:cNvSpPr/>
            <p:nvPr/>
          </p:nvSpPr>
          <p:spPr>
            <a:xfrm>
              <a:off x="2922954" y="3637707"/>
              <a:ext cx="375138" cy="3325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1642" y="3977360"/>
              <a:ext cx="375138" cy="3325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52676" y="4196861"/>
              <a:ext cx="320431" cy="20320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252676" y="4122397"/>
            <a:ext cx="1672493" cy="605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Simpson’s Rule is more accurate!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8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Simpson’s Rule is more accurate!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1424407"/>
            <a:ext cx="6100236" cy="6410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882" y="2145350"/>
            <a:ext cx="6387518" cy="1559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9532" y="3899425"/>
            <a:ext cx="6065754" cy="2571225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rot="5400000">
            <a:off x="4657728" y="3762378"/>
            <a:ext cx="1943096" cy="1066799"/>
          </a:xfrm>
          <a:prstGeom prst="bentConnector3">
            <a:avLst>
              <a:gd name="adj1" fmla="val 1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33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Simpson’s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240347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Develop a new console mode ROOT app (similar in structure to Session 06 – Lab 1)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this program to calculate the area under the first quadrant of a unit circle centered at (0,0)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Use Simpson’s Rule to perform the numerical integration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Consider the form of the integrand, and the limits of the integral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Create a </a:t>
                </a:r>
                <a:r>
                  <a:rPr lang="en-US" sz="2400" dirty="0" err="1"/>
                  <a:t>TGraph</a:t>
                </a:r>
                <a:r>
                  <a:rPr lang="en-US" sz="2400" dirty="0"/>
                  <a:t> in ROOT that shows the relative percent error of your integral estimation using Simpson’s Rule versus the known exact value, as a function of decreasing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width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2403475"/>
              </a:xfrm>
              <a:blipFill>
                <a:blip r:embed="rId3"/>
                <a:stretch>
                  <a:fillRect l="-1066" t="-3544" r="-381" b="-6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81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To draw a higher degree polynomial: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Subdivide a function domain into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intervals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for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approximation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Use the zeros and extrema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2000" dirty="0"/>
                  <a:t>of a polynomial to center its graph within a world frame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Numerical Integration attempts to find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the area under the curve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It uses the sum of the areas of </a:t>
                </a:r>
                <a:r>
                  <a:rPr lang="en-US" sz="2000" b="1" dirty="0"/>
                  <a:t>successively smaller </a:t>
                </a:r>
                <a:r>
                  <a:rPr lang="en-US" sz="2000" dirty="0"/>
                  <a:t>and smaller strips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strips can be sized according to the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Trapezoid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B050"/>
                    </a:solidFill>
                  </a:rPr>
                  <a:t>Midpoint</a:t>
                </a:r>
                <a:r>
                  <a:rPr lang="en-US" sz="2000" dirty="0"/>
                  <a:t>, or </a:t>
                </a:r>
                <a:r>
                  <a:rPr lang="en-US" sz="2000" dirty="0">
                    <a:solidFill>
                      <a:srgbClr val="00B050"/>
                    </a:solidFill>
                  </a:rPr>
                  <a:t>Simpson’s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B050"/>
                    </a:solidFill>
                  </a:rPr>
                  <a:t>rule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Simpson’s method is the more accurate due to using </a:t>
                </a:r>
                <a:r>
                  <a:rPr lang="en-US" sz="2000" u="sng" dirty="0"/>
                  <a:t>parabolas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  <a:blipFill>
                <a:blip r:embed="rId3"/>
                <a:stretch>
                  <a:fillRect l="-1066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1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Learn how to draw a higher degree polynomials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Review World vs. Screen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bounding rectangles</a:t>
                </a:r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Subdivide a function domain into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intervals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for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approximation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Use the zeros and extrema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2000" dirty="0"/>
                  <a:t>of a polynomial to center its graph within a world frame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Gain an appreciation for </a:t>
                </a:r>
                <a:r>
                  <a:rPr lang="en-US" sz="2400" b="1" dirty="0"/>
                  <a:t>Numerical Integration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Explain </a:t>
                </a:r>
                <a:r>
                  <a:rPr lang="en-US" sz="2400" b="1" dirty="0"/>
                  <a:t>Riemann sums </a:t>
                </a:r>
                <a:r>
                  <a:rPr lang="en-US" sz="2400" dirty="0"/>
                  <a:t>using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interval subdivision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Simpson’s Rule</a:t>
                </a:r>
                <a:r>
                  <a:rPr lang="en-US" sz="2400" b="1" dirty="0"/>
                  <a:t> </a:t>
                </a:r>
                <a:r>
                  <a:rPr lang="en-US" sz="2400" dirty="0"/>
                  <a:t>to calculate area under a polynomial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9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73" y="1611229"/>
            <a:ext cx="6755455" cy="3843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Curves using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739472" y="4681161"/>
            <a:ext cx="2073720" cy="1504954"/>
          </a:xfrm>
          <a:prstGeom prst="wedgeRectCallout">
            <a:avLst>
              <a:gd name="adj1" fmla="val 39264"/>
              <a:gd name="adj2" fmla="val -102521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We draw a curve by breaking it into small intervals of straight lines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846362" y="4188920"/>
            <a:ext cx="1223175" cy="466230"/>
          </a:xfrm>
          <a:prstGeom prst="wedgeRectCallout">
            <a:avLst>
              <a:gd name="adj1" fmla="val -44593"/>
              <a:gd name="adj2" fmla="val -11957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deltaX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932167" y="2083242"/>
            <a:ext cx="485030" cy="7474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17197" y="2047875"/>
            <a:ext cx="545078" cy="2288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62275" y="2276755"/>
            <a:ext cx="546469" cy="14744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08744" y="3780976"/>
            <a:ext cx="503275" cy="145024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012019" y="4047460"/>
            <a:ext cx="559981" cy="11837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581194" y="3480392"/>
            <a:ext cx="520275" cy="5670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372186" y="2830664"/>
            <a:ext cx="559981" cy="1461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Draw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60643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task is to graph the polynomial using Allegro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−120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+2119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+1980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is the appropriate World bounding rectangle values to “see” the full polynomial?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Factor: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Roots are: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-9, -4, -1, 5, 11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Calculate </a:t>
                </a:r>
                <a:r>
                  <a:rPr lang="en-US" sz="2000" dirty="0" err="1"/>
                  <a:t>worldYmin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worldYmax</a:t>
                </a:r>
                <a:r>
                  <a:rPr lang="en-US" sz="2000" dirty="0"/>
                  <a:t> based upon the roots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606437"/>
              </a:xfrm>
              <a:blipFill>
                <a:blip r:embed="rId3"/>
                <a:stretch>
                  <a:fillRect l="-1066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5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Draw Polynomial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77033" y="1325440"/>
                <a:ext cx="7389935" cy="90976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−360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+2119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7033" y="1325440"/>
                <a:ext cx="7389935" cy="909761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249" y="2235201"/>
            <a:ext cx="3983502" cy="44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8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724" y="1561543"/>
            <a:ext cx="5110553" cy="4691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Draw Polynomial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206021" y="4219119"/>
            <a:ext cx="3790413" cy="182880"/>
            <a:chOff x="2206021" y="4219119"/>
            <a:chExt cx="3790413" cy="182880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2206021" y="4219119"/>
              <a:ext cx="181462" cy="182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3126172" y="4219119"/>
              <a:ext cx="181462" cy="182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652383" y="4219119"/>
              <a:ext cx="181462" cy="182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4735885" y="4219119"/>
              <a:ext cx="181462" cy="182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5814972" y="4219119"/>
              <a:ext cx="181462" cy="182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159" y="2675317"/>
            <a:ext cx="3421370" cy="299323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2387483" y="2824978"/>
            <a:ext cx="3408046" cy="1394141"/>
            <a:chOff x="2387483" y="2824978"/>
            <a:chExt cx="3408046" cy="1394141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387483" y="2849962"/>
              <a:ext cx="485307" cy="13691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886114" y="2849962"/>
              <a:ext cx="318959" cy="13180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14745" y="2850257"/>
              <a:ext cx="752931" cy="13177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872790" y="2824978"/>
              <a:ext cx="1863095" cy="13941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872790" y="2829509"/>
              <a:ext cx="2922739" cy="136343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495" y="4646083"/>
            <a:ext cx="3005961" cy="13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5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calculate the total change in a variable 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When variable X </a:t>
            </a:r>
            <a:r>
              <a:rPr lang="en-US" sz="2000" i="1" dirty="0"/>
              <a:t>depends</a:t>
            </a:r>
            <a:r>
              <a:rPr lang="en-US" sz="2000" dirty="0"/>
              <a:t> on the changes in variable Y…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variable Y </a:t>
            </a:r>
            <a:r>
              <a:rPr lang="en-US" sz="2000" i="1" dirty="0"/>
              <a:t>depends</a:t>
            </a:r>
            <a:r>
              <a:rPr lang="en-US" sz="2000" dirty="0"/>
              <a:t> on the changes in variable Z…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variable Z is </a:t>
            </a:r>
            <a:r>
              <a:rPr lang="en-US" sz="2000" u="sng" dirty="0"/>
              <a:t>constantly</a:t>
            </a:r>
            <a:r>
              <a:rPr lang="en-US" sz="2000" dirty="0"/>
              <a:t> changing…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Think about an accelerating car and the total distance it will travel in a given number of seconds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total distance </a:t>
            </a:r>
            <a:r>
              <a:rPr lang="en-US" sz="2000" i="1" dirty="0"/>
              <a:t>depends</a:t>
            </a:r>
            <a:r>
              <a:rPr lang="en-US" sz="2000" dirty="0"/>
              <a:t> on the velocity of the car…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the velocity of the car </a:t>
            </a:r>
            <a:r>
              <a:rPr lang="en-US" sz="2000" i="1" dirty="0"/>
              <a:t>depends</a:t>
            </a:r>
            <a:r>
              <a:rPr lang="en-US" sz="2000" dirty="0"/>
              <a:t> on the acceleration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the acceleration is </a:t>
            </a:r>
            <a:r>
              <a:rPr lang="en-US" sz="2000" u="sng" dirty="0"/>
              <a:t>constantly</a:t>
            </a:r>
            <a:r>
              <a:rPr lang="en-US" sz="2000" dirty="0"/>
              <a:t> changing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5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23" y="1429922"/>
            <a:ext cx="4650153" cy="52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integral</a:t>
            </a:r>
            <a:r>
              <a:rPr lang="en-US" sz="2400" dirty="0"/>
              <a:t> of a function can be defined as the </a:t>
            </a:r>
            <a:r>
              <a:rPr lang="en-US" sz="2400" b="1" dirty="0">
                <a:solidFill>
                  <a:srgbClr val="FF0000"/>
                </a:solidFill>
              </a:rPr>
              <a:t>area under a curve</a:t>
            </a:r>
            <a:r>
              <a:rPr lang="en-US" sz="2400" dirty="0"/>
              <a:t> f(x) within the region [a,b]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There are ways to often determine exactly the value of the integral of f(x) – which we would write </a:t>
            </a:r>
            <a:r>
              <a:rPr lang="en-US" sz="2400" b="1" dirty="0">
                <a:solidFill>
                  <a:srgbClr val="00B050"/>
                </a:solidFill>
              </a:rPr>
              <a:t>F(x)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However, sometimes it is not possible to find an analytic expression for </a:t>
            </a:r>
            <a:r>
              <a:rPr lang="en-US" sz="2400" b="1" dirty="0">
                <a:solidFill>
                  <a:srgbClr val="00B050"/>
                </a:solidFill>
              </a:rPr>
              <a:t>F(x) </a:t>
            </a:r>
            <a:r>
              <a:rPr lang="en-US" sz="2400" dirty="0"/>
              <a:t>– so we use </a:t>
            </a:r>
            <a:r>
              <a:rPr lang="en-US" sz="2400" b="1" dirty="0"/>
              <a:t>numerical</a:t>
            </a:r>
            <a:r>
              <a:rPr lang="en-US" sz="2400" dirty="0"/>
              <a:t> integration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793" y="2776560"/>
            <a:ext cx="2439299" cy="20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10104</TotalTime>
  <Words>506</Words>
  <Application>Microsoft Office PowerPoint</Application>
  <PresentationFormat>On-screen Show (4:3)</PresentationFormat>
  <Paragraphs>116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Goals</vt:lpstr>
      <vt:lpstr>Drawing Curves using Intervals</vt:lpstr>
      <vt:lpstr>Lab 1 – Draw Polynomial</vt:lpstr>
      <vt:lpstr>Lab 1 – Draw Polynomial</vt:lpstr>
      <vt:lpstr>Lab 1 – Draw Polynomial</vt:lpstr>
      <vt:lpstr>Why do we need integrals?</vt:lpstr>
      <vt:lpstr>Why do we need integrals?</vt:lpstr>
      <vt:lpstr>Why do we need integrals?</vt:lpstr>
      <vt:lpstr>Riemann Sums</vt:lpstr>
      <vt:lpstr>Riemann Sums</vt:lpstr>
      <vt:lpstr>Riemann Sums</vt:lpstr>
      <vt:lpstr>Simpson’s Rule is more accurate!</vt:lpstr>
      <vt:lpstr>Simpson’s Rule is more accurate!</vt:lpstr>
      <vt:lpstr>Simpson’s Rule is more accurate!</vt:lpstr>
      <vt:lpstr>Lab 2 – Simpson’s Rule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1448</cp:revision>
  <cp:lastPrinted>2015-06-01T00:45:11Z</cp:lastPrinted>
  <dcterms:created xsi:type="dcterms:W3CDTF">2014-09-21T17:58:26Z</dcterms:created>
  <dcterms:modified xsi:type="dcterms:W3CDTF">2016-07-25T08:04:25Z</dcterms:modified>
</cp:coreProperties>
</file>