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5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8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1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7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9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2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3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4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3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0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6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0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858F-DDBF-49D2-8594-4CAD97196424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75B3-5AA0-49DF-8743-A0F7B9908C28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C11B-1D96-4693-A091-A14EC03F2AAB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3A24-3D0A-4B6A-A648-14C9D0A35CE8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3927-9DD7-4FAB-B8AB-DE9679B1B76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0F87-A762-4786-A0F3-E6E52784AD72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A9E9-4BD1-4085-B629-DC132E8E19A7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AEE4-5C62-40F3-B8EE-BDF1722E493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3647-9143-469F-86C8-D4ADDE03983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86F-2F4D-4259-99D2-C98B1BD428DC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5BE2-15DA-4158-B0C7-E7B91C5064B3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83C2-31FD-423F-A170-675DA023EBD5}" type="datetime1">
              <a:rPr lang="en-US" smtClean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watch?v=y7g6dKncO-I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%C3%B3%C3%B0i_and_Magni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23</a:t>
            </a:r>
          </a:p>
          <a:p>
            <a:pPr algn="ctr"/>
            <a:r>
              <a:rPr lang="en-US" dirty="0"/>
              <a:t>Contour Interpolation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416066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Inverse Distance Weighting (IDW)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IDW is a type of </a:t>
            </a:r>
            <a:r>
              <a:rPr lang="en-US" sz="2400" u="sng" dirty="0"/>
              <a:t>deterministic</a:t>
            </a:r>
            <a:r>
              <a:rPr lang="en-US" sz="2400" dirty="0"/>
              <a:t> method for </a:t>
            </a:r>
            <a:r>
              <a:rPr lang="en-US" sz="2400" b="1" dirty="0">
                <a:solidFill>
                  <a:srgbClr val="00B050"/>
                </a:solidFill>
              </a:rPr>
              <a:t>multivariate interpolation</a:t>
            </a:r>
            <a:r>
              <a:rPr lang="en-US" sz="2400" dirty="0"/>
              <a:t> of a set of </a:t>
            </a:r>
            <a:r>
              <a:rPr lang="en-US" sz="2400" i="1" dirty="0"/>
              <a:t>scattered</a:t>
            </a:r>
            <a:r>
              <a:rPr lang="en-US" sz="2400" dirty="0"/>
              <a:t> points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 assigned to </a:t>
            </a:r>
            <a:r>
              <a:rPr lang="en-US" sz="2400" i="1" dirty="0"/>
              <a:t>unknown</a:t>
            </a:r>
            <a:r>
              <a:rPr lang="en-US" sz="2400" dirty="0"/>
              <a:t> points are calculated from a </a:t>
            </a:r>
            <a:r>
              <a:rPr lang="en-US" sz="2400" b="1" dirty="0"/>
              <a:t>weighted average </a:t>
            </a:r>
            <a:r>
              <a:rPr lang="en-US" sz="2400" dirty="0"/>
              <a:t>of the values at the </a:t>
            </a:r>
            <a:r>
              <a:rPr lang="en-US" sz="2400" i="1" dirty="0"/>
              <a:t>known</a:t>
            </a:r>
            <a:r>
              <a:rPr lang="en-US" sz="2400" dirty="0"/>
              <a:t> points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theory is that the farther away a known point is from the unknown point, the </a:t>
            </a:r>
            <a:r>
              <a:rPr lang="en-US" sz="2400" b="1" dirty="0">
                <a:solidFill>
                  <a:srgbClr val="FF0000"/>
                </a:solidFill>
              </a:rPr>
              <a:t>less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that distant known point can contribute to the unknown height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Closer</a:t>
            </a:r>
            <a:r>
              <a:rPr lang="en-US" sz="2400" dirty="0"/>
              <a:t> known points contribute </a:t>
            </a:r>
            <a:r>
              <a:rPr lang="en-US" sz="2400" i="1" dirty="0"/>
              <a:t>more</a:t>
            </a:r>
            <a:r>
              <a:rPr lang="en-US" sz="2400" dirty="0"/>
              <a:t> to the unknown height than known points farther away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contribution </a:t>
            </a:r>
            <a:r>
              <a:rPr lang="en-US" sz="2400" b="1" dirty="0">
                <a:solidFill>
                  <a:srgbClr val="FF0000"/>
                </a:solidFill>
              </a:rPr>
              <a:t>is inverse </a:t>
            </a:r>
            <a:r>
              <a:rPr lang="en-US" sz="2400" dirty="0"/>
              <a:t>to your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2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Inverse Distance Weighting (IDW)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05" y="3271059"/>
            <a:ext cx="6887191" cy="29883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630680" y="1285884"/>
            <a:ext cx="5882640" cy="1736279"/>
            <a:chOff x="2099310" y="1209684"/>
            <a:chExt cx="5882640" cy="173627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194560" y="2933700"/>
              <a:ext cx="57073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2" idx="2"/>
            </p:cNvCxnSpPr>
            <p:nvPr/>
          </p:nvCxnSpPr>
          <p:spPr>
            <a:xfrm>
              <a:off x="5189220" y="2112265"/>
              <a:ext cx="0" cy="80542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31720" y="2630869"/>
              <a:ext cx="0" cy="29687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749540" y="1539240"/>
              <a:ext cx="0" cy="140672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99310" y="2317703"/>
              <a:ext cx="46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6810" y="1742933"/>
              <a:ext cx="46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17130" y="1209684"/>
              <a:ext cx="46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75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3272790" y="2240372"/>
              <a:ext cx="0" cy="705591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4190" y="1871040"/>
              <a:ext cx="4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415540" y="2779307"/>
              <a:ext cx="800100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590800" y="2487172"/>
              <a:ext cx="464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2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68040" y="2779307"/>
              <a:ext cx="4305300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0780" y="2457022"/>
              <a:ext cx="46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10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368040" y="2323330"/>
              <a:ext cx="1752600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30979" y="1991882"/>
              <a:ext cx="464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01534" y="5829300"/>
                <a:ext cx="1031116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𝟏𝟕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→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534" y="5829300"/>
                <a:ext cx="1031116" cy="552715"/>
              </a:xfrm>
              <a:prstGeom prst="rect">
                <a:avLst/>
              </a:prstGeom>
              <a:blipFill rotWithShape="0">
                <a:blip r:embed="rId4"/>
                <a:stretch>
                  <a:fillRect r="-16568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488180" y="2981666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30680" y="2981666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8500" y="2981666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958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Inverse Distance Weighting (IDW)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4" y="1986142"/>
            <a:ext cx="8254425" cy="36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Inverse Distance Weighting (IDW)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86" y="2451246"/>
            <a:ext cx="3570748" cy="1972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98" y="1838778"/>
            <a:ext cx="5086173" cy="3538207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>
            <a:off x="3781134" y="3607881"/>
            <a:ext cx="587666" cy="10442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1148862" y="4024924"/>
            <a:ext cx="3219938" cy="4472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1995760" y="2718902"/>
            <a:ext cx="2373040" cy="1767129"/>
          </a:xfrm>
          <a:prstGeom prst="bentConnector3">
            <a:avLst>
              <a:gd name="adj1" fmla="val 822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477558" y="3437377"/>
            <a:ext cx="2891242" cy="864297"/>
          </a:xfrm>
          <a:prstGeom prst="bentConnector3">
            <a:avLst>
              <a:gd name="adj1" fmla="val 15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43877" y="3141785"/>
            <a:ext cx="3740324" cy="1732355"/>
          </a:xfrm>
          <a:prstGeom prst="bentConnector3">
            <a:avLst>
              <a:gd name="adj1" fmla="val -55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1490472"/>
            <a:ext cx="5559552" cy="510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Inverse Distance Weighting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9780" y="3306160"/>
            <a:ext cx="504444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Run Lab 1</a:t>
            </a:r>
          </a:p>
        </p:txBody>
      </p:sp>
      <p:sp>
        <p:nvSpPr>
          <p:cNvPr id="6" name="Right Arrow 5"/>
          <p:cNvSpPr/>
          <p:nvPr/>
        </p:nvSpPr>
        <p:spPr>
          <a:xfrm rot="20525333">
            <a:off x="4608511" y="2352219"/>
            <a:ext cx="1574019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Ocean Depth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1490472"/>
            <a:ext cx="5559552" cy="51076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525333">
            <a:off x="4608511" y="2352219"/>
            <a:ext cx="1574019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1490472"/>
            <a:ext cx="5559552" cy="510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Estimated Ocean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525333">
            <a:off x="4608511" y="2352219"/>
            <a:ext cx="1574019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“Actual” Ocean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20525333">
            <a:off x="4608511" y="2352219"/>
            <a:ext cx="1574019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1490472"/>
            <a:ext cx="5559552" cy="51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8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vs Actual (p = 2.0)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13484" y="2095857"/>
            <a:ext cx="7717033" cy="3397115"/>
            <a:chOff x="438628" y="2095857"/>
            <a:chExt cx="7717033" cy="33971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628" y="2095857"/>
              <a:ext cx="3736826" cy="33971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8835" y="2095857"/>
              <a:ext cx="3736826" cy="339711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343771" y="5685181"/>
            <a:ext cx="6456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first order approximation having only 24%</a:t>
            </a:r>
          </a:p>
          <a:p>
            <a:pPr algn="ctr"/>
            <a:r>
              <a:rPr lang="en-US" sz="2000" dirty="0"/>
              <a:t>of the world sampled (220 of  900 actual points)</a:t>
            </a:r>
          </a:p>
        </p:txBody>
      </p:sp>
    </p:spTree>
    <p:extLst>
      <p:ext uri="{BB962C8B-B14F-4D97-AF65-F5344CB8AC3E}">
        <p14:creationId xmlns:p14="http://schemas.microsoft.com/office/powerpoint/2010/main" val="225479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2.0)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488" y="1353312"/>
            <a:ext cx="590428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8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methods for </a:t>
            </a:r>
            <a:r>
              <a:rPr lang="en-US" sz="2400" b="1" dirty="0">
                <a:solidFill>
                  <a:srgbClr val="00B050"/>
                </a:solidFill>
              </a:rPr>
              <a:t>interpolating multi-dimensional data</a:t>
            </a:r>
            <a:r>
              <a:rPr lang="en-US" sz="2400" dirty="0"/>
              <a:t> taken from random sample locations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Analyze the mathematics of the </a:t>
            </a:r>
            <a:r>
              <a:rPr lang="en-US" sz="2400" b="1" dirty="0">
                <a:solidFill>
                  <a:srgbClr val="FF0000"/>
                </a:solidFill>
              </a:rPr>
              <a:t>Inverse Distance Weighting </a:t>
            </a:r>
            <a:r>
              <a:rPr lang="en-US" sz="2400" dirty="0"/>
              <a:t>(</a:t>
            </a:r>
            <a:r>
              <a:rPr lang="en-US" sz="2400" b="1" dirty="0"/>
              <a:t>IDW</a:t>
            </a:r>
            <a:r>
              <a:rPr lang="en-US" sz="2400" dirty="0"/>
              <a:t>) method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Convert non-uniformly measured spatial data to a </a:t>
            </a:r>
            <a:r>
              <a:rPr lang="en-US" sz="2400" b="1" dirty="0">
                <a:solidFill>
                  <a:srgbClr val="0070C0"/>
                </a:solidFill>
              </a:rPr>
              <a:t>regular conforming mesh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approaches for estimating “</a:t>
            </a:r>
            <a:r>
              <a:rPr lang="en-US" sz="2400" b="1" dirty="0"/>
              <a:t>goodness of fit</a:t>
            </a:r>
            <a:r>
              <a:rPr lang="en-US" sz="2400" dirty="0"/>
              <a:t>” for predicted interpolated data points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calculate the </a:t>
            </a:r>
            <a:r>
              <a:rPr lang="en-US" sz="2400" b="1" dirty="0">
                <a:solidFill>
                  <a:srgbClr val="FF0000"/>
                </a:solidFill>
              </a:rPr>
              <a:t>Root Mean Square Deviation </a:t>
            </a:r>
            <a:r>
              <a:rPr lang="en-US" sz="2400" dirty="0"/>
              <a:t>(</a:t>
            </a:r>
            <a:r>
              <a:rPr lang="en-US" sz="2400" b="1" dirty="0"/>
              <a:t>RMSD</a:t>
            </a:r>
            <a:r>
              <a:rPr lang="en-US" sz="2400" dirty="0"/>
              <a:t>) statistic as a measure of model accuracy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7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285" y="1351085"/>
            <a:ext cx="5907430" cy="53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9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4.0)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488" y="1353312"/>
            <a:ext cx="590428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8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5.0)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488" y="1353312"/>
            <a:ext cx="590428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6.0)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488" y="1353312"/>
            <a:ext cx="590428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 (p = 9.0)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8488" y="1353312"/>
            <a:ext cx="590428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Root Mean Square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we increase the </a:t>
                </a:r>
                <a:r>
                  <a:rPr lang="en-US" sz="2400" b="1" dirty="0"/>
                  <a:t>power</a:t>
                </a:r>
                <a:r>
                  <a:rPr lang="en-US" sz="2400" dirty="0"/>
                  <a:t> term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400" dirty="0"/>
                  <a:t>, is our model getting </a:t>
                </a:r>
                <a:r>
                  <a:rPr lang="en-US" sz="2400" i="1" dirty="0"/>
                  <a:t>better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worse</a:t>
                </a:r>
                <a:r>
                  <a:rPr lang="en-US" sz="2400" dirty="0"/>
                  <a:t> at predicting reality?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root-mean-square deviation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RMSD</a:t>
                </a:r>
                <a:r>
                  <a:rPr lang="en-US" sz="2400" dirty="0"/>
                  <a:t>) is a statistic to measure the differences between values </a:t>
                </a:r>
                <a:r>
                  <a:rPr lang="en-US" sz="2400" b="1" dirty="0"/>
                  <a:t>predicted</a:t>
                </a:r>
                <a:r>
                  <a:rPr lang="en-US" sz="2400" dirty="0"/>
                  <a:t> by a model and the values actually </a:t>
                </a:r>
                <a:r>
                  <a:rPr lang="en-US" sz="2400" b="1" dirty="0"/>
                  <a:t>observed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we sum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𝑒𝑠𝑡𝑖𝑚𝑎𝑡𝑒𝑑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across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all sample points</a:t>
                </a:r>
                <a:r>
                  <a:rPr lang="en-US" sz="2400" dirty="0"/>
                  <a:t>, we can calculate a comparative statistic to empirically determine the optimal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400" dirty="0"/>
                  <a:t> value that </a:t>
                </a:r>
                <a:r>
                  <a:rPr lang="en-US" sz="2400" u="sng" dirty="0"/>
                  <a:t>minimizes</a:t>
                </a:r>
                <a:r>
                  <a:rPr lang="en-US" sz="2400" dirty="0"/>
                  <a:t> the overall error of the model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840898"/>
              </a:xfrm>
              <a:blipFill rotWithShape="0">
                <a:blip r:embed="rId3"/>
                <a:stretch>
                  <a:fillRect l="-1066" t="-1761" r="-457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801" y="3897132"/>
            <a:ext cx="4339784" cy="11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Calculate the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RMSD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7" y="1513606"/>
            <a:ext cx="7063567" cy="42703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5990546"/>
            <a:ext cx="8007349" cy="467405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What value of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b="1" dirty="0"/>
              <a:t> minimizes the </a:t>
            </a:r>
            <a:r>
              <a:rPr lang="en-US" sz="2400" b="1" dirty="0">
                <a:solidFill>
                  <a:srgbClr val="00B050"/>
                </a:solidFill>
              </a:rPr>
              <a:t>RMSD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657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24" y="1490472"/>
            <a:ext cx="5559552" cy="510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Estimated Ocean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9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Graphing the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RMSD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381" y="1302747"/>
            <a:ext cx="7407238" cy="5379994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>
            <a:off x="4800600" y="3047097"/>
            <a:ext cx="2194560" cy="1028564"/>
          </a:xfrm>
          <a:prstGeom prst="borderCallout2">
            <a:avLst>
              <a:gd name="adj1" fmla="val 38012"/>
              <a:gd name="adj2" fmla="val -5208"/>
              <a:gd name="adj3" fmla="val 69868"/>
              <a:gd name="adj4" fmla="val -22570"/>
              <a:gd name="adj5" fmla="val 258733"/>
              <a:gd name="adj6" fmla="val -39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4.1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minimizes the RMSD for </a:t>
            </a:r>
            <a:r>
              <a:rPr lang="en-US" i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data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7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Additional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41515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happens to the “fit” of the model if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is too high?  Why does this occur?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 you think the estimates are </a:t>
            </a:r>
            <a:r>
              <a:rPr lang="en-US" sz="2400" i="1" dirty="0"/>
              <a:t>better</a:t>
            </a:r>
            <a:r>
              <a:rPr lang="en-US" sz="2400" dirty="0"/>
              <a:t> or </a:t>
            </a:r>
            <a:r>
              <a:rPr lang="en-US" sz="2400" i="1" dirty="0"/>
              <a:t>worse</a:t>
            </a:r>
            <a:r>
              <a:rPr lang="en-US" sz="2400" dirty="0"/>
              <a:t> near the edges of the mesh?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more effective strategy to minimize </a:t>
            </a:r>
            <a:r>
              <a:rPr lang="en-US" sz="2400" b="1" dirty="0">
                <a:solidFill>
                  <a:srgbClr val="0070C0"/>
                </a:solidFill>
              </a:rPr>
              <a:t>RMSD</a:t>
            </a:r>
            <a:r>
              <a:rPr lang="en-US" sz="2400" dirty="0"/>
              <a:t>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Spread out and take samples from all over the mesh as equidistant as possible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Take more samples where the measured depth varies sharply between close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Interpolating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11" y="2307662"/>
            <a:ext cx="7544779" cy="3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Inverse Distance Weighting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IDW</a:t>
            </a:r>
            <a:r>
              <a:rPr lang="en-US" sz="2400" dirty="0"/>
              <a:t>) method can interpolate multi-dimensional data taken from random sample locations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convert non-uniformly measured spatial data into a </a:t>
            </a:r>
            <a:r>
              <a:rPr lang="en-US" sz="2400" b="1" dirty="0">
                <a:solidFill>
                  <a:srgbClr val="0070C0"/>
                </a:solidFill>
              </a:rPr>
              <a:t>regular conforming mesh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RMSD</a:t>
            </a:r>
            <a:r>
              <a:rPr lang="en-US" sz="2400" dirty="0"/>
              <a:t> as one metric to characterize the “goodness of fit” for predicted interpolated data points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Just like </a:t>
            </a:r>
            <a:r>
              <a:rPr lang="en-US" sz="2400" b="1" dirty="0">
                <a:solidFill>
                  <a:srgbClr val="FF0000"/>
                </a:solidFill>
              </a:rPr>
              <a:t>Red October </a:t>
            </a:r>
            <a:r>
              <a:rPr lang="en-US" sz="2400" dirty="0"/>
              <a:t>– scientists rarely enjoy the luxury of having too many data samples – we must often interpolate to fill in the missing gaps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Interpolating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78" y="1443359"/>
            <a:ext cx="4320444" cy="51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Interpolating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7" y="1719792"/>
            <a:ext cx="5713046" cy="47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Interpolating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662" y="3642377"/>
            <a:ext cx="4758997" cy="2676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82" y="1697649"/>
            <a:ext cx="2193071" cy="3593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3970" y="5529873"/>
            <a:ext cx="2145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Jonsey Reports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662" y="1580417"/>
            <a:ext cx="3053646" cy="17176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444" y="1505007"/>
            <a:ext cx="1908925" cy="16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Interpolating Spatial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157" y="1746816"/>
            <a:ext cx="5895687" cy="2942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662" y="2419304"/>
            <a:ext cx="6067688" cy="3661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396" y="5455288"/>
            <a:ext cx="343453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/>
              </a:rPr>
              <a:t>Modi (Brave) and Magni (Strong)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Fake Ocean “Floor”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6396" y="1718719"/>
                <a:ext cx="441120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96" y="1718719"/>
                <a:ext cx="4411208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85" y="2956968"/>
            <a:ext cx="4816630" cy="35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6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Inverse Distance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443166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Ocean area is </a:t>
            </a:r>
            <a:r>
              <a:rPr lang="en-US" sz="2400" b="1" dirty="0"/>
              <a:t>400</a:t>
            </a:r>
            <a:r>
              <a:rPr lang="en-US" sz="2400" dirty="0"/>
              <a:t> units square, partitioned into grid of </a:t>
            </a:r>
            <a:r>
              <a:rPr lang="en-US" sz="2400" b="1" dirty="0"/>
              <a:t>30 x 30</a:t>
            </a:r>
            <a:r>
              <a:rPr lang="en-US" sz="2400" dirty="0"/>
              <a:t> 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 samples were taken from </a:t>
            </a:r>
            <a:r>
              <a:rPr lang="en-US" sz="2400" b="1" dirty="0">
                <a:solidFill>
                  <a:srgbClr val="FF0000"/>
                </a:solidFill>
              </a:rPr>
              <a:t>220 random </a:t>
            </a:r>
            <a:r>
              <a:rPr lang="en-US" sz="2400" dirty="0"/>
              <a:t>locations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Floor reference grid has height y = </a:t>
            </a:r>
            <a:r>
              <a:rPr lang="en-US" sz="2400" b="1" dirty="0"/>
              <a:t>-80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Oblique projection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PRNG seed was </a:t>
            </a:r>
            <a:r>
              <a:rPr lang="en-US" sz="2400" b="1" dirty="0"/>
              <a:t>2015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6186" y="1722989"/>
            <a:ext cx="4715746" cy="4287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752" y="3048524"/>
            <a:ext cx="6973811" cy="30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656</Words>
  <Application>Microsoft Office PowerPoint</Application>
  <PresentationFormat>On-screen Show (4:3)</PresentationFormat>
  <Paragraphs>143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Interpolating Spatial Data</vt:lpstr>
      <vt:lpstr>Interpolating Spatial Data</vt:lpstr>
      <vt:lpstr>Interpolating Spatial Data</vt:lpstr>
      <vt:lpstr>Interpolating Spatial Data</vt:lpstr>
      <vt:lpstr>Interpolating Spatial Data</vt:lpstr>
      <vt:lpstr>A Fake Ocean “Floor”</vt:lpstr>
      <vt:lpstr>Lab 1 - Inverse Distance Weighting</vt:lpstr>
      <vt:lpstr>The Inverse Distance Weighting (IDW) Method</vt:lpstr>
      <vt:lpstr>The Inverse Distance Weighting (IDW) Method</vt:lpstr>
      <vt:lpstr>The Inverse Distance Weighting (IDW) Method</vt:lpstr>
      <vt:lpstr>The Inverse Distance Weighting (IDW) Method</vt:lpstr>
      <vt:lpstr>Inverse Distance Weighting</vt:lpstr>
      <vt:lpstr>Ocean Depth Samples</vt:lpstr>
      <vt:lpstr>Estimated Ocean Floor</vt:lpstr>
      <vt:lpstr>“Actual” Ocean Floor</vt:lpstr>
      <vt:lpstr>Estimate vs Actual (p = 2.0)</vt:lpstr>
      <vt:lpstr>Estimate (p = 2.0)</vt:lpstr>
      <vt:lpstr>Estimate (p = 3.0)</vt:lpstr>
      <vt:lpstr>Estimate (p = 4.0)</vt:lpstr>
      <vt:lpstr>Estimate (p = 5.0)</vt:lpstr>
      <vt:lpstr>Estimate (p = 6.0)</vt:lpstr>
      <vt:lpstr>Estimate (p = 9.0)</vt:lpstr>
      <vt:lpstr>Root Mean Square Deviation</vt:lpstr>
      <vt:lpstr>Calculate the RMSD</vt:lpstr>
      <vt:lpstr>Estimated Ocean Floor</vt:lpstr>
      <vt:lpstr>Graphing the RMSD</vt:lpstr>
      <vt:lpstr>Additional Research Questions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590</cp:revision>
  <cp:lastPrinted>2015-06-01T00:45:11Z</cp:lastPrinted>
  <dcterms:created xsi:type="dcterms:W3CDTF">2014-09-21T17:58:26Z</dcterms:created>
  <dcterms:modified xsi:type="dcterms:W3CDTF">2016-07-25T08:05:52Z</dcterms:modified>
</cp:coreProperties>
</file>