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406" r:id="rId2"/>
    <p:sldId id="384" r:id="rId3"/>
    <p:sldId id="385" r:id="rId4"/>
    <p:sldId id="386" r:id="rId5"/>
    <p:sldId id="387" r:id="rId6"/>
    <p:sldId id="388" r:id="rId7"/>
    <p:sldId id="389" r:id="rId8"/>
    <p:sldId id="390" r:id="rId9"/>
    <p:sldId id="391" r:id="rId10"/>
    <p:sldId id="392" r:id="rId11"/>
    <p:sldId id="393" r:id="rId12"/>
    <p:sldId id="394" r:id="rId13"/>
    <p:sldId id="395" r:id="rId14"/>
    <p:sldId id="396" r:id="rId15"/>
    <p:sldId id="397" r:id="rId16"/>
    <p:sldId id="398" r:id="rId17"/>
    <p:sldId id="399" r:id="rId18"/>
    <p:sldId id="400" r:id="rId19"/>
    <p:sldId id="401" r:id="rId20"/>
    <p:sldId id="402" r:id="rId21"/>
    <p:sldId id="403" r:id="rId22"/>
    <p:sldId id="405" r:id="rId23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1" autoAdjust="0"/>
    <p:restoredTop sz="94641" autoAdjust="0"/>
  </p:normalViewPr>
  <p:slideViewPr>
    <p:cSldViewPr snapToGrid="0">
      <p:cViewPr varScale="1">
        <p:scale>
          <a:sx n="123" d="100"/>
          <a:sy n="123" d="100"/>
        </p:scale>
        <p:origin x="11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45E1342E-A9B0-4DBC-898A-8328FAC8E05F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9988"/>
            <a:ext cx="42132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36" tIns="46968" rIns="93936" bIns="4696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980"/>
            <a:ext cx="5661660" cy="3686711"/>
          </a:xfrm>
          <a:prstGeom prst="rect">
            <a:avLst/>
          </a:prstGeom>
        </p:spPr>
        <p:txBody>
          <a:bodyPr vert="horz" lIns="93936" tIns="46968" rIns="93936" bIns="4696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218DE3E7-7EA7-489D-9B9D-B612C787C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6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1707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6499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9679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155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645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3051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5960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2689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0310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7022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103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5580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39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738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279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877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725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888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2437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914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880A-056A-4698-AEE4-B9913B0F3950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7DF8-157D-48FF-8FFE-2B3F33EF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53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880A-056A-4698-AEE4-B9913B0F3950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7DF8-157D-48FF-8FFE-2B3F33EF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831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880A-056A-4698-AEE4-B9913B0F3950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7DF8-157D-48FF-8FFE-2B3F33EF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98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880A-056A-4698-AEE4-B9913B0F3950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7DF8-157D-48FF-8FFE-2B3F33EF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49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880A-056A-4698-AEE4-B9913B0F3950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7DF8-157D-48FF-8FFE-2B3F33EF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424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880A-056A-4698-AEE4-B9913B0F3950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7DF8-157D-48FF-8FFE-2B3F33EF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91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880A-056A-4698-AEE4-B9913B0F3950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7DF8-157D-48FF-8FFE-2B3F33EF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91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880A-056A-4698-AEE4-B9913B0F3950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7DF8-157D-48FF-8FFE-2B3F33EF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637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880A-056A-4698-AEE4-B9913B0F3950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7DF8-157D-48FF-8FFE-2B3F33EF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76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880A-056A-4698-AEE4-B9913B0F3950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7DF8-157D-48FF-8FFE-2B3F33EF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36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880A-056A-4698-AEE4-B9913B0F3950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7DF8-157D-48FF-8FFE-2B3F33EF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09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8880A-056A-4698-AEE4-B9913B0F3950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67DF8-157D-48FF-8FFE-2B3F33EF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25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161159" y="4534101"/>
            <a:ext cx="2520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Session 24</a:t>
            </a:r>
          </a:p>
          <a:p>
            <a:pPr algn="ctr"/>
            <a:r>
              <a:rPr lang="it-IT" dirty="0"/>
              <a:t>Monte Carlo Integration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3711" y="783949"/>
            <a:ext cx="4399962" cy="22534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47837" y="2037842"/>
            <a:ext cx="3261090" cy="28100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6348" y="4712277"/>
            <a:ext cx="2447925" cy="1866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618" y="4431247"/>
            <a:ext cx="2521527" cy="167051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850296" y="2494684"/>
            <a:ext cx="31726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Advanced</a:t>
            </a:r>
          </a:p>
          <a:p>
            <a:pPr algn="ctr"/>
            <a:r>
              <a:rPr lang="en-US" sz="2400" b="1" dirty="0"/>
              <a:t>Scientific Computing</a:t>
            </a:r>
          </a:p>
          <a:p>
            <a:pPr algn="ctr"/>
            <a:r>
              <a:rPr lang="en-US" sz="2400" b="1" dirty="0"/>
              <a:t>(SciComp 201)</a:t>
            </a:r>
          </a:p>
        </p:txBody>
      </p:sp>
    </p:spTree>
    <p:extLst>
      <p:ext uri="{BB962C8B-B14F-4D97-AF65-F5344CB8AC3E}">
        <p14:creationId xmlns:p14="http://schemas.microsoft.com/office/powerpoint/2010/main" val="2324965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049780" y="2850637"/>
            <a:ext cx="5044440" cy="707886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Run Lab 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71844" y="1468581"/>
            <a:ext cx="5600312" cy="51450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2-D Area as a “Ratio” of Dots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32220" y="4041117"/>
            <a:ext cx="891540" cy="58422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1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Comparing “Random” Number Generators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11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666" y="2017251"/>
            <a:ext cx="8266667" cy="41714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6354" y="1492430"/>
            <a:ext cx="3691890" cy="46166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Standard PRNG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08691" y="1512083"/>
            <a:ext cx="3691890" cy="46166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Niederreiter QRNG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39236" y="2371581"/>
            <a:ext cx="3630799" cy="10156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The Niederreiter sequence generates a smoother distribution of “random” points</a:t>
            </a:r>
            <a:endParaRPr lang="en-US" sz="2000" b="1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32321" y="4651114"/>
            <a:ext cx="2438198" cy="162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701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049780" y="2775502"/>
            <a:ext cx="5044440" cy="707886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Run Lab 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70211" y="1468581"/>
            <a:ext cx="5603578" cy="51480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Improved 2-D Monte Carlo Estimator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355080" y="4041117"/>
            <a:ext cx="891540" cy="58422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08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Improved 2-D Monte Carlo Estimator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13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13165" y="1994360"/>
            <a:ext cx="3859336" cy="35456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924" y="1994361"/>
            <a:ext cx="3859336" cy="354561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827433" y="4742835"/>
            <a:ext cx="3630799" cy="132343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The Niederreiter sequence provides a </a:t>
            </a:r>
            <a:r>
              <a:rPr lang="en-US" sz="2000" b="1" dirty="0">
                <a:solidFill>
                  <a:srgbClr val="FF0000"/>
                </a:solidFill>
              </a:rPr>
              <a:t>6X </a:t>
            </a:r>
            <a:r>
              <a:rPr lang="en-US" sz="2000" b="1" u="sng" dirty="0"/>
              <a:t>increase</a:t>
            </a:r>
            <a:r>
              <a:rPr lang="en-US" sz="2000" b="1" dirty="0"/>
              <a:t> in accuracy of the estimate using </a:t>
            </a:r>
            <a:r>
              <a:rPr lang="en-US" sz="2000" b="1" dirty="0">
                <a:solidFill>
                  <a:srgbClr val="FF0000"/>
                </a:solidFill>
              </a:rPr>
              <a:t>10X</a:t>
            </a:r>
            <a:r>
              <a:rPr lang="en-US" sz="2000" b="1" dirty="0"/>
              <a:t> </a:t>
            </a:r>
            <a:r>
              <a:rPr lang="en-US" sz="2000" b="1" u="sng" dirty="0"/>
              <a:t>fewer</a:t>
            </a:r>
            <a:r>
              <a:rPr lang="en-US" sz="2000" b="1" dirty="0"/>
              <a:t>  points!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57015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049780" y="3198455"/>
            <a:ext cx="5044440" cy="707886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Run Lab 3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73936" y="1472184"/>
            <a:ext cx="5603578" cy="51480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3-D Unit Sphere Volume Estimator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296357" y="4007561"/>
            <a:ext cx="891540" cy="58422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448777" y="5003612"/>
                <a:ext cx="586699" cy="5193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777" y="5003612"/>
                <a:ext cx="586699" cy="51937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1720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The </a:t>
            </a:r>
            <a:r>
              <a:rPr lang="en-US" sz="3200" dirty="0" err="1">
                <a:latin typeface="+mn-lt"/>
              </a:rPr>
              <a:t>Halton</a:t>
            </a:r>
            <a:r>
              <a:rPr lang="en-US" sz="3200" dirty="0">
                <a:latin typeface="+mn-lt"/>
              </a:rPr>
              <a:t> Sequence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57612" y="1997998"/>
            <a:ext cx="4028775" cy="38289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098" y="1676592"/>
            <a:ext cx="6901804" cy="447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293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Accommodating the 4</a:t>
            </a:r>
            <a:r>
              <a:rPr lang="en-US" sz="3200" baseline="30000" dirty="0">
                <a:latin typeface="+mn-lt"/>
              </a:rPr>
              <a:t>th</a:t>
            </a:r>
            <a:r>
              <a:rPr lang="en-US" sz="3200" dirty="0">
                <a:latin typeface="+mn-lt"/>
              </a:rPr>
              <a:t> Dimension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78568" y="1420741"/>
            <a:ext cx="4186864" cy="4935610"/>
          </a:xfrm>
          <a:prstGeom prst="rect">
            <a:avLst/>
          </a:prstGeom>
        </p:spPr>
      </p:pic>
      <p:sp>
        <p:nvSpPr>
          <p:cNvPr id="5" name="Line Callout 2 4"/>
          <p:cNvSpPr/>
          <p:nvPr/>
        </p:nvSpPr>
        <p:spPr>
          <a:xfrm>
            <a:off x="6379845" y="1983821"/>
            <a:ext cx="1824990" cy="1565787"/>
          </a:xfrm>
          <a:prstGeom prst="borderCallout2">
            <a:avLst>
              <a:gd name="adj1" fmla="val 54276"/>
              <a:gd name="adj2" fmla="val -3869"/>
              <a:gd name="adj3" fmla="val 61576"/>
              <a:gd name="adj4" fmla="val -32292"/>
              <a:gd name="adj5" fmla="val 90601"/>
              <a:gd name="adj6" fmla="val -61845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 need to update this code to include the 4</a:t>
            </a:r>
            <a:r>
              <a:rPr lang="en-US" baseline="30000" dirty="0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 dimension!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92943" y="3052197"/>
            <a:ext cx="5958114" cy="707886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Open and </a:t>
            </a:r>
            <a:r>
              <a:rPr lang="en-US" sz="4000" b="1" dirty="0">
                <a:solidFill>
                  <a:srgbClr val="FF0000"/>
                </a:solidFill>
              </a:rPr>
              <a:t>edit</a:t>
            </a:r>
            <a:r>
              <a:rPr lang="en-US" sz="4000" b="1" dirty="0">
                <a:solidFill>
                  <a:schemeClr val="bg1"/>
                </a:solidFill>
              </a:rPr>
              <a:t> Lab 4</a:t>
            </a:r>
          </a:p>
        </p:txBody>
      </p:sp>
    </p:spTree>
    <p:extLst>
      <p:ext uri="{BB962C8B-B14F-4D97-AF65-F5344CB8AC3E}">
        <p14:creationId xmlns:p14="http://schemas.microsoft.com/office/powerpoint/2010/main" val="3464155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8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Accommodating the 4</a:t>
            </a:r>
            <a:r>
              <a:rPr lang="en-US" sz="3200" baseline="30000" dirty="0">
                <a:latin typeface="+mn-lt"/>
              </a:rPr>
              <a:t>th</a:t>
            </a:r>
            <a:r>
              <a:rPr lang="en-US" sz="3200" dirty="0">
                <a:latin typeface="+mn-lt"/>
              </a:rPr>
              <a:t> Dimension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80163" y="1478683"/>
            <a:ext cx="4783674" cy="506023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834640" y="3596640"/>
            <a:ext cx="2049780" cy="1752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225540" y="3985938"/>
            <a:ext cx="556260" cy="1898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486400" y="5121318"/>
            <a:ext cx="381000" cy="1898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ne Callout 2 10"/>
          <p:cNvSpPr/>
          <p:nvPr/>
        </p:nvSpPr>
        <p:spPr>
          <a:xfrm>
            <a:off x="6379845" y="1983821"/>
            <a:ext cx="1824990" cy="1565787"/>
          </a:xfrm>
          <a:prstGeom prst="borderCallout2">
            <a:avLst>
              <a:gd name="adj1" fmla="val 54276"/>
              <a:gd name="adj2" fmla="val -3869"/>
              <a:gd name="adj3" fmla="val 61576"/>
              <a:gd name="adj4" fmla="val -32292"/>
              <a:gd name="adj5" fmla="val 90601"/>
              <a:gd name="adj6" fmla="val -61845"/>
            </a:avLst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 all the code in </a:t>
            </a:r>
            <a:r>
              <a:rPr lang="en-US" b="1" dirty="0">
                <a:solidFill>
                  <a:srgbClr val="FF0000"/>
                </a:solidFill>
              </a:rPr>
              <a:t>red</a:t>
            </a:r>
            <a:r>
              <a:rPr lang="en-US" dirty="0">
                <a:solidFill>
                  <a:schemeClr val="tx1"/>
                </a:solidFill>
              </a:rPr>
              <a:t>, and then click “Start” in Visual Studio!</a:t>
            </a:r>
          </a:p>
        </p:txBody>
      </p:sp>
    </p:spTree>
    <p:extLst>
      <p:ext uri="{BB962C8B-B14F-4D97-AF65-F5344CB8AC3E}">
        <p14:creationId xmlns:p14="http://schemas.microsoft.com/office/powerpoint/2010/main" val="82273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What is the volume of a 4-D hypersphere?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790" y="1619349"/>
            <a:ext cx="4306927" cy="43013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16372" y="1739065"/>
            <a:ext cx="3247710" cy="9932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768554" y="3329828"/>
                <a:ext cx="743345" cy="880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3600" b="1" dirty="0">
                    <a:solidFill>
                      <a:srgbClr val="FF0000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𝝅</m:t>
                            </m:r>
                          </m:e>
                          <m:sup>
                            <m:r>
                              <a:rPr lang="en-US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en-US" sz="3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8554" y="3329828"/>
                <a:ext cx="743345" cy="880434"/>
              </a:xfrm>
              <a:prstGeom prst="rect">
                <a:avLst/>
              </a:prstGeom>
              <a:blipFill rotWithShape="0">
                <a:blip r:embed="rId5"/>
                <a:stretch>
                  <a:fillRect l="-36885" b="-17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4653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What lurks beyond the 4</a:t>
            </a:r>
            <a:r>
              <a:rPr lang="en-US" sz="3200" baseline="30000" dirty="0">
                <a:latin typeface="+mn-lt"/>
              </a:rPr>
              <a:t>th</a:t>
            </a:r>
            <a:r>
              <a:rPr lang="en-US" sz="3200" dirty="0">
                <a:latin typeface="+mn-lt"/>
              </a:rPr>
              <a:t> dimension?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19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162" y="1321696"/>
            <a:ext cx="4547738" cy="5270557"/>
          </a:xfrm>
          <a:prstGeom prst="rect">
            <a:avLst/>
          </a:prstGeom>
        </p:spPr>
      </p:pic>
      <p:sp>
        <p:nvSpPr>
          <p:cNvPr id="6" name="Line Callout 2 5"/>
          <p:cNvSpPr/>
          <p:nvPr/>
        </p:nvSpPr>
        <p:spPr>
          <a:xfrm>
            <a:off x="5144135" y="1642257"/>
            <a:ext cx="1824990" cy="1565787"/>
          </a:xfrm>
          <a:prstGeom prst="borderCallout2">
            <a:avLst>
              <a:gd name="adj1" fmla="val 54276"/>
              <a:gd name="adj2" fmla="val -3869"/>
              <a:gd name="adj3" fmla="val 50870"/>
              <a:gd name="adj4" fmla="val -42731"/>
              <a:gd name="adj5" fmla="val 31228"/>
              <a:gd name="adj6" fmla="val -80216"/>
            </a:avLst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code will estimate the volume up to the 12</a:t>
            </a:r>
            <a:r>
              <a:rPr lang="en-US" baseline="30000" dirty="0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 dimension!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448541"/>
            <a:ext cx="3609524" cy="29523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49780" y="3840617"/>
            <a:ext cx="5044440" cy="707886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Run Lab 5</a:t>
            </a:r>
          </a:p>
        </p:txBody>
      </p:sp>
    </p:spTree>
    <p:extLst>
      <p:ext uri="{BB962C8B-B14F-4D97-AF65-F5344CB8AC3E}">
        <p14:creationId xmlns:p14="http://schemas.microsoft.com/office/powerpoint/2010/main" val="2829850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An </a:t>
            </a:r>
            <a:r>
              <a:rPr lang="en-US" sz="3200" i="1" dirty="0">
                <a:latin typeface="+mn-lt"/>
              </a:rPr>
              <a:t>Interesting</a:t>
            </a:r>
            <a:r>
              <a:rPr lang="en-US" sz="3200" dirty="0">
                <a:latin typeface="+mn-lt"/>
              </a:rPr>
              <a:t>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19" y="1825625"/>
            <a:ext cx="4888621" cy="484089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What is the </a:t>
            </a:r>
            <a:r>
              <a:rPr lang="en-US" sz="2400" b="1" i="1" dirty="0">
                <a:solidFill>
                  <a:srgbClr val="0070C0"/>
                </a:solidFill>
              </a:rPr>
              <a:t>volume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of a </a:t>
            </a:r>
            <a:r>
              <a:rPr lang="en-US" sz="2400" b="1" dirty="0">
                <a:solidFill>
                  <a:srgbClr val="FF0000"/>
                </a:solidFill>
              </a:rPr>
              <a:t>four-dimensional</a:t>
            </a:r>
            <a:r>
              <a:rPr lang="en-US" sz="2400" dirty="0"/>
              <a:t> </a:t>
            </a:r>
            <a:r>
              <a:rPr lang="en-US" sz="2400" b="1" dirty="0"/>
              <a:t>unit</a:t>
            </a:r>
            <a:r>
              <a:rPr lang="en-US" sz="2400" dirty="0"/>
              <a:t> hypersphere?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What does a 4D sphere “look” like?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What is a “unit” sphere?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Where do I even start?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Break down complex questions into simpler steps: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How can we calculate the area of a 2D circle?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How can we calculate the volume of a 3D sphere?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How do we move from 3D to 4D?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9384" y="1449502"/>
            <a:ext cx="2377376" cy="23680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59502" y="4093286"/>
            <a:ext cx="2237139" cy="23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155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472" y="1525583"/>
            <a:ext cx="6651057" cy="48307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What lurks beyond the 4</a:t>
            </a:r>
            <a:r>
              <a:rPr lang="en-US" sz="3200" baseline="30000" dirty="0">
                <a:latin typeface="+mn-lt"/>
              </a:rPr>
              <a:t>th</a:t>
            </a:r>
            <a:r>
              <a:rPr lang="en-US" sz="3200" dirty="0">
                <a:latin typeface="+mn-lt"/>
              </a:rPr>
              <a:t> dimension?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Line Callout 2 5"/>
          <p:cNvSpPr/>
          <p:nvPr/>
        </p:nvSpPr>
        <p:spPr>
          <a:xfrm>
            <a:off x="1951355" y="4231509"/>
            <a:ext cx="1824990" cy="1178692"/>
          </a:xfrm>
          <a:prstGeom prst="borderCallout2">
            <a:avLst>
              <a:gd name="adj1" fmla="val -5096"/>
              <a:gd name="adj2" fmla="val 65860"/>
              <a:gd name="adj3" fmla="val -57168"/>
              <a:gd name="adj4" fmla="val 96726"/>
              <a:gd name="adj5" fmla="val -136052"/>
              <a:gd name="adj6" fmla="val 114355"/>
            </a:avLst>
          </a:prstGeom>
          <a:solidFill>
            <a:schemeClr val="bg1"/>
          </a:solidFill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b="1" dirty="0">
                <a:solidFill>
                  <a:srgbClr val="FF0000"/>
                </a:solidFill>
              </a:rPr>
              <a:t>5-D</a:t>
            </a:r>
            <a:r>
              <a:rPr lang="en-US" dirty="0">
                <a:solidFill>
                  <a:schemeClr val="tx1"/>
                </a:solidFill>
              </a:rPr>
              <a:t> unit hypersphere has the maximal volume!</a:t>
            </a:r>
          </a:p>
        </p:txBody>
      </p:sp>
      <p:sp>
        <p:nvSpPr>
          <p:cNvPr id="8" name="Line Callout 2 7"/>
          <p:cNvSpPr/>
          <p:nvPr/>
        </p:nvSpPr>
        <p:spPr>
          <a:xfrm>
            <a:off x="6690360" y="2638929"/>
            <a:ext cx="1824990" cy="1178692"/>
          </a:xfrm>
          <a:prstGeom prst="borderCallout2">
            <a:avLst>
              <a:gd name="adj1" fmla="val 105452"/>
              <a:gd name="adj2" fmla="val 37467"/>
              <a:gd name="adj3" fmla="val 137422"/>
              <a:gd name="adj4" fmla="val 34513"/>
              <a:gd name="adj5" fmla="val 160036"/>
              <a:gd name="adj6" fmla="val 17487"/>
            </a:avLst>
          </a:prstGeom>
          <a:solidFill>
            <a:schemeClr val="bg1"/>
          </a:solidFill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volume </a:t>
            </a:r>
            <a:r>
              <a:rPr lang="en-US" b="1" i="1" dirty="0">
                <a:solidFill>
                  <a:srgbClr val="FF0000"/>
                </a:solidFill>
              </a:rPr>
              <a:t>decreases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in each higher dimension!</a:t>
            </a:r>
          </a:p>
        </p:txBody>
      </p:sp>
    </p:spTree>
    <p:extLst>
      <p:ext uri="{BB962C8B-B14F-4D97-AF65-F5344CB8AC3E}">
        <p14:creationId xmlns:p14="http://schemas.microsoft.com/office/powerpoint/2010/main" val="3520452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21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566" y="2213260"/>
            <a:ext cx="7809784" cy="30480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81050" y="5175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The Power Of Monte Carlo Integration</a:t>
            </a:r>
          </a:p>
        </p:txBody>
      </p:sp>
    </p:spTree>
    <p:extLst>
      <p:ext uri="{BB962C8B-B14F-4D97-AF65-F5344CB8AC3E}">
        <p14:creationId xmlns:p14="http://schemas.microsoft.com/office/powerpoint/2010/main" val="25900141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Now you know…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3019" y="1825625"/>
                <a:ext cx="8188081" cy="4840898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Monte Carlo integration uses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random sampling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The method calculates the ratio of the points below the curve to the total number of points – </a:t>
                </a:r>
                <a:r>
                  <a:rPr lang="en-US" sz="2000" b="1" dirty="0"/>
                  <a:t>the final ratio is the integral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It requires </a:t>
                </a:r>
                <a:r>
                  <a:rPr lang="en-US" sz="2000" u="sng" dirty="0"/>
                  <a:t>millions/billions of samples</a:t>
                </a:r>
                <a:r>
                  <a:rPr lang="en-US" sz="2000" dirty="0"/>
                  <a:t> to provide a few decimal points in accuracy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It may be the </a:t>
                </a:r>
                <a:r>
                  <a:rPr lang="en-US" sz="2000" i="1" dirty="0"/>
                  <a:t>only way </a:t>
                </a:r>
                <a:r>
                  <a:rPr lang="en-US" sz="2000" dirty="0"/>
                  <a:t>to take the integral of a very complex function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We can calculate volume of any solid via the ratio of points that fall within a solid versus the total number of points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The volume of a 4-D unit hypersphere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𝝅</m:t>
                            </m:r>
                          </m:e>
                          <m:sup>
                            <m:r>
                              <a:rPr lang="en-US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en-US" sz="2000" dirty="0"/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The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5-dimensional</a:t>
                </a:r>
                <a:r>
                  <a:rPr lang="en-US" sz="2000" dirty="0"/>
                  <a:t> unit sphere has the maximum volume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Beyond the 5</a:t>
                </a:r>
                <a:r>
                  <a:rPr lang="en-US" sz="2000" baseline="30000" dirty="0"/>
                  <a:t>th</a:t>
                </a:r>
                <a:r>
                  <a:rPr lang="en-US" sz="2000" dirty="0"/>
                  <a:t> dimension, the volume of unit hyperspheres actually decreases, eventually reaching </a:t>
                </a:r>
                <a:r>
                  <a:rPr lang="en-US" sz="2000" b="1" dirty="0"/>
                  <a:t>zero</a:t>
                </a:r>
                <a:r>
                  <a:rPr lang="en-US" sz="2000" dirty="0"/>
                  <a:t>!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019" y="1825625"/>
                <a:ext cx="8188081" cy="4840898"/>
              </a:xfrm>
              <a:blipFill rotWithShape="0">
                <a:blip r:embed="rId3"/>
                <a:stretch>
                  <a:fillRect l="-1042" t="-1761" r="-298" b="-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077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Area and Volume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955879"/>
            <a:ext cx="3320747" cy="28883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4441" y="1955879"/>
            <a:ext cx="3987018" cy="299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187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A </a:t>
            </a:r>
            <a:r>
              <a:rPr lang="en-US" sz="3200" b="1" dirty="0">
                <a:solidFill>
                  <a:srgbClr val="FF0000"/>
                </a:solidFill>
                <a:latin typeface="+mn-lt"/>
              </a:rPr>
              <a:t>Unit</a:t>
            </a:r>
            <a:r>
              <a:rPr lang="en-US" sz="32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3200" dirty="0">
                <a:latin typeface="+mn-lt"/>
              </a:rPr>
              <a:t>Circle and </a:t>
            </a:r>
            <a:r>
              <a:rPr lang="en-US" sz="3200" b="1" dirty="0">
                <a:solidFill>
                  <a:srgbClr val="FF0000"/>
                </a:solidFill>
                <a:latin typeface="+mn-lt"/>
              </a:rPr>
              <a:t>Unit</a:t>
            </a:r>
            <a:r>
              <a:rPr lang="en-US" sz="32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3200" dirty="0">
                <a:latin typeface="+mn-lt"/>
              </a:rPr>
              <a:t>Sphere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480" y="2081846"/>
            <a:ext cx="3014408" cy="29313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9268" y="2521845"/>
            <a:ext cx="2072591" cy="205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27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2-D Area → 3-D Volume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030" y="1812834"/>
            <a:ext cx="3047619" cy="36285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68431" y="2053773"/>
            <a:ext cx="2768290" cy="277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443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A 4-D Hypersphere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2900" y="1468581"/>
            <a:ext cx="4738200" cy="4738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8910" y="1778652"/>
            <a:ext cx="2887980" cy="10156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How do we calculate the volume of something we can not even imagine?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972532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Area as a “Ratio” of </a:t>
            </a:r>
            <a:r>
              <a:rPr lang="en-US" sz="3200" b="1" dirty="0">
                <a:solidFill>
                  <a:srgbClr val="FF0000"/>
                </a:solidFill>
                <a:latin typeface="+mn-lt"/>
              </a:rPr>
              <a:t>Inside</a:t>
            </a:r>
            <a:r>
              <a:rPr lang="en-US" sz="3200" dirty="0">
                <a:latin typeface="+mn-lt"/>
              </a:rPr>
              <a:t> vs. </a:t>
            </a:r>
            <a:r>
              <a:rPr lang="en-US" sz="3200" b="1" dirty="0">
                <a:solidFill>
                  <a:srgbClr val="00B050"/>
                </a:solidFill>
                <a:latin typeface="+mn-lt"/>
              </a:rPr>
              <a:t>Outside</a:t>
            </a:r>
            <a:r>
              <a:rPr lang="en-US" sz="3200" dirty="0">
                <a:solidFill>
                  <a:srgbClr val="00B050"/>
                </a:solidFill>
                <a:latin typeface="+mn-lt"/>
              </a:rPr>
              <a:t> </a:t>
            </a:r>
            <a:r>
              <a:rPr lang="en-US" sz="3200" dirty="0">
                <a:latin typeface="+mn-lt"/>
              </a:rPr>
              <a:t>Dots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7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2768" y="1303749"/>
            <a:ext cx="2851889" cy="24562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52243" y="1410436"/>
            <a:ext cx="2844946" cy="25020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37894" y="4265268"/>
            <a:ext cx="2273645" cy="22736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9033" y="3595125"/>
            <a:ext cx="4233459" cy="257061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473378" y="4894258"/>
            <a:ext cx="2887980" cy="10156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We pick a million random points and </a:t>
            </a:r>
            <a:r>
              <a:rPr lang="en-US" sz="2000" b="1" u="sng" dirty="0"/>
              <a:t>count</a:t>
            </a:r>
            <a:r>
              <a:rPr lang="en-US" sz="2000" b="1" dirty="0"/>
              <a:t> how many are inside the circle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92056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The Monte Carlo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650" y="1866899"/>
            <a:ext cx="7753350" cy="43074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625" y="3869296"/>
            <a:ext cx="3533775" cy="270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800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The Monte Carlo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19" y="1825625"/>
            <a:ext cx="4801587" cy="484089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With Monte Carlo, we randomly sample points across the entire space and count how many are below the curve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ratio between points below the curve to total points is an estimate of the area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Monte Carlo is a </a:t>
            </a:r>
            <a:r>
              <a:rPr lang="en-US" sz="2400" b="1" dirty="0">
                <a:solidFill>
                  <a:srgbClr val="FF0000"/>
                </a:solidFill>
              </a:rPr>
              <a:t>non-deterministic</a:t>
            </a:r>
            <a:r>
              <a:rPr lang="en-US" sz="2400" dirty="0"/>
              <a:t> approach because it uses a pseudo-random number generator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606" y="2417274"/>
            <a:ext cx="3392762" cy="346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799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3127</TotalTime>
  <Words>520</Words>
  <Application>Microsoft Office PowerPoint</Application>
  <PresentationFormat>On-screen Show (4:3)</PresentationFormat>
  <Paragraphs>106</Paragraphs>
  <Slides>22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PowerPoint Presentation</vt:lpstr>
      <vt:lpstr>An Interesting Question</vt:lpstr>
      <vt:lpstr>Area and Volume</vt:lpstr>
      <vt:lpstr>A Unit Circle and Unit Sphere</vt:lpstr>
      <vt:lpstr>2-D Area → 3-D Volume</vt:lpstr>
      <vt:lpstr>A 4-D Hypersphere</vt:lpstr>
      <vt:lpstr>Area as a “Ratio” of Inside vs. Outside Dots</vt:lpstr>
      <vt:lpstr>The Monte Carlo Method</vt:lpstr>
      <vt:lpstr>The Monte Carlo Method</vt:lpstr>
      <vt:lpstr>2-D Area as a “Ratio” of Dots</vt:lpstr>
      <vt:lpstr>Comparing “Random” Number Generators</vt:lpstr>
      <vt:lpstr>Improved 2-D Monte Carlo Estimator</vt:lpstr>
      <vt:lpstr>Improved 2-D Monte Carlo Estimator</vt:lpstr>
      <vt:lpstr>3-D Unit Sphere Volume Estimator</vt:lpstr>
      <vt:lpstr>The Halton Sequence</vt:lpstr>
      <vt:lpstr>Accommodating the 4th Dimension</vt:lpstr>
      <vt:lpstr>Accommodating the 4th Dimension</vt:lpstr>
      <vt:lpstr>What is the volume of a 4-D hypersphere?</vt:lpstr>
      <vt:lpstr>What lurks beyond the 4th dimension?</vt:lpstr>
      <vt:lpstr>What lurks beyond the 4th dimension?</vt:lpstr>
      <vt:lpstr>PowerPoint Presentation</vt:lpstr>
      <vt:lpstr>Now you know…</vt:lpstr>
    </vt:vector>
  </TitlesOfParts>
  <Company>Personal 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Approaching Protein Folding through  Scramble Squares</dc:title>
  <dc:creator>David MSN Biersach</dc:creator>
  <cp:lastModifiedBy>David MSN Biersach</cp:lastModifiedBy>
  <cp:revision>250</cp:revision>
  <cp:lastPrinted>2015-07-23T02:12:25Z</cp:lastPrinted>
  <dcterms:created xsi:type="dcterms:W3CDTF">2015-02-07T02:50:53Z</dcterms:created>
  <dcterms:modified xsi:type="dcterms:W3CDTF">2016-07-25T08:10:34Z</dcterms:modified>
</cp:coreProperties>
</file>