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8" r:id="rId2"/>
    <p:sldId id="304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7" r:id="rId19"/>
    <p:sldId id="305" r:id="rId20"/>
    <p:sldId id="306" r:id="rId21"/>
    <p:sldId id="307" r:id="rId22"/>
    <p:sldId id="308" r:id="rId23"/>
    <p:sldId id="309" r:id="rId24"/>
    <p:sldId id="310" r:id="rId25"/>
    <p:sldId id="286" r:id="rId2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8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7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6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7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6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4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7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858F-DDBF-49D2-8594-4CAD97196424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5B3-5AA0-49DF-8743-A0F7B9908C28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C11B-1D96-4693-A091-A14EC03F2AAB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A24-3D0A-4B6A-A648-14C9D0A35CE8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3927-9DD7-4FAB-B8AB-DE9679B1B76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0F87-A762-4786-A0F3-E6E52784AD72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9E9-4BD1-4085-B629-DC132E8E19A7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AEE4-5C62-40F3-B8EE-BDF1722E4935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3647-9143-469F-86C8-D4ADDE03983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86F-2F4D-4259-99D2-C98B1BD428DC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5BE2-15DA-4158-B0C7-E7B91C5064B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83C2-31FD-423F-A170-675DA023EBD5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27</a:t>
            </a:r>
          </a:p>
          <a:p>
            <a:pPr algn="ctr"/>
            <a:r>
              <a:rPr lang="en-US" dirty="0"/>
              <a:t>Differential Equations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416066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5" y="2000264"/>
            <a:ext cx="8188571" cy="3250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Euler’s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760" y="3023421"/>
            <a:ext cx="1998407" cy="235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56437" y="2810797"/>
            <a:ext cx="730660" cy="3306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7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2" y="495384"/>
            <a:ext cx="8856517" cy="60435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Modelling Carbon-14 Decay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Radio carbon dating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2400" dirty="0"/>
                  <a:t> isotopes to date items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their lifetime, organisms absorb a certain amount of Carbon-14 that naturally exists in their environment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When an organism dies it stops ingesting new Carbon-14 atoms, and the amount already present in the tissues begins to undergo radioactive decay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known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sz="2400" dirty="0"/>
                  <a:t> has a half-life of 5,730 years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this tau value to show how far back in time scientists can reasonably use radio carbon dating to determine the age of an item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Copy all of Lab 1 files into the Lab 2 folder and update them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 r="-1855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2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" y="413585"/>
            <a:ext cx="8850325" cy="60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a Simple Pendulum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21124"/>
            <a:ext cx="2102721" cy="2369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35677" y="1621158"/>
                <a:ext cx="160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77" y="1621158"/>
                <a:ext cx="1609350" cy="276999"/>
              </a:xfrm>
              <a:prstGeom prst="rect">
                <a:avLst/>
              </a:prstGeom>
              <a:blipFill>
                <a:blip r:embed="rId4"/>
                <a:stretch>
                  <a:fillRect l="-3409" r="-22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70297" y="4181608"/>
                <a:ext cx="832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297" y="4181608"/>
                <a:ext cx="832216" cy="276999"/>
              </a:xfrm>
              <a:prstGeom prst="rect">
                <a:avLst/>
              </a:prstGeom>
              <a:blipFill>
                <a:blip r:embed="rId5"/>
                <a:stretch>
                  <a:fillRect l="-5839" r="-292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36094" y="4720190"/>
                <a:ext cx="110062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94" y="4720190"/>
                <a:ext cx="1100621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26347" y="4181608"/>
                <a:ext cx="675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7" y="4181608"/>
                <a:ext cx="675120" cy="276999"/>
              </a:xfrm>
              <a:prstGeom prst="rect">
                <a:avLst/>
              </a:prstGeom>
              <a:blipFill>
                <a:blip r:embed="rId7"/>
                <a:stretch>
                  <a:fillRect l="-4505" r="-63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63427" y="4674024"/>
                <a:ext cx="140096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7" y="4674024"/>
                <a:ext cx="1400960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446998" y="5537566"/>
                <a:ext cx="147277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98" y="5537566"/>
                <a:ext cx="1472775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011096" y="2215340"/>
                <a:ext cx="225247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96" y="2215340"/>
                <a:ext cx="2252476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47543" y="3180649"/>
                <a:ext cx="197958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43" y="3180649"/>
                <a:ext cx="1979581" cy="312650"/>
              </a:xfrm>
              <a:prstGeom prst="rect">
                <a:avLst/>
              </a:prstGeom>
              <a:blipFill>
                <a:blip r:embed="rId11"/>
                <a:stretch>
                  <a:fillRect l="-21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414861" y="3810481"/>
                <a:ext cx="144494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861" y="3810481"/>
                <a:ext cx="1444946" cy="6481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5371419" y="4775789"/>
            <a:ext cx="1531828" cy="1644445"/>
            <a:chOff x="6137333" y="4800600"/>
            <a:chExt cx="1531828" cy="1644445"/>
          </a:xfrm>
        </p:grpSpPr>
        <p:grpSp>
          <p:nvGrpSpPr>
            <p:cNvPr id="24" name="Group 23"/>
            <p:cNvGrpSpPr/>
            <p:nvPr/>
          </p:nvGrpSpPr>
          <p:grpSpPr>
            <a:xfrm>
              <a:off x="6312829" y="5007710"/>
              <a:ext cx="1180836" cy="1230225"/>
              <a:chOff x="6289733" y="5003487"/>
              <a:chExt cx="1180836" cy="12302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289733" y="5003487"/>
                    <a:ext cx="118083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733" y="5003487"/>
                    <a:ext cx="1180836" cy="52591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/>
            <p:cNvSpPr/>
            <p:nvPr/>
          </p:nvSpPr>
          <p:spPr>
            <a:xfrm>
              <a:off x="6137333" y="4800600"/>
              <a:ext cx="1531828" cy="1644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153264" y="2428658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4" y="2428658"/>
                <a:ext cx="132344" cy="276999"/>
              </a:xfrm>
              <a:prstGeom prst="rect">
                <a:avLst/>
              </a:prstGeom>
              <a:blipFill>
                <a:blip r:embed="rId1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a Simple Pendulum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21124"/>
            <a:ext cx="2102721" cy="236906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380387" y="2637537"/>
            <a:ext cx="1531828" cy="1644445"/>
            <a:chOff x="6137333" y="4800600"/>
            <a:chExt cx="1531828" cy="1644445"/>
          </a:xfrm>
        </p:grpSpPr>
        <p:grpSp>
          <p:nvGrpSpPr>
            <p:cNvPr id="24" name="Group 23"/>
            <p:cNvGrpSpPr/>
            <p:nvPr/>
          </p:nvGrpSpPr>
          <p:grpSpPr>
            <a:xfrm>
              <a:off x="6312829" y="5007710"/>
              <a:ext cx="1180836" cy="1230225"/>
              <a:chOff x="6289733" y="5003487"/>
              <a:chExt cx="1180836" cy="12302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49" y="5707799"/>
                    <a:ext cx="795666" cy="5259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289733" y="5003487"/>
                    <a:ext cx="118083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9733" y="5003487"/>
                    <a:ext cx="1180836" cy="5259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/>
            <p:cNvSpPr/>
            <p:nvPr/>
          </p:nvSpPr>
          <p:spPr>
            <a:xfrm>
              <a:off x="6137333" y="4800600"/>
              <a:ext cx="1531828" cy="1644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153264" y="2428658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4" y="2428658"/>
                <a:ext cx="132344" cy="276999"/>
              </a:xfrm>
              <a:prstGeom prst="rect">
                <a:avLst/>
              </a:prstGeom>
              <a:blipFill>
                <a:blip r:embed="rId6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61231" y="2859165"/>
                <a:ext cx="194700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31" y="2859165"/>
                <a:ext cx="1947008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61231" y="3673415"/>
                <a:ext cx="1718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31" y="3673415"/>
                <a:ext cx="1718484" cy="276999"/>
              </a:xfrm>
              <a:prstGeom prst="rect">
                <a:avLst/>
              </a:prstGeom>
              <a:blipFill>
                <a:blip r:embed="rId8"/>
                <a:stretch>
                  <a:fillRect l="-2482" r="-24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23" idx="3"/>
            <a:endCxn id="6" idx="1"/>
          </p:cNvCxnSpPr>
          <p:nvPr/>
        </p:nvCxnSpPr>
        <p:spPr>
          <a:xfrm flipV="1">
            <a:off x="4736719" y="3096346"/>
            <a:ext cx="824512" cy="112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1" idx="1"/>
          </p:cNvCxnSpPr>
          <p:nvPr/>
        </p:nvCxnSpPr>
        <p:spPr>
          <a:xfrm flipV="1">
            <a:off x="4384865" y="3811915"/>
            <a:ext cx="117636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0" y="368302"/>
            <a:ext cx="2228850" cy="142557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3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Harmonic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2" y="365126"/>
            <a:ext cx="6356350" cy="6356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840361" y="4800600"/>
                <a:ext cx="2221548" cy="8436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61" y="4800600"/>
                <a:ext cx="2221548" cy="843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490885" y="5117690"/>
            <a:ext cx="1474838" cy="811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69310" y="5442155"/>
            <a:ext cx="884903" cy="7374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8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58" y="1468580"/>
            <a:ext cx="7481085" cy="5094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Harmonic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458" y="5156022"/>
            <a:ext cx="2986549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not good… The model predicts the pendulum will begin to swing wildly, which should not naturally happen!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4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Harmonic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3928602" cy="44055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Try increasing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timeSteps</a:t>
            </a:r>
            <a:r>
              <a:rPr lang="en-US" sz="2400" dirty="0"/>
              <a:t> by </a:t>
            </a:r>
            <a:r>
              <a:rPr lang="en-US" sz="2400" b="1" dirty="0"/>
              <a:t>10x</a:t>
            </a:r>
            <a:r>
              <a:rPr lang="en-US" sz="2400" dirty="0"/>
              <a:t> – does the displacement continue to grow after each oscillation?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simple Euler method worked fine for modelling radioactive decay – but for harmonic motion it is </a:t>
            </a:r>
            <a:r>
              <a:rPr lang="en-US" sz="2400" b="1" dirty="0">
                <a:solidFill>
                  <a:srgbClr val="FF0000"/>
                </a:solidFill>
              </a:rPr>
              <a:t>unstable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energy in the system continues to grow over time without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16018" y="2013768"/>
                <a:ext cx="3100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018" y="2013768"/>
                <a:ext cx="3100721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92210" y="3825545"/>
                <a:ext cx="23105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210" y="3825545"/>
                <a:ext cx="231056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15325" y="4693660"/>
                <a:ext cx="370210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25" y="4693660"/>
                <a:ext cx="3702104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335922" y="2806549"/>
                <a:ext cx="2860911" cy="74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922" y="2806549"/>
                <a:ext cx="2860911" cy="744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/>
          <p:nvPr/>
        </p:nvCxnSpPr>
        <p:spPr>
          <a:xfrm flipV="1">
            <a:off x="4630994" y="5154561"/>
            <a:ext cx="3565839" cy="545691"/>
          </a:xfrm>
          <a:prstGeom prst="bentConnector3">
            <a:avLst>
              <a:gd name="adj1" fmla="val 1000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7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4" y="2800406"/>
            <a:ext cx="8228571" cy="13809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38058" y="1712647"/>
                <a:ext cx="2221548" cy="8436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058" y="1712647"/>
                <a:ext cx="2221548" cy="843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5493774" y="2481067"/>
            <a:ext cx="2072150" cy="1191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Harmonic Motion : Euler-Cromer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23" y="4678319"/>
            <a:ext cx="1224733" cy="1547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780" y="4769030"/>
            <a:ext cx="5985569" cy="13368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90187" y="4844845"/>
            <a:ext cx="1563329" cy="1622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</a:t>
            </a:r>
            <a:r>
              <a:rPr lang="en-US" sz="2400" b="1" dirty="0">
                <a:solidFill>
                  <a:srgbClr val="0070C0"/>
                </a:solidFill>
              </a:rPr>
              <a:t>Euler’s Method </a:t>
            </a:r>
            <a:r>
              <a:rPr lang="en-US" sz="2400" dirty="0"/>
              <a:t>for finding numerical solutions to physical laws represented as differential equations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Derives Euler’s Method directly from the expression for the general form of a </a:t>
            </a:r>
            <a:r>
              <a:rPr lang="en-US" sz="2000" b="1" dirty="0">
                <a:solidFill>
                  <a:srgbClr val="00B050"/>
                </a:solidFill>
              </a:rPr>
              <a:t>first derivative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Model the radioactive decay of Flourine-18 and Carbon-14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Euler’s Method to model the </a:t>
            </a:r>
            <a:r>
              <a:rPr lang="en-US" sz="2000" dirty="0">
                <a:solidFill>
                  <a:srgbClr val="0070C0"/>
                </a:solidFill>
              </a:rPr>
              <a:t>simple harmonic motion </a:t>
            </a:r>
            <a:r>
              <a:rPr lang="en-US" sz="2000" dirty="0"/>
              <a:t>of a single (unforced, undamped) pendulum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importance of </a:t>
            </a:r>
            <a:r>
              <a:rPr lang="en-US" sz="2400" b="1" dirty="0">
                <a:solidFill>
                  <a:srgbClr val="FF0000"/>
                </a:solidFill>
              </a:rPr>
              <a:t>stability</a:t>
            </a:r>
            <a:r>
              <a:rPr lang="en-US" sz="2400" dirty="0"/>
              <a:t> in numerical solutions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the </a:t>
            </a:r>
            <a:r>
              <a:rPr lang="en-US" sz="2000" b="1" dirty="0"/>
              <a:t>Euler-Crome</a:t>
            </a:r>
            <a:r>
              <a:rPr lang="en-US" sz="2000" dirty="0"/>
              <a:t>r method to eliminate artificial energy gain in the long-term modelling of a system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Determine the trajectory of a two pendulum Harmonograph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Harmonic Motion : Euler-Cromer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46" y="1468581"/>
            <a:ext cx="6843308" cy="48689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8865" y="4800600"/>
            <a:ext cx="6622025" cy="398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05" y="1386465"/>
            <a:ext cx="7558590" cy="5152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Harmonic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459957"/>
            <a:ext cx="26620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model is now stable. Future iterations of the numerical method do not add energy to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</a:t>
            </a:r>
            <a:r>
              <a:rPr lang="en-US" sz="3200" dirty="0"/>
              <a:t>– </a:t>
            </a:r>
            <a:r>
              <a:rPr lang="en-US" sz="3200" dirty="0">
                <a:latin typeface="+mn-lt"/>
              </a:rPr>
              <a:t>Coupled Harmonograph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468581"/>
            <a:ext cx="6381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7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</a:t>
            </a:r>
            <a:r>
              <a:rPr lang="en-US" sz="3200" dirty="0"/>
              <a:t>– </a:t>
            </a:r>
            <a:r>
              <a:rPr lang="en-US" sz="3200" dirty="0">
                <a:latin typeface="+mn-lt"/>
              </a:rPr>
              <a:t>Coupled Harmonograph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3" y="1749244"/>
            <a:ext cx="3355655" cy="3881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37" y="1749244"/>
            <a:ext cx="4989417" cy="1665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828" y="3760518"/>
            <a:ext cx="4668034" cy="1479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0090" y="4955458"/>
            <a:ext cx="958645" cy="191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28005" y="4953686"/>
            <a:ext cx="986298" cy="191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2" y="1280666"/>
            <a:ext cx="7706317" cy="5258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</a:t>
            </a:r>
            <a:r>
              <a:rPr lang="en-US" sz="3200" dirty="0"/>
              <a:t>– </a:t>
            </a:r>
            <a:r>
              <a:rPr lang="en-US" sz="3200" dirty="0">
                <a:latin typeface="+mn-lt"/>
              </a:rPr>
              <a:t>Coupled Harmonograph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Euler’s Method (</a:t>
            </a:r>
            <a:r>
              <a:rPr lang="en-US" sz="2400" b="1" dirty="0"/>
              <a:t>time step analysis</a:t>
            </a:r>
            <a:r>
              <a:rPr lang="en-US" sz="2400" dirty="0"/>
              <a:t>) yields numeric solutions to differential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model 2</a:t>
            </a:r>
            <a:r>
              <a:rPr lang="en-US" sz="2400" baseline="30000" dirty="0"/>
              <a:t>nd</a:t>
            </a:r>
            <a:r>
              <a:rPr lang="en-US" sz="2400" dirty="0"/>
              <a:t> order differentials by representing them as a </a:t>
            </a:r>
            <a:r>
              <a:rPr lang="en-US" sz="2400" b="1" dirty="0">
                <a:solidFill>
                  <a:srgbClr val="00B050"/>
                </a:solidFill>
              </a:rPr>
              <a:t>chain of linked 1</a:t>
            </a:r>
            <a:r>
              <a:rPr lang="en-US" sz="2400" b="1" baseline="30000" dirty="0">
                <a:solidFill>
                  <a:srgbClr val="00B050"/>
                </a:solidFill>
              </a:rPr>
              <a:t>st</a:t>
            </a:r>
            <a:r>
              <a:rPr lang="en-US" sz="2400" b="1" dirty="0">
                <a:solidFill>
                  <a:srgbClr val="00B050"/>
                </a:solidFill>
              </a:rPr>
              <a:t> order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Euler-Cromer is better when modelling </a:t>
            </a:r>
            <a:r>
              <a:rPr lang="en-US" sz="2400" b="1" dirty="0">
                <a:solidFill>
                  <a:srgbClr val="FF0000"/>
                </a:solidFill>
              </a:rPr>
              <a:t>harmonic oscillators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Increasing # of time steps improves the accuracy of the estimations but causes longer run-times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Modelling Nuclear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01088" y="1589341"/>
                <a:ext cx="3209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number of nuclei at time t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088" y="1589341"/>
                <a:ext cx="3209597" cy="276999"/>
              </a:xfrm>
              <a:prstGeom prst="rect">
                <a:avLst/>
              </a:prstGeom>
              <a:blipFill>
                <a:blip r:embed="rId3"/>
                <a:stretch>
                  <a:fillRect l="-2467" t="-28889" r="-36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63654" y="2564664"/>
                <a:ext cx="1084464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54" y="2564664"/>
                <a:ext cx="1084464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45680" y="1936968"/>
                <a:ext cx="292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mean lifetime (half life)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80" y="1936968"/>
                <a:ext cx="2920412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657897" y="2512228"/>
                <a:ext cx="1657505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97" y="2512228"/>
                <a:ext cx="1657505" cy="399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19151" y="3450165"/>
                <a:ext cx="2373470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51" y="3450165"/>
                <a:ext cx="2373470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79877" y="4365675"/>
                <a:ext cx="2452018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77" y="4365675"/>
                <a:ext cx="2452018" cy="5375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04701" y="5275073"/>
                <a:ext cx="2802370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01" y="5275073"/>
                <a:ext cx="2802370" cy="525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8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Flourine-18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368987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Flourine-18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80" y="1468581"/>
            <a:ext cx="7142639" cy="4698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33" y="434446"/>
            <a:ext cx="1252307" cy="10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35" y="1363585"/>
            <a:ext cx="4738331" cy="5189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Euler’s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64974" y="5648634"/>
            <a:ext cx="2993923" cy="221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Euler’s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29" y="3618830"/>
            <a:ext cx="7057143" cy="15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70815" y="2642487"/>
                <a:ext cx="2802370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15" y="2642487"/>
                <a:ext cx="2802370" cy="525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 rot="19844699">
            <a:off x="5287472" y="2866526"/>
            <a:ext cx="731506" cy="363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5742040" y="3206824"/>
            <a:ext cx="1138083" cy="10407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29768" y="1793450"/>
                <a:ext cx="1084464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68" y="1793450"/>
                <a:ext cx="1084464" cy="544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Euler’s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36" y="1672147"/>
            <a:ext cx="7156127" cy="44806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29348" y="3207776"/>
            <a:ext cx="2993923" cy="221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38" y="4227571"/>
            <a:ext cx="4589466" cy="1620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277" y="2521360"/>
            <a:ext cx="2952135" cy="1023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769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71" y="1350562"/>
            <a:ext cx="6742857" cy="512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1- Euler’s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2871" y="2802195"/>
            <a:ext cx="1519084" cy="235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99303" y="2536723"/>
            <a:ext cx="581947" cy="396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0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3910</TotalTime>
  <Words>418</Words>
  <Application>Microsoft Office PowerPoint</Application>
  <PresentationFormat>On-screen Show (4:3)</PresentationFormat>
  <Paragraphs>132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Modelling Nuclear Decay</vt:lpstr>
      <vt:lpstr>Flourine-18</vt:lpstr>
      <vt:lpstr>Flourine-18</vt:lpstr>
      <vt:lpstr>Lab 1 – Euler’s Method</vt:lpstr>
      <vt:lpstr>Lab 1 – Euler’s Method</vt:lpstr>
      <vt:lpstr>Lab 1 – Euler’s Method</vt:lpstr>
      <vt:lpstr>Lab 1- Euler’s Method</vt:lpstr>
      <vt:lpstr>Lab 1 – Euler’s Method</vt:lpstr>
      <vt:lpstr>PowerPoint Presentation</vt:lpstr>
      <vt:lpstr>Lab 2 – Modelling Carbon-14 Decay</vt:lpstr>
      <vt:lpstr>PowerPoint Presentation</vt:lpstr>
      <vt:lpstr>Modelling a Simple Pendulum</vt:lpstr>
      <vt:lpstr>Modelling a Simple Pendulum</vt:lpstr>
      <vt:lpstr>Lab 3 Harmonic Motion</vt:lpstr>
      <vt:lpstr>Lab 3 – Harmonic Motion</vt:lpstr>
      <vt:lpstr>Lab 3 – Harmonic Motion</vt:lpstr>
      <vt:lpstr>Lab 4 – Harmonic Motion : Euler-Cromer</vt:lpstr>
      <vt:lpstr>Lab 4 – Harmonic Motion : Euler-Cromer</vt:lpstr>
      <vt:lpstr>Lab 4 – Harmonic Motion</vt:lpstr>
      <vt:lpstr>Lab 5 – Coupled Harmonograph</vt:lpstr>
      <vt:lpstr>Lab 5 – Coupled Harmonograph</vt:lpstr>
      <vt:lpstr>Lab 5 – Coupled Harmonograph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616</cp:revision>
  <cp:lastPrinted>2015-06-01T00:45:11Z</cp:lastPrinted>
  <dcterms:created xsi:type="dcterms:W3CDTF">2014-09-21T17:58:26Z</dcterms:created>
  <dcterms:modified xsi:type="dcterms:W3CDTF">2016-07-26T06:17:26Z</dcterms:modified>
</cp:coreProperties>
</file>