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52" r:id="rId2"/>
    <p:sldId id="381" r:id="rId3"/>
    <p:sldId id="383" r:id="rId4"/>
    <p:sldId id="382" r:id="rId5"/>
    <p:sldId id="391" r:id="rId6"/>
    <p:sldId id="387" r:id="rId7"/>
    <p:sldId id="386" r:id="rId8"/>
    <p:sldId id="390" r:id="rId9"/>
    <p:sldId id="384" r:id="rId10"/>
    <p:sldId id="388" r:id="rId11"/>
    <p:sldId id="389" r:id="rId12"/>
    <p:sldId id="354" r:id="rId1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41" autoAdjust="0"/>
  </p:normalViewPr>
  <p:slideViewPr>
    <p:cSldViewPr snapToGrid="0">
      <p:cViewPr varScale="1">
        <p:scale>
          <a:sx n="123" d="100"/>
          <a:sy n="123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5E1342E-A9B0-4DBC-898A-8328FAC8E05F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8DE3E7-7EA7-489D-9B9D-B612C787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880A-056A-4698-AEE4-B9913B0F3950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28</a:t>
            </a:r>
          </a:p>
          <a:p>
            <a:pPr algn="ctr"/>
            <a:r>
              <a:rPr lang="en-US" dirty="0"/>
              <a:t>Searching and Binning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394405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Bin 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20" y="1825625"/>
                <a:ext cx="4321838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Sequential scan has an average run-time order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binary search has a run-time order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func>
                      <m:func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For 30M items, the binary search is ~ 2,500% faster!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binary search is so fast we are pushing the limit of the built-in clock()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20" y="1825625"/>
                <a:ext cx="4321838" cy="4351338"/>
              </a:xfrm>
              <a:blipFill>
                <a:blip r:embed="rId2"/>
                <a:stretch>
                  <a:fillRect l="-1975" t="-1961" r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064" y="3653628"/>
            <a:ext cx="3114286" cy="17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064" y="1961781"/>
            <a:ext cx="3066667" cy="13523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35850" y="2715077"/>
            <a:ext cx="784225" cy="1573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14079" y="4872038"/>
            <a:ext cx="467859" cy="141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4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Bin 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8" y="1676400"/>
            <a:ext cx="8241805" cy="2670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62" y="1806069"/>
            <a:ext cx="7052361" cy="4492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138" y="2315432"/>
            <a:ext cx="2325867" cy="3473498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3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38053"/>
                <a:ext cx="7886700" cy="46298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a collection object (such as vector&lt;T&gt;, array&lt;T&gt;, etc.) is sorted first, then using a binary search is one of the fastest methods to scan the list looking for a specific value or range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After each iteration of the search, another half of all of the currently remaining items are skipped.  Hence, the reduction in the search space occurs at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rate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single item in a sorted vector having 3,000,000 items can be located with only 22 array accesses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linear sequential scan starting from the point where the lowEnd of the range is found, to point inside the highEnd will still take more than the Binary Search method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38053"/>
                <a:ext cx="7886700" cy="4629884"/>
              </a:xfrm>
              <a:blipFill>
                <a:blip r:embed="rId2"/>
                <a:stretch>
                  <a:fillRect l="-1005" t="-1845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3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Bin 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9985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Given a very large </a:t>
                </a:r>
                <a:r>
                  <a:rPr lang="en-US" sz="2400" u="sng" dirty="0"/>
                  <a:t>ordered</a:t>
                </a:r>
                <a:r>
                  <a:rPr lang="en-US" sz="2400" dirty="0"/>
                  <a:t> sequence, how can we count the number of items that fall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between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a given range?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capability forms the basis of most routines used to create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histograms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It is an easy problem if the item domain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– but what if the item domain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is not easily countable</a:t>
                </a:r>
                <a:r>
                  <a:rPr lang="en-US" sz="2400" dirty="0"/>
                  <a:t>? (i.e. domain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is a “</a:t>
                </a:r>
                <a:r>
                  <a:rPr lang="en-US" sz="2400" b="1" dirty="0"/>
                  <a:t>big data</a:t>
                </a:r>
                <a:r>
                  <a:rPr lang="en-US" sz="2400" dirty="0"/>
                  <a:t>” challenge – an efficient approach provides a pattern which can be employed to solve a diverse set of problems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9985" cy="4351338"/>
              </a:xfrm>
              <a:blipFill rotWithShape="0">
                <a:blip r:embed="rId2"/>
                <a:stretch>
                  <a:fillRect l="-1065" t="-1961" r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Bin 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67130" y="2017794"/>
            <a:ext cx="3356638" cy="433855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Given a range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/>
              <a:t>0.3266 ≤ x ≤ 0.8179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Find the </a:t>
            </a:r>
            <a:r>
              <a:rPr lang="en-US" sz="2000" b="1" dirty="0">
                <a:solidFill>
                  <a:srgbClr val="FF0000"/>
                </a:solidFill>
              </a:rPr>
              <a:t>lowest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FF0000"/>
                </a:solidFill>
              </a:rPr>
              <a:t>highest</a:t>
            </a:r>
            <a:r>
              <a:rPr lang="en-US" sz="2000" dirty="0"/>
              <a:t> </a:t>
            </a:r>
            <a:r>
              <a:rPr lang="en-US" sz="2000" b="1" i="1" dirty="0"/>
              <a:t>index</a:t>
            </a:r>
            <a:r>
              <a:rPr lang="en-US" sz="2000" dirty="0"/>
              <a:t> numbers for all items within the given range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Example:</a:t>
            </a:r>
          </a:p>
          <a:p>
            <a:pPr marL="914400" lvl="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lowIndex</a:t>
            </a:r>
            <a:r>
              <a:rPr lang="en-US" dirty="0"/>
              <a:t> = 3</a:t>
            </a:r>
          </a:p>
          <a:p>
            <a:pPr marL="914400" lvl="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highIndex</a:t>
            </a:r>
            <a:r>
              <a:rPr lang="en-US" dirty="0"/>
              <a:t> = 9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B050"/>
                </a:solidFill>
              </a:rPr>
              <a:t>Number of items</a:t>
            </a:r>
            <a:r>
              <a:rPr lang="en-US" sz="2000" dirty="0"/>
              <a:t> = 9 – 3 = </a:t>
            </a:r>
            <a:r>
              <a:rPr lang="en-US" sz="2000" b="1" dirty="0"/>
              <a:t>6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193" y="2017794"/>
            <a:ext cx="1894055" cy="38201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59821"/>
            <a:ext cx="1894055" cy="38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9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Bin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998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</a:t>
            </a:r>
            <a:r>
              <a:rPr lang="en-US" sz="2400" b="1" dirty="0">
                <a:solidFill>
                  <a:srgbClr val="0070C0"/>
                </a:solidFill>
              </a:rPr>
              <a:t>vector&lt;double&gt;</a:t>
            </a:r>
            <a:r>
              <a:rPr lang="en-US" sz="2400" b="1" dirty="0"/>
              <a:t> </a:t>
            </a:r>
            <a:r>
              <a:rPr lang="en-US" sz="2400" dirty="0"/>
              <a:t>holding </a:t>
            </a:r>
            <a:r>
              <a:rPr lang="en-US" sz="2400" b="1" dirty="0">
                <a:solidFill>
                  <a:srgbClr val="FF0000"/>
                </a:solidFill>
              </a:rPr>
              <a:t>3,000,000</a:t>
            </a:r>
            <a:r>
              <a:rPr lang="en-US" sz="2400" dirty="0"/>
              <a:t> items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Each item have random value between </a:t>
            </a:r>
            <a:r>
              <a:rPr lang="en-US" sz="2000" b="1" dirty="0"/>
              <a:t>0.0</a:t>
            </a:r>
            <a:r>
              <a:rPr lang="en-US" sz="2000" dirty="0"/>
              <a:t> and </a:t>
            </a:r>
            <a:r>
              <a:rPr lang="en-US" sz="2000" b="1" dirty="0"/>
              <a:t>1.0</a:t>
            </a:r>
            <a:r>
              <a:rPr lang="en-US" sz="2000" dirty="0"/>
              <a:t> (uniform PDF)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array is sorted from lowest to highest item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</a:t>
            </a:r>
            <a:r>
              <a:rPr lang="en-US" sz="2400" b="1" dirty="0"/>
              <a:t>10</a:t>
            </a:r>
            <a:r>
              <a:rPr lang="en-US" sz="2400" dirty="0"/>
              <a:t> </a:t>
            </a:r>
            <a:r>
              <a:rPr lang="en-US" sz="2400" u="sng" dirty="0"/>
              <a:t>random</a:t>
            </a:r>
            <a:r>
              <a:rPr lang="en-US" sz="2400" dirty="0"/>
              <a:t> ranges, where for each range: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0.0 ≤ </a:t>
            </a:r>
            <a:r>
              <a:rPr lang="en-US" sz="2000" dirty="0" err="1"/>
              <a:t>rangeLow</a:t>
            </a:r>
            <a:r>
              <a:rPr lang="en-US" sz="2000" dirty="0"/>
              <a:t> &lt; 0.5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0.5 ≤ </a:t>
            </a:r>
            <a:r>
              <a:rPr lang="en-US" sz="2000" dirty="0" err="1"/>
              <a:t>rangeHigh</a:t>
            </a:r>
            <a:r>
              <a:rPr lang="en-US" sz="2000" dirty="0"/>
              <a:t> &lt; 1.0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Determine how many CPU clock cycles it takes to sum the </a:t>
            </a:r>
            <a:r>
              <a:rPr lang="en-US" sz="2400" b="1" dirty="0">
                <a:solidFill>
                  <a:srgbClr val="00B050"/>
                </a:solidFill>
              </a:rPr>
              <a:t>number of items </a:t>
            </a:r>
            <a:r>
              <a:rPr lang="en-US" sz="2400" dirty="0"/>
              <a:t>that fall within each of the </a:t>
            </a:r>
            <a:r>
              <a:rPr lang="en-US" sz="2400" b="1" dirty="0"/>
              <a:t>10</a:t>
            </a:r>
            <a:r>
              <a:rPr lang="en-US" sz="2400" dirty="0"/>
              <a:t> ranges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don’t know </a:t>
            </a:r>
            <a:r>
              <a:rPr lang="en-US" sz="2400" b="1" i="1" dirty="0"/>
              <a:t>a priori </a:t>
            </a:r>
            <a:r>
              <a:rPr lang="en-US" sz="2400" dirty="0"/>
              <a:t>the low/high values of each range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Implement </a:t>
            </a:r>
            <a:r>
              <a:rPr lang="en-US" sz="3200" b="1" dirty="0" err="1">
                <a:latin typeface="+mn-lt"/>
              </a:rPr>
              <a:t>FindRangeSlow</a:t>
            </a:r>
            <a:r>
              <a:rPr lang="en-US" sz="3200" b="1" dirty="0">
                <a:latin typeface="+mn-lt"/>
              </a:rPr>
              <a:t>()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33120"/>
            <a:ext cx="800998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sequentially scan through the global sorted </a:t>
            </a:r>
            <a:r>
              <a:rPr lang="en-US" sz="2400" b="1" dirty="0"/>
              <a:t>items</a:t>
            </a:r>
            <a:r>
              <a:rPr lang="en-US" sz="2400" dirty="0"/>
              <a:t> vector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Set the outbound </a:t>
            </a:r>
            <a:r>
              <a:rPr lang="en-US" sz="2000" b="1" dirty="0" err="1">
                <a:solidFill>
                  <a:srgbClr val="FF0000"/>
                </a:solidFill>
              </a:rPr>
              <a:t>indexLow</a:t>
            </a:r>
            <a:r>
              <a:rPr lang="en-US" sz="2000" dirty="0"/>
              <a:t> variable to be the index of the </a:t>
            </a:r>
            <a:r>
              <a:rPr lang="en-US" sz="2000" u="sng" dirty="0"/>
              <a:t>first</a:t>
            </a:r>
            <a:r>
              <a:rPr lang="en-US" sz="2000" dirty="0"/>
              <a:t> item with a value &gt;= </a:t>
            </a:r>
            <a:r>
              <a:rPr lang="en-US" sz="2000" dirty="0" err="1"/>
              <a:t>rangeLow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Set the outbound </a:t>
            </a:r>
            <a:r>
              <a:rPr lang="en-US" sz="2000" b="1" dirty="0" err="1">
                <a:solidFill>
                  <a:srgbClr val="FF0000"/>
                </a:solidFill>
              </a:rPr>
              <a:t>indexHigh</a:t>
            </a:r>
            <a:r>
              <a:rPr lang="en-US" sz="2000" dirty="0"/>
              <a:t> variable to be the index of the </a:t>
            </a:r>
            <a:r>
              <a:rPr lang="en-US" sz="2000" u="sng" dirty="0"/>
              <a:t>last</a:t>
            </a:r>
            <a:r>
              <a:rPr lang="en-US" sz="2000" dirty="0"/>
              <a:t> item with a value &lt;= </a:t>
            </a:r>
            <a:r>
              <a:rPr lang="en-US" sz="2000" dirty="0" err="1"/>
              <a:t>rangeHigh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function should </a:t>
            </a:r>
            <a:r>
              <a:rPr lang="en-US" sz="2400" b="1" dirty="0">
                <a:solidFill>
                  <a:srgbClr val="0070C0"/>
                </a:solidFill>
              </a:rPr>
              <a:t>return false</a:t>
            </a:r>
            <a:r>
              <a:rPr lang="en-US" sz="2400" dirty="0"/>
              <a:t> if there are </a:t>
            </a:r>
            <a:r>
              <a:rPr lang="en-US" sz="2400" u="sng" dirty="0"/>
              <a:t>no items</a:t>
            </a:r>
            <a:r>
              <a:rPr lang="en-US" sz="2400" dirty="0"/>
              <a:t> in entire the list with a value &lt;= </a:t>
            </a:r>
            <a:r>
              <a:rPr lang="en-US" sz="2400" dirty="0" err="1"/>
              <a:t>rangeLow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Otherwise the function should </a:t>
            </a:r>
            <a:r>
              <a:rPr lang="en-US" sz="2400" b="1" dirty="0">
                <a:solidFill>
                  <a:srgbClr val="0070C0"/>
                </a:solidFill>
              </a:rPr>
              <a:t>return true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7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541" y="365126"/>
            <a:ext cx="2684256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</a:t>
            </a:r>
            <a:br>
              <a:rPr lang="en-US" sz="3200" dirty="0">
                <a:latin typeface="+mn-lt"/>
              </a:rPr>
            </a:br>
            <a:r>
              <a:rPr lang="en-US" sz="2800" b="1" dirty="0" err="1">
                <a:latin typeface="+mn-lt"/>
              </a:rPr>
              <a:t>FindRangeSlow</a:t>
            </a:r>
            <a:r>
              <a:rPr lang="en-US" sz="2800" b="1" dirty="0">
                <a:latin typeface="+mn-lt"/>
              </a:rPr>
              <a:t>()</a:t>
            </a:r>
            <a:endParaRPr lang="en-US" sz="32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5" y="365126"/>
            <a:ext cx="5192734" cy="60506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7132" y="3626603"/>
            <a:ext cx="4006312" cy="480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42" y="4560181"/>
            <a:ext cx="4875173" cy="15408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290341" y="3949908"/>
            <a:ext cx="771993" cy="6970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19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Bin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7739951" cy="121511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 err="1"/>
              <a:t>FindItemsFast</a:t>
            </a:r>
            <a:r>
              <a:rPr lang="en-US" sz="2400" b="1" dirty="0"/>
              <a:t>()</a:t>
            </a:r>
            <a:r>
              <a:rPr lang="en-US" sz="2400" dirty="0"/>
              <a:t> function uses a binary search to locate the low and high end of each range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://flylib.com/books/2/300/1/html/2/images/08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632" y="2627610"/>
            <a:ext cx="5102736" cy="354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1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</a:t>
            </a:r>
            <a:r>
              <a:rPr lang="en-US" sz="3200" dirty="0"/>
              <a:t> – </a:t>
            </a:r>
            <a:r>
              <a:rPr lang="en-US" sz="3200" dirty="0">
                <a:latin typeface="+mn-lt"/>
              </a:rPr>
              <a:t>Bin 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3" y="1551482"/>
            <a:ext cx="7452614" cy="47775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5620" y="4602997"/>
            <a:ext cx="4943960" cy="325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73015" y="2851688"/>
            <a:ext cx="4051772" cy="224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5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Bin 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54" y="1803587"/>
            <a:ext cx="5044492" cy="421775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06911" y="3440243"/>
            <a:ext cx="764499" cy="3072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61941" y="4544518"/>
            <a:ext cx="764499" cy="3072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2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3550</TotalTime>
  <Words>447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Bin Counting</vt:lpstr>
      <vt:lpstr>Bin Counting</vt:lpstr>
      <vt:lpstr>Bin Counting</vt:lpstr>
      <vt:lpstr>Lab 1 – Implement FindRangeSlow()</vt:lpstr>
      <vt:lpstr>Lab 1 FindRangeSlow()</vt:lpstr>
      <vt:lpstr>Bin Counting</vt:lpstr>
      <vt:lpstr>Lab 2 – Bin Counting</vt:lpstr>
      <vt:lpstr>Lab 2 – Bin Counting</vt:lpstr>
      <vt:lpstr>Bin Counting</vt:lpstr>
      <vt:lpstr>Bin Counting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Approaching Protein Folding through  Scramble Squares</dc:title>
  <dc:creator>David MSN Biersach</dc:creator>
  <cp:lastModifiedBy>David MSN Biersach</cp:lastModifiedBy>
  <cp:revision>280</cp:revision>
  <cp:lastPrinted>2015-07-23T02:12:25Z</cp:lastPrinted>
  <dcterms:created xsi:type="dcterms:W3CDTF">2015-02-07T02:50:53Z</dcterms:created>
  <dcterms:modified xsi:type="dcterms:W3CDTF">2016-07-26T07:20:12Z</dcterms:modified>
</cp:coreProperties>
</file>