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52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13" r:id="rId11"/>
    <p:sldId id="415" r:id="rId12"/>
    <p:sldId id="416" r:id="rId13"/>
    <p:sldId id="414" r:id="rId14"/>
    <p:sldId id="401" r:id="rId15"/>
    <p:sldId id="402" r:id="rId16"/>
    <p:sldId id="403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7" r:id="rId2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79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2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5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80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0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1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3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4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6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29</a:t>
            </a:r>
          </a:p>
          <a:p>
            <a:pPr algn="ctr"/>
            <a:r>
              <a:rPr lang="en-US" dirty="0"/>
              <a:t>kMeans Clustering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49" y="1398380"/>
            <a:ext cx="3859303" cy="5161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5991225"/>
            <a:ext cx="3190875" cy="203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7001238" y="2476460"/>
            <a:ext cx="1345293" cy="1161143"/>
          </a:xfrm>
          <a:prstGeom prst="borderCallout2">
            <a:avLst>
              <a:gd name="adj1" fmla="val 41582"/>
              <a:gd name="adj2" fmla="val -4031"/>
              <a:gd name="adj3" fmla="val -9438"/>
              <a:gd name="adj4" fmla="val -25671"/>
              <a:gd name="adj5" fmla="val -10405"/>
              <a:gd name="adj6" fmla="val -63238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(x, y) coordinates of each data point</a:t>
            </a:r>
          </a:p>
        </p:txBody>
      </p:sp>
    </p:spTree>
    <p:extLst>
      <p:ext uri="{BB962C8B-B14F-4D97-AF65-F5344CB8AC3E}">
        <p14:creationId xmlns:p14="http://schemas.microsoft.com/office/powerpoint/2010/main" val="6294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62" y="1657571"/>
            <a:ext cx="5990476" cy="35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35832" y="1741643"/>
            <a:ext cx="1185620" cy="203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863" y="3908823"/>
            <a:ext cx="2056106" cy="229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31" y="1509883"/>
            <a:ext cx="5675138" cy="4846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7438" y="2609547"/>
            <a:ext cx="2056107" cy="265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7438" y="3063681"/>
            <a:ext cx="1513666" cy="229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2984" y="5215362"/>
            <a:ext cx="1454257" cy="20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391090"/>
            <a:ext cx="4847619" cy="5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 – Round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Line Callout 2 5"/>
              <p:cNvSpPr/>
              <p:nvPr/>
            </p:nvSpPr>
            <p:spPr>
              <a:xfrm>
                <a:off x="458168" y="4347521"/>
                <a:ext cx="1345293" cy="1161143"/>
              </a:xfrm>
              <a:prstGeom prst="borderCallout2">
                <a:avLst>
                  <a:gd name="adj1" fmla="val 35332"/>
                  <a:gd name="adj2" fmla="val 107634"/>
                  <a:gd name="adj3" fmla="val 75562"/>
                  <a:gd name="adj4" fmla="val 128071"/>
                  <a:gd name="adj5" fmla="val 136470"/>
                  <a:gd name="adj6" fmla="val 15955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All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points start at (0,0) </a:t>
                </a:r>
              </a:p>
            </p:txBody>
          </p:sp>
        </mc:Choice>
        <mc:Fallback>
          <p:sp>
            <p:nvSpPr>
              <p:cNvPr id="6" name="Line Callout 2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" y="4347521"/>
                <a:ext cx="1345293" cy="1161143"/>
              </a:xfrm>
              <a:prstGeom prst="borderCallout2">
                <a:avLst>
                  <a:gd name="adj1" fmla="val 35332"/>
                  <a:gd name="adj2" fmla="val 107634"/>
                  <a:gd name="adj3" fmla="val 75562"/>
                  <a:gd name="adj4" fmla="val 128071"/>
                  <a:gd name="adj5" fmla="val 136470"/>
                  <a:gd name="adj6" fmla="val 159554"/>
                </a:avLst>
              </a:prstGeom>
              <a:blipFill>
                <a:blip r:embed="rId4"/>
                <a:stretch>
                  <a:fillRect l="-1348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2 6"/>
          <p:cNvSpPr/>
          <p:nvPr/>
        </p:nvSpPr>
        <p:spPr>
          <a:xfrm>
            <a:off x="2410232" y="2874104"/>
            <a:ext cx="1988458" cy="1161143"/>
          </a:xfrm>
          <a:prstGeom prst="borderCallout2">
            <a:avLst>
              <a:gd name="adj1" fmla="val -9414"/>
              <a:gd name="adj2" fmla="val 73861"/>
              <a:gd name="adj3" fmla="val -36927"/>
              <a:gd name="adj4" fmla="val 98584"/>
              <a:gd name="adj5" fmla="val -30606"/>
              <a:gd name="adj6" fmla="val 118221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points initially assigned in plain ordinal sequence to a cluster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7138" y="4988512"/>
            <a:ext cx="2262753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Single left click anywhere in the form’s client area to advance one round</a:t>
            </a:r>
          </a:p>
        </p:txBody>
      </p:sp>
    </p:spTree>
    <p:extLst>
      <p:ext uri="{BB962C8B-B14F-4D97-AF65-F5344CB8AC3E}">
        <p14:creationId xmlns:p14="http://schemas.microsoft.com/office/powerpoint/2010/main" val="10128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389274"/>
            <a:ext cx="4847619" cy="5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 – Round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Line Callout 2 5"/>
              <p:cNvSpPr/>
              <p:nvPr/>
            </p:nvSpPr>
            <p:spPr>
              <a:xfrm>
                <a:off x="519793" y="3955940"/>
                <a:ext cx="1345293" cy="1161143"/>
              </a:xfrm>
              <a:prstGeom prst="borderCallout2">
                <a:avLst>
                  <a:gd name="adj1" fmla="val 35332"/>
                  <a:gd name="adj2" fmla="val 107634"/>
                  <a:gd name="adj3" fmla="val 24312"/>
                  <a:gd name="adj4" fmla="val 197120"/>
                  <a:gd name="adj5" fmla="val 46597"/>
                  <a:gd name="adj6" fmla="val 293465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points have moved </a:t>
                </a:r>
              </a:p>
            </p:txBody>
          </p:sp>
        </mc:Choice>
        <mc:Fallback>
          <p:sp>
            <p:nvSpPr>
              <p:cNvPr id="6" name="Line Callout 2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3" y="3955940"/>
                <a:ext cx="1345293" cy="1161143"/>
              </a:xfrm>
              <a:prstGeom prst="borderCallout2">
                <a:avLst>
                  <a:gd name="adj1" fmla="val 35332"/>
                  <a:gd name="adj2" fmla="val 107634"/>
                  <a:gd name="adj3" fmla="val 24312"/>
                  <a:gd name="adj4" fmla="val 197120"/>
                  <a:gd name="adj5" fmla="val 46597"/>
                  <a:gd name="adj6" fmla="val 293465"/>
                </a:avLst>
              </a:prstGeom>
              <a:blipFill>
                <a:blip r:embed="rId4"/>
                <a:stretch>
                  <a:fillRect l="-600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Line Callout 2 6"/>
              <p:cNvSpPr/>
              <p:nvPr/>
            </p:nvSpPr>
            <p:spPr>
              <a:xfrm>
                <a:off x="1648110" y="2095004"/>
                <a:ext cx="1719943" cy="1161143"/>
              </a:xfrm>
              <a:prstGeom prst="borderCallout2">
                <a:avLst>
                  <a:gd name="adj1" fmla="val 25957"/>
                  <a:gd name="adj2" fmla="val 104258"/>
                  <a:gd name="adj3" fmla="val 44492"/>
                  <a:gd name="adj4" fmla="val 148124"/>
                  <a:gd name="adj5" fmla="val 73504"/>
                  <a:gd name="adj6" fmla="val 17458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points are assigned to cluster with closest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point </a:t>
                </a:r>
              </a:p>
            </p:txBody>
          </p:sp>
        </mc:Choice>
        <mc:Fallback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10" y="2095004"/>
                <a:ext cx="1719943" cy="1161143"/>
              </a:xfrm>
              <a:prstGeom prst="borderCallout2">
                <a:avLst>
                  <a:gd name="adj1" fmla="val 25957"/>
                  <a:gd name="adj2" fmla="val 104258"/>
                  <a:gd name="adj3" fmla="val 44492"/>
                  <a:gd name="adj4" fmla="val 148124"/>
                  <a:gd name="adj5" fmla="val 73504"/>
                  <a:gd name="adj6" fmla="val 174580"/>
                </a:avLst>
              </a:prstGeom>
              <a:blipFill>
                <a:blip r:embed="rId5"/>
                <a:stretch>
                  <a:fillRect t="-3077" b="-7692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2 7"/>
          <p:cNvSpPr/>
          <p:nvPr/>
        </p:nvSpPr>
        <p:spPr>
          <a:xfrm>
            <a:off x="6715579" y="3882571"/>
            <a:ext cx="1719943" cy="1161143"/>
          </a:xfrm>
          <a:prstGeom prst="borderCallout2">
            <a:avLst>
              <a:gd name="adj1" fmla="val -8418"/>
              <a:gd name="adj2" fmla="val 42654"/>
              <a:gd name="adj3" fmla="val -44438"/>
              <a:gd name="adj4" fmla="val 35244"/>
              <a:gd name="adj5" fmla="val -52280"/>
              <a:gd name="adj6" fmla="val 5967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algorithm is trying to converge to three clusters</a:t>
            </a:r>
          </a:p>
        </p:txBody>
      </p:sp>
    </p:spTree>
    <p:extLst>
      <p:ext uri="{BB962C8B-B14F-4D97-AF65-F5344CB8AC3E}">
        <p14:creationId xmlns:p14="http://schemas.microsoft.com/office/powerpoint/2010/main" val="25494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 – Round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397020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 – Round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397022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405580"/>
            <a:ext cx="4847619" cy="5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 – Converged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2 5"/>
              <p:cNvSpPr/>
              <p:nvPr/>
            </p:nvSpPr>
            <p:spPr>
              <a:xfrm>
                <a:off x="352879" y="3882571"/>
                <a:ext cx="1345293" cy="1161143"/>
              </a:xfrm>
              <a:prstGeom prst="borderCallout2">
                <a:avLst>
                  <a:gd name="adj1" fmla="val 35332"/>
                  <a:gd name="adj2" fmla="val 107634"/>
                  <a:gd name="adj3" fmla="val 48062"/>
                  <a:gd name="adj4" fmla="val 193344"/>
                  <a:gd name="adj5" fmla="val 92720"/>
                  <a:gd name="adj6" fmla="val 250181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points have moved </a:t>
                </a:r>
              </a:p>
            </p:txBody>
          </p:sp>
        </mc:Choice>
        <mc:Fallback xmlns="">
          <p:sp>
            <p:nvSpPr>
              <p:cNvPr id="6" name="Line Callout 2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9" y="3882571"/>
                <a:ext cx="1345293" cy="1161143"/>
              </a:xfrm>
              <a:prstGeom prst="borderCallout2">
                <a:avLst>
                  <a:gd name="adj1" fmla="val 35332"/>
                  <a:gd name="adj2" fmla="val 107634"/>
                  <a:gd name="adj3" fmla="val 48062"/>
                  <a:gd name="adj4" fmla="val 193344"/>
                  <a:gd name="adj5" fmla="val 92720"/>
                  <a:gd name="adj6" fmla="val 250181"/>
                </a:avLst>
              </a:prstGeom>
              <a:blipFill rotWithShape="0">
                <a:blip r:embed="rId4"/>
                <a:stretch>
                  <a:fillRect l="-876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2 6"/>
          <p:cNvSpPr/>
          <p:nvPr/>
        </p:nvSpPr>
        <p:spPr>
          <a:xfrm>
            <a:off x="1865086" y="2235199"/>
            <a:ext cx="1719943" cy="1161143"/>
          </a:xfrm>
          <a:prstGeom prst="borderCallout2">
            <a:avLst>
              <a:gd name="adj1" fmla="val 25957"/>
              <a:gd name="adj2" fmla="val 104258"/>
              <a:gd name="adj3" fmla="val 31812"/>
              <a:gd name="adj4" fmla="val 124695"/>
              <a:gd name="adj5" fmla="val 41470"/>
              <a:gd name="adj6" fmla="val 143942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data points have changed their cluster assignment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588" y="1836009"/>
            <a:ext cx="2742477" cy="12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651194"/>
            <a:ext cx="8854832" cy="44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6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n-Dimensional 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16" y="1468581"/>
            <a:ext cx="4657969" cy="48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Gain an appreciation for </a:t>
            </a:r>
            <a:r>
              <a:rPr lang="en-US" sz="2400" b="1" dirty="0"/>
              <a:t>k-means Clustering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the algorithm iterates by </a:t>
            </a:r>
            <a:r>
              <a:rPr lang="en-US" sz="2400" b="1" dirty="0">
                <a:solidFill>
                  <a:srgbClr val="0070C0"/>
                </a:solidFill>
              </a:rPr>
              <a:t>assigning data points to a cluster</a:t>
            </a:r>
            <a:r>
              <a:rPr lang="en-US" sz="2400" dirty="0"/>
              <a:t>, and how we can use k-means to identify </a:t>
            </a:r>
            <a:r>
              <a:rPr lang="en-US" sz="2400" b="1" dirty="0">
                <a:solidFill>
                  <a:srgbClr val="FF0000"/>
                </a:solidFill>
              </a:rPr>
              <a:t>data outliers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the limitations of k-means when “over fitting”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4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3" y="1468581"/>
            <a:ext cx="3987562" cy="4141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36" y="1468581"/>
            <a:ext cx="4117771" cy="4141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177" y="4533253"/>
            <a:ext cx="2657191" cy="948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00512" y="4057016"/>
            <a:ext cx="1959706" cy="778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Identifying Data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Once we have data partitioned into clusters, we can eliminate outliers by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evicting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any data points whose distance from the converged cluster’s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/>
                  <a:t> point is </a:t>
                </a:r>
                <a:r>
                  <a:rPr lang="en-US" sz="2400" i="1" dirty="0"/>
                  <a:t>too large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data points should be distributed around the cluster’s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point in a normal distribution.  </a:t>
                </a:r>
                <a:r>
                  <a:rPr lang="en-US" sz="2000" b="1" dirty="0"/>
                  <a:t>99.97% </a:t>
                </a:r>
                <a:r>
                  <a:rPr lang="en-US" sz="2000" dirty="0"/>
                  <a:t>of data points should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the mean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a data point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000" dirty="0"/>
                  <a:t> from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point of its cluster, it probably is an outlier and should be evicted (assigned to a different cluster)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After we evict a data point, we iterate the algorithm all over again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a data point winds up getting evicted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from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all</a:t>
                </a:r>
                <a:r>
                  <a:rPr lang="en-US" sz="2400" b="1" dirty="0"/>
                  <a:t> </a:t>
                </a:r>
                <a:r>
                  <a:rPr lang="en-US" sz="2400" dirty="0"/>
                  <a:t>clusters, it is probably 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data capture error </a:t>
                </a:r>
                <a:r>
                  <a:rPr lang="en-US" sz="2400" dirty="0"/>
                  <a:t>or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statistical anomaly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 rotWithShape="0">
                <a:blip r:embed="rId3"/>
                <a:stretch>
                  <a:fillRect l="-1066" t="-1761" r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81" y="2566478"/>
            <a:ext cx="3033425" cy="3212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66" y="2566478"/>
            <a:ext cx="3033425" cy="3212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Identifying Data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5660" y="2908945"/>
            <a:ext cx="275772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62393" y="1357886"/>
            <a:ext cx="1859579" cy="2113734"/>
            <a:chOff x="6224878" y="1485441"/>
            <a:chExt cx="1859579" cy="2113734"/>
          </a:xfrm>
        </p:grpSpPr>
        <p:sp>
          <p:nvSpPr>
            <p:cNvPr id="12" name="Line Callout 2 11"/>
            <p:cNvSpPr/>
            <p:nvPr/>
          </p:nvSpPr>
          <p:spPr>
            <a:xfrm>
              <a:off x="6224878" y="1485441"/>
              <a:ext cx="1859579" cy="940176"/>
            </a:xfrm>
            <a:prstGeom prst="borderCallout2">
              <a:avLst>
                <a:gd name="adj1" fmla="val 66003"/>
                <a:gd name="adj2" fmla="val 28656"/>
                <a:gd name="adj3" fmla="val 97050"/>
                <a:gd name="adj4" fmla="val -12379"/>
                <a:gd name="adj5" fmla="val 170146"/>
                <a:gd name="adj6" fmla="val -4492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outlier skews the </a:t>
              </a:r>
              <a:r>
                <a:rPr lang="en-US" b="1" dirty="0">
                  <a:solidFill>
                    <a:srgbClr val="FF0000"/>
                  </a:solidFill>
                </a:rPr>
                <a:t>red</a:t>
              </a:r>
              <a:r>
                <a:rPr lang="en-US" dirty="0">
                  <a:solidFill>
                    <a:schemeClr val="tx1"/>
                  </a:solidFill>
                </a:rPr>
                <a:t> and </a:t>
              </a:r>
              <a:r>
                <a:rPr lang="en-US" b="1" dirty="0">
                  <a:solidFill>
                    <a:srgbClr val="0070C0"/>
                  </a:solidFill>
                </a:rPr>
                <a:t>blue</a:t>
              </a:r>
              <a:r>
                <a:rPr lang="en-US" dirty="0">
                  <a:solidFill>
                    <a:schemeClr val="tx1"/>
                  </a:solidFill>
                </a:rPr>
                <a:t> clusters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914214" y="2171145"/>
              <a:ext cx="779759" cy="1428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459" y="1485441"/>
            <a:ext cx="2295238" cy="84761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569369" y="2043168"/>
            <a:ext cx="314325" cy="238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87112" y="1552575"/>
            <a:ext cx="587913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Identifying Data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32" y="2559557"/>
            <a:ext cx="3232431" cy="3422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37" y="2559558"/>
            <a:ext cx="3232431" cy="342294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614801" y="2927708"/>
            <a:ext cx="275772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>
            <a:off x="6158675" y="1697064"/>
            <a:ext cx="1859579" cy="675569"/>
          </a:xfrm>
          <a:prstGeom prst="borderCallout2">
            <a:avLst>
              <a:gd name="adj1" fmla="val 48989"/>
              <a:gd name="adj2" fmla="val 3541"/>
              <a:gd name="adj3" fmla="val 75737"/>
              <a:gd name="adj4" fmla="val -19378"/>
              <a:gd name="adj5" fmla="val 182091"/>
              <a:gd name="adj6" fmla="val -3364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outlier is now its is own cluster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885" y="1468581"/>
            <a:ext cx="2333333" cy="8666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12938" y="1991532"/>
            <a:ext cx="371960" cy="357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Ensure </a:t>
                </a:r>
                <a:r>
                  <a:rPr lang="en-US" sz="2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InitDataPoints</a:t>
                </a:r>
                <a:r>
                  <a:rPr lang="en-US" sz="2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);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Increase the number of clusters in steps from 3 to 6 – describe what is happening to the partitions…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What does it mean to “over fit” the data?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Ensure </a:t>
                </a:r>
                <a:r>
                  <a:rPr lang="en-US" sz="2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InitDataPoints</a:t>
                </a:r>
                <a:r>
                  <a:rPr lang="en-US" sz="2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false</a:t>
                </a:r>
                <a:r>
                  <a:rPr lang="en-US" sz="2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);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Increasing the number of clusters seems to help put outliers in their own clusters for easy identification…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However, do all “single point” clusters contain likely data errors?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could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used to gauge if a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point is “appropriate” for a given cluster?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k-means clustering can be used to categorize data points by its nearness to a similar group’s statistical means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Data sets which are homogenous (have a more uniform distribution of values) may not converge to a meaningful set of clusters since the data lacks sharpness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use k-means to identify data outliers so we can avoid allowing those anomalies from skewing the main observations – this process is called evicting a point from the cluster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k-means clustering can be extended into multiple dimensional 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i="1" dirty="0"/>
                  <a:t>k</a:t>
                </a:r>
                <a:r>
                  <a:rPr lang="en-US" sz="2400" dirty="0"/>
                  <a:t>-means clustering aims to partition </a:t>
                </a:r>
                <a:r>
                  <a:rPr lang="en-US" sz="2400" b="1" i="1" dirty="0"/>
                  <a:t>n</a:t>
                </a:r>
                <a:r>
                  <a:rPr lang="en-US" sz="2400" dirty="0"/>
                  <a:t> observations into </a:t>
                </a:r>
                <a:r>
                  <a:rPr lang="en-US" sz="2400" b="1" i="1" dirty="0"/>
                  <a:t>k</a:t>
                </a:r>
                <a:r>
                  <a:rPr lang="en-US" sz="2400" dirty="0"/>
                  <a:t> clusters (where each cluster has its own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point)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Each observation is assigned to the cluster whose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point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is closest</a:t>
                </a:r>
                <a:r>
                  <a:rPr lang="en-US" sz="2400" dirty="0"/>
                  <a:t> to that observation’s point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problem is computationally difficult (NP-hard); however, there are efficient heuristic algorithms that are commonly employed and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converge quickly to a local optimum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term "</a:t>
                </a:r>
                <a:r>
                  <a:rPr lang="en-US" sz="2400" i="1" dirty="0"/>
                  <a:t>k</a:t>
                </a:r>
                <a:r>
                  <a:rPr lang="en-US" sz="2400" dirty="0"/>
                  <a:t>-means" was first used by James MacQueen in 1967, though the idea goes back to Hugo Steinhaus in 1957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more efficient version was published Hartigan and Wong in </a:t>
                </a:r>
                <a:r>
                  <a:rPr lang="en-US" sz="2400" b="1" dirty="0"/>
                  <a:t>1979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 rotWithShape="0">
                <a:blip r:embed="rId3"/>
                <a:stretch>
                  <a:fillRect l="-1066" t="-1761" r="-1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1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11" y="1297591"/>
            <a:ext cx="5233378" cy="52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88" y="1669362"/>
            <a:ext cx="7054824" cy="40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one-to-many</a:t>
                </a:r>
                <a:r>
                  <a:rPr lang="en-US" sz="2400" dirty="0"/>
                  <a:t> mapping between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clusters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data points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 cluster is a set of one or more unique data points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Every data point must be </a:t>
                </a:r>
                <a:r>
                  <a:rPr lang="en-US" sz="2000" u="sng" dirty="0"/>
                  <a:t>assigned</a:t>
                </a:r>
                <a:r>
                  <a:rPr lang="en-US" sz="2000" dirty="0"/>
                  <a:t> to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only one</a:t>
                </a:r>
                <a:r>
                  <a:rPr lang="en-US" sz="2000" dirty="0"/>
                  <a:t> cluster at a time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Data points are initially assigned to clusters in a round-robin fashion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point of each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cluster</a:t>
                </a:r>
                <a:r>
                  <a:rPr lang="en-US" sz="2400" dirty="0"/>
                  <a:t> is its geometric center (</a:t>
                </a:r>
                <a:r>
                  <a:rPr lang="en-US" sz="2400" b="1" dirty="0"/>
                  <a:t>centroid</a:t>
                </a:r>
                <a:r>
                  <a:rPr lang="en-US" sz="2400" dirty="0"/>
                  <a:t>) calculated by taking the average value (in each dimension)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only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data points </a:t>
                </a:r>
                <a:r>
                  <a:rPr lang="en-US" sz="2400" dirty="0"/>
                  <a:t>assigned to that cluster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Assignments </a:t>
                </a:r>
                <a:r>
                  <a:rPr lang="en-US" sz="2400" i="1" dirty="0"/>
                  <a:t>can</a:t>
                </a:r>
                <a:r>
                  <a:rPr lang="en-US" sz="2400" dirty="0"/>
                  <a:t> change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/>
                  <a:t> points which then </a:t>
                </a:r>
                <a:r>
                  <a:rPr lang="en-US" sz="2400" i="1" dirty="0"/>
                  <a:t>can</a:t>
                </a:r>
                <a:r>
                  <a:rPr lang="en-US" sz="2400" dirty="0"/>
                  <a:t> change the assignments which then </a:t>
                </a:r>
                <a:r>
                  <a:rPr lang="en-US" sz="2400" i="1" dirty="0"/>
                  <a:t>can</a:t>
                </a:r>
                <a:r>
                  <a:rPr lang="en-US" sz="2400" dirty="0"/>
                  <a:t> change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/>
                  <a:t> points which then </a:t>
                </a:r>
                <a:r>
                  <a:rPr lang="en-US" sz="2400" i="1" dirty="0"/>
                  <a:t>can</a:t>
                </a:r>
                <a:r>
                  <a:rPr lang="en-US" sz="2400" dirty="0"/>
                  <a:t> change the assignments which then </a:t>
                </a:r>
                <a:r>
                  <a:rPr lang="en-US" sz="2400" i="1" dirty="0"/>
                  <a:t>can</a:t>
                </a:r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91" y="3947705"/>
            <a:ext cx="3116037" cy="175138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73883" y="2424386"/>
            <a:ext cx="4149271" cy="2789532"/>
            <a:chOff x="4373883" y="2424386"/>
            <a:chExt cx="4149271" cy="2789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3883" y="2424386"/>
              <a:ext cx="4149271" cy="17081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2018" y="4065278"/>
              <a:ext cx="3593001" cy="114864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85" y="1442674"/>
            <a:ext cx="3886200" cy="177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30196" y="1351310"/>
                <a:ext cx="966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96" y="1351310"/>
                <a:ext cx="96641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50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681619" y="1351310"/>
            <a:ext cx="1344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24928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algorithm iterates in a variable number of two-step rounds: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For each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cluster</a:t>
                </a:r>
                <a:r>
                  <a:rPr lang="en-US" sz="2000" dirty="0"/>
                  <a:t>, a new centroid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point) is calculated using the current data point assignments</a:t>
                </a:r>
              </a:p>
              <a:p>
                <a:pPr marL="914400" lvl="2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If the new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≠ current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then </a:t>
                </a:r>
                <a:r>
                  <a:rPr lang="en-US" b="1" dirty="0">
                    <a:solidFill>
                      <a:srgbClr val="FF0000"/>
                    </a:solidFill>
                  </a:rPr>
                  <a:t>move cluster</a:t>
                </a:r>
                <a:r>
                  <a:rPr lang="en-US" dirty="0"/>
                  <a:t> so current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= new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For each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data point</a:t>
                </a:r>
                <a:r>
                  <a:rPr lang="en-US" sz="2000" dirty="0"/>
                  <a:t>, find the cluster which has the closest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point using </a:t>
                </a:r>
                <a:r>
                  <a:rPr lang="en-US" sz="2000" u="sng" dirty="0"/>
                  <a:t>Pythagorean</a:t>
                </a:r>
                <a:r>
                  <a:rPr lang="en-US" sz="2000" dirty="0"/>
                  <a:t> distance formula</a:t>
                </a:r>
              </a:p>
              <a:p>
                <a:pPr marL="914400" lvl="2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If necessary, </a:t>
                </a:r>
                <a:r>
                  <a:rPr lang="en-US" b="1" dirty="0">
                    <a:solidFill>
                      <a:srgbClr val="FF0000"/>
                    </a:solidFill>
                  </a:rPr>
                  <a:t>reassign the data point </a:t>
                </a:r>
                <a:r>
                  <a:rPr lang="en-US" dirty="0"/>
                  <a:t>to the new closest cluster - subject to constraint that every cluster must have one data point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algorithm repeats rounds until no cluster moves or data point reassignments are needed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“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convergence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 rotWithShape="0">
                <a:blip r:embed="rId3"/>
                <a:stretch>
                  <a:fillRect l="-1066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7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09" y="3448224"/>
            <a:ext cx="2714286" cy="252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406" y="1715273"/>
            <a:ext cx="3600000" cy="23142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813634" y="3581400"/>
            <a:ext cx="2360746" cy="117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3610</TotalTime>
  <Words>773</Words>
  <Application>Microsoft Office PowerPoint</Application>
  <PresentationFormat>On-screen Show (4:3)</PresentationFormat>
  <Paragraphs>127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 – Round 1</vt:lpstr>
      <vt:lpstr>k-means Clustering – Round 2</vt:lpstr>
      <vt:lpstr>k-means Clustering – Round 3</vt:lpstr>
      <vt:lpstr>k-means Clustering – Round 4</vt:lpstr>
      <vt:lpstr>k-means Clustering – Converged</vt:lpstr>
      <vt:lpstr>k-means Clustering</vt:lpstr>
      <vt:lpstr>n-Dimensional k-means Clustering</vt:lpstr>
      <vt:lpstr>k-means Clustering</vt:lpstr>
      <vt:lpstr>Identifying Data Outliers</vt:lpstr>
      <vt:lpstr>Identifying Data Outliers</vt:lpstr>
      <vt:lpstr>Identifying Data Outliers</vt:lpstr>
      <vt:lpstr>Lab 1 - Questions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290</cp:revision>
  <cp:lastPrinted>2015-07-23T02:12:25Z</cp:lastPrinted>
  <dcterms:created xsi:type="dcterms:W3CDTF">2015-02-07T02:50:53Z</dcterms:created>
  <dcterms:modified xsi:type="dcterms:W3CDTF">2016-07-27T03:42:46Z</dcterms:modified>
</cp:coreProperties>
</file>