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52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41" autoAdjust="0"/>
  </p:normalViewPr>
  <p:slideViewPr>
    <p:cSldViewPr snapToGrid="0">
      <p:cViewPr varScale="1">
        <p:scale>
          <a:sx n="123" d="100"/>
          <a:sy n="123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5E1342E-A9B0-4DBC-898A-8328FAC8E05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18DE3E7-7EA7-489D-9B9D-B612C787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9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0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0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7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61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7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8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4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6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0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2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9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5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3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880A-056A-4698-AEE4-B9913B0F3950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61159" y="4534101"/>
            <a:ext cx="2520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32 </a:t>
            </a:r>
            <a:r>
              <a:rPr lang="en-US" dirty="0"/>
              <a:t>Computational Chemistry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0296" y="2494684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</p:spTree>
    <p:extLst>
      <p:ext uri="{BB962C8B-B14F-4D97-AF65-F5344CB8AC3E}">
        <p14:creationId xmlns:p14="http://schemas.microsoft.com/office/powerpoint/2010/main" val="394405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Using Data Structures vs. Using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3305838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Level&lt;T&gt; </a:t>
            </a:r>
            <a:r>
              <a:rPr lang="en-US" sz="2400" dirty="0"/>
              <a:t>holds an array of items of type </a:t>
            </a:r>
            <a:r>
              <a:rPr lang="en-US" sz="2400" b="1" dirty="0"/>
              <a:t>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track what is the current position (</a:t>
            </a:r>
            <a:r>
              <a:rPr lang="en-US" sz="2400" b="1" dirty="0" err="1"/>
              <a:t>pos</a:t>
            </a:r>
            <a:r>
              <a:rPr lang="en-US" sz="2400" dirty="0"/>
              <a:t>) index in each level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Stack&lt;T&gt;</a:t>
            </a:r>
            <a:r>
              <a:rPr lang="en-US" sz="2400" dirty="0"/>
              <a:t> holds an array of levels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track what is the current level (</a:t>
            </a:r>
            <a:r>
              <a:rPr lang="en-US" sz="2400" b="1" dirty="0" err="1"/>
              <a:t>levelNum</a:t>
            </a:r>
            <a:r>
              <a:rPr lang="en-US" sz="2400" dirty="0"/>
              <a:t>) within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116" y="2055268"/>
            <a:ext cx="4245962" cy="37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2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Using Data Structures vs. Using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28539" y="1825625"/>
                <a:ext cx="3305838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initialize the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Stack&lt;T&gt;</a:t>
                </a:r>
                <a:r>
                  <a:rPr lang="en-US" sz="2400" dirty="0"/>
                  <a:t> by specifying the number of levels and range {set of items} of each level</a:t>
                </a:r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Level&lt;T&gt;</a:t>
                </a:r>
                <a:r>
                  <a:rPr lang="en-US" sz="2400" dirty="0"/>
                  <a:t> can range over any set of type </a:t>
                </a:r>
                <a:r>
                  <a:rPr lang="en-US" sz="2400" b="1" dirty="0"/>
                  <a:t>T</a:t>
                </a:r>
                <a:r>
                  <a:rPr lang="en-US" sz="2400" dirty="0"/>
                  <a:t> – integers, letters</a:t>
                </a:r>
                <a:r>
                  <a:rPr lang="en-US" sz="2400"/>
                  <a:t>, etc.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is one level for each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in the chemical equation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8539" y="1825625"/>
                <a:ext cx="3305838" cy="4840898"/>
              </a:xfrm>
              <a:blipFill rotWithShape="0">
                <a:blip r:embed="rId3"/>
                <a:stretch>
                  <a:fillRect l="-2583" t="-1761" r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20" y="1825625"/>
            <a:ext cx="4728608" cy="3603134"/>
          </a:xfrm>
          <a:prstGeom prst="rect">
            <a:avLst/>
          </a:prstGeom>
        </p:spPr>
      </p:pic>
      <p:sp>
        <p:nvSpPr>
          <p:cNvPr id="7" name="Line Callout 2 6"/>
          <p:cNvSpPr/>
          <p:nvPr/>
        </p:nvSpPr>
        <p:spPr>
          <a:xfrm>
            <a:off x="2949229" y="3299185"/>
            <a:ext cx="1891285" cy="561615"/>
          </a:xfrm>
          <a:prstGeom prst="borderCallout2">
            <a:avLst>
              <a:gd name="adj1" fmla="val 44238"/>
              <a:gd name="adj2" fmla="val 7562"/>
              <a:gd name="adj3" fmla="val 20421"/>
              <a:gd name="adj4" fmla="val -25561"/>
              <a:gd name="adj5" fmla="val -19713"/>
              <a:gd name="adj6" fmla="val -36658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Every level has the same range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2949228" y="5224188"/>
            <a:ext cx="1891285" cy="561615"/>
          </a:xfrm>
          <a:prstGeom prst="borderCallout2">
            <a:avLst>
              <a:gd name="adj1" fmla="val 44238"/>
              <a:gd name="adj2" fmla="val 7562"/>
              <a:gd name="adj3" fmla="val 20421"/>
              <a:gd name="adj4" fmla="val -25561"/>
              <a:gd name="adj5" fmla="val -19713"/>
              <a:gd name="adj6" fmla="val -36658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Every level has different ranges</a:t>
            </a:r>
          </a:p>
        </p:txBody>
      </p:sp>
    </p:spTree>
    <p:extLst>
      <p:ext uri="{BB962C8B-B14F-4D97-AF65-F5344CB8AC3E}">
        <p14:creationId xmlns:p14="http://schemas.microsoft.com/office/powerpoint/2010/main" val="14293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654" y="1576585"/>
            <a:ext cx="6158691" cy="4881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Using Data Structures vs. Using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6457950" y="2946288"/>
            <a:ext cx="1814178" cy="1491965"/>
          </a:xfrm>
          <a:prstGeom prst="borderCallout2">
            <a:avLst>
              <a:gd name="adj1" fmla="val 14837"/>
              <a:gd name="adj2" fmla="val 6885"/>
              <a:gd name="adj3" fmla="val -7609"/>
              <a:gd name="adj4" fmla="val -48014"/>
              <a:gd name="adj5" fmla="val -11985"/>
              <a:gd name="adj6" fmla="val -91350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Find the lowest level in the stack which has not yet enumerated its full range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300542" y="5297377"/>
            <a:ext cx="3125001" cy="1021157"/>
          </a:xfrm>
          <a:prstGeom prst="borderCallout2">
            <a:avLst>
              <a:gd name="adj1" fmla="val 37131"/>
              <a:gd name="adj2" fmla="val 3476"/>
              <a:gd name="adj3" fmla="val -7489"/>
              <a:gd name="adj4" fmla="val -12118"/>
              <a:gd name="adj5" fmla="val -33925"/>
              <a:gd name="adj6" fmla="val -14600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Walk up the stack, skipping all parent levels that have already completed their range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372942" y="2725995"/>
            <a:ext cx="1463116" cy="1021157"/>
          </a:xfrm>
          <a:prstGeom prst="borderCallout2">
            <a:avLst>
              <a:gd name="adj1" fmla="val 47791"/>
              <a:gd name="adj2" fmla="val 87375"/>
              <a:gd name="adj3" fmla="val 112616"/>
              <a:gd name="adj4" fmla="val 114364"/>
              <a:gd name="adj5" fmla="val 125267"/>
              <a:gd name="adj6" fmla="val 130234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Invoke the objective function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372942" y="4486730"/>
            <a:ext cx="1463116" cy="1021157"/>
          </a:xfrm>
          <a:prstGeom prst="borderCallout2">
            <a:avLst>
              <a:gd name="adj1" fmla="val 20785"/>
              <a:gd name="adj2" fmla="val 93823"/>
              <a:gd name="adj3" fmla="val 18096"/>
              <a:gd name="adj4" fmla="val 233901"/>
              <a:gd name="adj5" fmla="val 4452"/>
              <a:gd name="adj6" fmla="val 250267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Use the next item in this level’s range</a:t>
            </a:r>
          </a:p>
        </p:txBody>
      </p:sp>
    </p:spTree>
    <p:extLst>
      <p:ext uri="{BB962C8B-B14F-4D97-AF65-F5344CB8AC3E}">
        <p14:creationId xmlns:p14="http://schemas.microsoft.com/office/powerpoint/2010/main" val="78211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51" y="1468582"/>
            <a:ext cx="5377891" cy="5070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Using Data Structures vs. Using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5937532" y="2930334"/>
            <a:ext cx="1814178" cy="1491965"/>
          </a:xfrm>
          <a:prstGeom prst="borderCallout2">
            <a:avLst>
              <a:gd name="adj1" fmla="val 15810"/>
              <a:gd name="adj2" fmla="val 14085"/>
              <a:gd name="adj3" fmla="val 15252"/>
              <a:gd name="adj4" fmla="val -80816"/>
              <a:gd name="adj5" fmla="val 37143"/>
              <a:gd name="adj6" fmla="val -95750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Each molar coefficient is represented by the index to its </a:t>
            </a:r>
            <a:r>
              <a:rPr lang="en-US" b="1" dirty="0">
                <a:solidFill>
                  <a:srgbClr val="0070C0"/>
                </a:solidFill>
              </a:rPr>
              <a:t>int[] </a:t>
            </a:r>
            <a:r>
              <a:rPr lang="en-US" dirty="0">
                <a:solidFill>
                  <a:srgbClr val="FF0000"/>
                </a:solidFill>
              </a:rPr>
              <a:t>array value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4714616" y="5223919"/>
            <a:ext cx="2522657" cy="1021157"/>
          </a:xfrm>
          <a:prstGeom prst="borderCallout2">
            <a:avLst>
              <a:gd name="adj1" fmla="val 44948"/>
              <a:gd name="adj2" fmla="val 6030"/>
              <a:gd name="adj3" fmla="val 12410"/>
              <a:gd name="adj4" fmla="val -56938"/>
              <a:gd name="adj5" fmla="val 35011"/>
              <a:gd name="adj6" fmla="val -68709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Display solutions with ever decreasing objective function values </a:t>
            </a:r>
          </a:p>
        </p:txBody>
      </p:sp>
    </p:spTree>
    <p:extLst>
      <p:ext uri="{BB962C8B-B14F-4D97-AF65-F5344CB8AC3E}">
        <p14:creationId xmlns:p14="http://schemas.microsoft.com/office/powerpoint/2010/main" val="233909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Balancing Ionic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Change program to solve equation </a:t>
            </a:r>
            <a:r>
              <a:rPr lang="en-US" sz="2400" b="1" dirty="0">
                <a:solidFill>
                  <a:srgbClr val="FF0000"/>
                </a:solidFill>
              </a:rPr>
              <a:t>#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6426" y="4316022"/>
                <a:ext cx="7888515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smtClean="0"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000" b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000" b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US" sz="2000" b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000" b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</m:e>
                        <m:sup>
                          <m:r>
                            <a:rPr lang="en-US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US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3+</m:t>
                          </m:r>
                        </m:sup>
                      </m:sSup>
                      <m:r>
                        <a:rPr lang="en-US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3+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6" y="4316022"/>
                <a:ext cx="7888515" cy="14773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99" y="2358282"/>
            <a:ext cx="4704762" cy="14666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13140" y="2872571"/>
            <a:ext cx="297543" cy="438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6554" y="2358282"/>
            <a:ext cx="2904762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8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67" y="2358281"/>
            <a:ext cx="4733333" cy="146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Balancing Ionic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Change program to solve equation </a:t>
            </a:r>
            <a:r>
              <a:rPr lang="en-US" sz="2400" b="1" dirty="0">
                <a:solidFill>
                  <a:srgbClr val="FF0000"/>
                </a:solidFill>
              </a:rPr>
              <a:t># 3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6426" y="4316022"/>
                <a:ext cx="7888515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𝟏𝟐𝟖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𝟒𝟎</m:t>
                      </m:r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𝟑𝟐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6" y="4316022"/>
                <a:ext cx="7888515" cy="14773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06665" y="2851780"/>
            <a:ext cx="297543" cy="438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848" y="2339234"/>
            <a:ext cx="3000000" cy="15047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76436" y="3004762"/>
            <a:ext cx="503221" cy="340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transform </a:t>
            </a:r>
            <a:r>
              <a:rPr lang="en-US" sz="2400" b="1" dirty="0"/>
              <a:t>balancing ionic equations</a:t>
            </a:r>
            <a:r>
              <a:rPr lang="en-US" sz="2400" dirty="0"/>
              <a:t> to a linear program, which can be solved using brute-force if the search space is sufficiently small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Even relatively simple equations can exponentially increase the search space &amp; using nested </a:t>
            </a:r>
            <a:r>
              <a:rPr lang="en-US" sz="2400" b="1" dirty="0">
                <a:solidFill>
                  <a:srgbClr val="0070C0"/>
                </a:solidFill>
              </a:rPr>
              <a:t>for() </a:t>
            </a:r>
            <a:r>
              <a:rPr lang="en-US" sz="2400" dirty="0"/>
              <a:t>loops makes the code too </a:t>
            </a:r>
            <a:r>
              <a:rPr lang="en-US" sz="2400" b="1" dirty="0">
                <a:solidFill>
                  <a:srgbClr val="FF0000"/>
                </a:solidFill>
              </a:rPr>
              <a:t>brittle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better to use the </a:t>
            </a:r>
            <a:r>
              <a:rPr lang="en-US" sz="2400" b="1" dirty="0">
                <a:solidFill>
                  <a:srgbClr val="00B050"/>
                </a:solidFill>
              </a:rPr>
              <a:t>Simplex</a:t>
            </a:r>
            <a:r>
              <a:rPr lang="en-US" sz="2400" dirty="0"/>
              <a:t> method, and normalize any rational solutions back to all integers for the final answer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7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Balance </a:t>
            </a:r>
            <a:r>
              <a:rPr lang="en-US" sz="2400" b="1" dirty="0"/>
              <a:t>ionic chemical equations </a:t>
            </a:r>
            <a:r>
              <a:rPr lang="en-US" sz="2400" dirty="0"/>
              <a:t>using linear programming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Correlate “principle of atom conservation” (</a:t>
            </a:r>
            <a:r>
              <a:rPr lang="en-US" sz="2400" b="1" dirty="0">
                <a:solidFill>
                  <a:srgbClr val="FF0000"/>
                </a:solidFill>
              </a:rPr>
              <a:t>POAC</a:t>
            </a:r>
            <a:r>
              <a:rPr lang="en-US" sz="2400" dirty="0"/>
              <a:t>) to the minimization of an objective function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Represent molar &amp; charge ratios as </a:t>
            </a:r>
            <a:r>
              <a:rPr lang="en-US" sz="2400" b="1" dirty="0">
                <a:solidFill>
                  <a:srgbClr val="00B050"/>
                </a:solidFill>
              </a:rPr>
              <a:t>linear constraints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brute-force searching using a stack data structure instead of recursion or nested </a:t>
            </a:r>
            <a:r>
              <a:rPr lang="en-US" sz="2400" b="1" dirty="0">
                <a:solidFill>
                  <a:srgbClr val="0070C0"/>
                </a:solidFill>
              </a:rPr>
              <a:t>for() </a:t>
            </a:r>
            <a:r>
              <a:rPr lang="en-US" sz="2400" dirty="0"/>
              <a:t>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Balancing Ionic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4379895" cy="10772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Can we write a program balance ionic equations?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724" y="1527629"/>
            <a:ext cx="2787860" cy="2085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724" y="4051803"/>
            <a:ext cx="2787860" cy="2090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21" y="2902857"/>
            <a:ext cx="3709370" cy="278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5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Balancing Ionic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979" y="2226314"/>
            <a:ext cx="4040875" cy="35458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62" y="2226314"/>
            <a:ext cx="4445417" cy="33834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20597017">
            <a:off x="765938" y="3361829"/>
            <a:ext cx="7331989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Yikes - and this is not even ionic!</a:t>
            </a:r>
          </a:p>
        </p:txBody>
      </p:sp>
    </p:spTree>
    <p:extLst>
      <p:ext uri="{BB962C8B-B14F-4D97-AF65-F5344CB8AC3E}">
        <p14:creationId xmlns:p14="http://schemas.microsoft.com/office/powerpoint/2010/main" val="16027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Chemistry is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Consider a chemical formula as an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optimization</a:t>
                </a:r>
                <a:r>
                  <a:rPr lang="en-US" sz="2400" dirty="0"/>
                  <a:t> problem: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800" b="1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objective function </a:t>
                </a:r>
                <a:r>
                  <a:rPr lang="en-US" sz="2400" dirty="0"/>
                  <a:t>and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constraints</a:t>
                </a:r>
                <a:r>
                  <a:rPr lang="en-US" sz="2400" dirty="0"/>
                  <a:t>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𝑜𝑏𝑗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due to Principle of Atomic Conservation (</a:t>
                </a:r>
                <a:r>
                  <a:rPr lang="en-US" sz="2400" b="1" dirty="0"/>
                  <a:t>POAC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 rotWithShape="0">
                <a:blip r:embed="rId3"/>
                <a:stretch>
                  <a:fillRect l="-1066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𝑜𝑏𝑗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Chemistry is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17789" y="3746087"/>
              <a:ext cx="6508422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542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542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 balance</a:t>
                          </a:r>
                          <a:r>
                            <a:rPr lang="en-US" baseline="0" dirty="0"/>
                            <a:t> the Manganese (</a:t>
                          </a:r>
                          <a:r>
                            <a:rPr lang="en-US" baseline="0" dirty="0" err="1"/>
                            <a:t>Mn</a:t>
                          </a:r>
                          <a:r>
                            <a:rPr lang="en-US" baseline="0" dirty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To balance</a:t>
                          </a:r>
                          <a:r>
                            <a:rPr lang="en-US" baseline="0" dirty="0"/>
                            <a:t> the Oxygen (O)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54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To balance</a:t>
                          </a:r>
                          <a:r>
                            <a:rPr lang="en-US" baseline="0" dirty="0"/>
                            <a:t> the Hydrogen (H)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 balance</a:t>
                          </a:r>
                          <a:r>
                            <a:rPr lang="en-US" baseline="0" dirty="0"/>
                            <a:t> the charges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270664"/>
                  </p:ext>
                </p:extLst>
              </p:nvPr>
            </p:nvGraphicFramePr>
            <p:xfrm>
              <a:off x="1317789" y="3746087"/>
              <a:ext cx="6508422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54211"/>
                    <a:gridCol w="325421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87" t="-1333" r="-100375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 balance</a:t>
                          </a:r>
                          <a:r>
                            <a:rPr lang="en-US" baseline="0" dirty="0" smtClean="0"/>
                            <a:t> the Manganese (</a:t>
                          </a:r>
                          <a:r>
                            <a:rPr lang="en-US" baseline="0" dirty="0" err="1" smtClean="0"/>
                            <a:t>Mn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87" t="-100000" r="-100375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 balance</a:t>
                          </a:r>
                          <a:r>
                            <a:rPr lang="en-US" baseline="0" dirty="0" smtClean="0"/>
                            <a:t> the Oxygen (O)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87" t="-202667" r="-10037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 balance</a:t>
                          </a:r>
                          <a:r>
                            <a:rPr lang="en-US" baseline="0" dirty="0" smtClean="0"/>
                            <a:t> the Hydrogen (H)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87" t="-302667" r="-100375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 balance</a:t>
                          </a:r>
                          <a:r>
                            <a:rPr lang="en-US" baseline="0" dirty="0" smtClean="0"/>
                            <a:t> the charges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1640114" y="2249714"/>
            <a:ext cx="341086" cy="206828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64857" y="2046514"/>
            <a:ext cx="2184401" cy="319314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8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Chemistry is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973265" y="2579200"/>
              <a:ext cx="2274498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724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3724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54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6284345"/>
                  </p:ext>
                </p:extLst>
              </p:nvPr>
            </p:nvGraphicFramePr>
            <p:xfrm>
              <a:off x="4973265" y="2579200"/>
              <a:ext cx="2274498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7249"/>
                    <a:gridCol w="113724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35" t="-1333" r="-101604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35" t="-101333" r="-101604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35" t="-198684" r="-101604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35" t="-302667" r="-101604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35" t="-402667" r="-101604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535" t="-502667" r="-101604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999" y="3090220"/>
            <a:ext cx="2914286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7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Chemistry is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have transformed solving a chemical equation into a solving a </a:t>
            </a:r>
            <a:r>
              <a:rPr lang="en-US" sz="2400" b="1" dirty="0">
                <a:solidFill>
                  <a:srgbClr val="00B050"/>
                </a:solidFill>
              </a:rPr>
              <a:t>linear optimization </a:t>
            </a:r>
            <a:r>
              <a:rPr lang="en-US" sz="2400" dirty="0"/>
              <a:t>problem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Simplex</a:t>
            </a:r>
            <a:r>
              <a:rPr lang="en-US" sz="2000" dirty="0"/>
              <a:t> method is a known good approach to solve linear programming problems in reasonable time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However managing </a:t>
            </a:r>
            <a:r>
              <a:rPr lang="en-US" sz="2000" b="1" dirty="0">
                <a:solidFill>
                  <a:srgbClr val="0070C0"/>
                </a:solidFill>
              </a:rPr>
              <a:t>slack variables </a:t>
            </a:r>
            <a:r>
              <a:rPr lang="en-US" sz="2000" dirty="0"/>
              <a:t>and the </a:t>
            </a:r>
            <a:r>
              <a:rPr lang="en-US" sz="2000" b="1" dirty="0">
                <a:solidFill>
                  <a:srgbClr val="0070C0"/>
                </a:solidFill>
              </a:rPr>
              <a:t>tableau</a:t>
            </a:r>
            <a:r>
              <a:rPr lang="en-US" sz="2000" dirty="0"/>
              <a:t> algorithm can be intimidating for novice programmers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Like the code to factor a quadratic equation, can we enumerate the </a:t>
            </a:r>
            <a:r>
              <a:rPr lang="en-US" sz="2400" b="1" i="1" dirty="0"/>
              <a:t>search space </a:t>
            </a:r>
            <a:r>
              <a:rPr lang="en-US" sz="2400" dirty="0"/>
              <a:t>(defined by all permutations of coefficients subject to the constraints) in order to find all of the possible solutions?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Exponential Explosion in Search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94629" y="1825625"/>
                <a:ext cx="4492171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Could try nested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for() </a:t>
                </a:r>
                <a:r>
                  <a:rPr lang="en-US" sz="2400" dirty="0"/>
                  <a:t>loops – but what if number of unknowns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changes?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Objective function would be evaluated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𝟓𝟎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sz="2400" dirty="0"/>
                  <a:t> times = 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𝟔𝟐𝟓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No guarantee that molar coefficients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4629" y="1825625"/>
                <a:ext cx="4492171" cy="4840898"/>
              </a:xfrm>
              <a:blipFill rotWithShape="0">
                <a:blip r:embed="rId3"/>
                <a:stretch>
                  <a:fillRect l="-1764" t="-1761" r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43" y="2295915"/>
            <a:ext cx="3642127" cy="33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7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3557</TotalTime>
  <Words>564</Words>
  <Application>Microsoft Office PowerPoint</Application>
  <PresentationFormat>On-screen Show (4:3)</PresentationFormat>
  <Paragraphs>131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Balancing Ionic Equations</vt:lpstr>
      <vt:lpstr>Balancing Ionic Equations</vt:lpstr>
      <vt:lpstr>Chemistry is Optimization</vt:lpstr>
      <vt:lpstr>Chemistry is Optimization</vt:lpstr>
      <vt:lpstr>Chemistry is Optimization</vt:lpstr>
      <vt:lpstr>Chemistry is Optimization</vt:lpstr>
      <vt:lpstr>Exponential Explosion in Search Space</vt:lpstr>
      <vt:lpstr>Using Data Structures vs. Using Code</vt:lpstr>
      <vt:lpstr>Using Data Structures vs. Using Code</vt:lpstr>
      <vt:lpstr>Using Data Structures vs. Using Code</vt:lpstr>
      <vt:lpstr>Using Data Structures vs. Using Code</vt:lpstr>
      <vt:lpstr>Lab 1 – Balancing Ionic Equations</vt:lpstr>
      <vt:lpstr>Lab 1 – Balancing Ionic Equations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Approaching Protein Folding through  Scramble Squares</dc:title>
  <dc:creator>David MSN Biersach</dc:creator>
  <cp:lastModifiedBy>David MSN Biersach</cp:lastModifiedBy>
  <cp:revision>288</cp:revision>
  <cp:lastPrinted>2015-07-23T02:12:25Z</cp:lastPrinted>
  <dcterms:created xsi:type="dcterms:W3CDTF">2015-02-07T02:50:53Z</dcterms:created>
  <dcterms:modified xsi:type="dcterms:W3CDTF">2016-07-27T07:07:30Z</dcterms:modified>
</cp:coreProperties>
</file>