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52" r:id="rId2"/>
    <p:sldId id="355" r:id="rId3"/>
    <p:sldId id="371" r:id="rId4"/>
    <p:sldId id="372" r:id="rId5"/>
    <p:sldId id="373" r:id="rId6"/>
    <p:sldId id="375" r:id="rId7"/>
    <p:sldId id="376" r:id="rId8"/>
    <p:sldId id="377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74" r:id="rId28"/>
    <p:sldId id="397" r:id="rId29"/>
    <p:sldId id="398" r:id="rId30"/>
    <p:sldId id="399" r:id="rId31"/>
    <p:sldId id="400" r:id="rId32"/>
    <p:sldId id="401" r:id="rId33"/>
    <p:sldId id="402" r:id="rId34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981" autoAdjust="0"/>
    <p:restoredTop sz="94641" autoAdjust="0"/>
  </p:normalViewPr>
  <p:slideViewPr>
    <p:cSldViewPr snapToGrid="0">
      <p:cViewPr varScale="1">
        <p:scale>
          <a:sx n="123" d="100"/>
          <a:sy n="123" d="100"/>
        </p:scale>
        <p:origin x="11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45E1342E-A9B0-4DBC-898A-8328FAC8E05F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218DE3E7-7EA7-489D-9B9D-B612C787C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09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24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29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0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17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9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18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58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04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53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1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50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36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43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27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8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6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69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18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85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52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5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7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5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9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3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7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880A-056A-4698-AEE4-B9913B0F3950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880A-056A-4698-AEE4-B9913B0F3950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67DF8-157D-48FF-8FFE-2B3F33E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2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61159" y="4534101"/>
            <a:ext cx="252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33</a:t>
            </a:r>
          </a:p>
          <a:p>
            <a:pPr algn="ctr"/>
            <a:r>
              <a:rPr lang="en-US" dirty="0"/>
              <a:t>Managing Data Files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0296" y="2494684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Advanced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b="1" dirty="0"/>
              <a:t>(SciComp 201)</a:t>
            </a:r>
          </a:p>
        </p:txBody>
      </p:sp>
    </p:spTree>
    <p:extLst>
      <p:ext uri="{BB962C8B-B14F-4D97-AF65-F5344CB8AC3E}">
        <p14:creationId xmlns:p14="http://schemas.microsoft.com/office/powerpoint/2010/main" val="394405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n-US" dirty="0"/>
              <a:t>Random Walk (continued)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924800" cy="45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The 1-d diffusion equation is</a:t>
            </a:r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2743200" y="2286000"/>
          <a:ext cx="34226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1358640" imgH="419040" progId="Equation.3">
                  <p:embed/>
                </p:oleObj>
              </mc:Choice>
              <mc:Fallback>
                <p:oleObj name="Equation" r:id="rId3" imgW="1358640" imgH="419040" progId="Equation.3">
                  <p:embed/>
                  <p:pic>
                    <p:nvPicPr>
                      <p:cNvPr id="634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0"/>
                        <a:ext cx="342265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838200" y="3733800"/>
            <a:ext cx="7924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endParaRPr lang="en-US" altLang="en-US" sz="3200"/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2057400" y="4038600"/>
          <a:ext cx="489267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5" imgW="1942920" imgH="444240" progId="Equation.3">
                  <p:embed/>
                </p:oleObj>
              </mc:Choice>
              <mc:Fallback>
                <p:oleObj name="Equation" r:id="rId5" imgW="1942920" imgH="444240" progId="Equation.3">
                  <p:embed/>
                  <p:pic>
                    <p:nvPicPr>
                      <p:cNvPr id="634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92675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609600" y="33528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This equation has the Green’s Function (</a:t>
            </a:r>
            <a:r>
              <a:rPr lang="en-US" altLang="en-US" sz="2800" i="1" dirty="0"/>
              <a:t>integral kernel</a:t>
            </a:r>
            <a:r>
              <a:rPr lang="en-US" altLang="en-US" sz="2800" dirty="0"/>
              <a:t>) given by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609600" y="5257800"/>
            <a:ext cx="7924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This provides the expected concentration of particles as a function of time if they all start at the origin</a:t>
            </a:r>
          </a:p>
        </p:txBody>
      </p:sp>
    </p:spTree>
    <p:extLst>
      <p:ext uri="{BB962C8B-B14F-4D97-AF65-F5344CB8AC3E}">
        <p14:creationId xmlns:p14="http://schemas.microsoft.com/office/powerpoint/2010/main" val="274338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9248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Taking the initial position of each particle to be its origin, the average </a:t>
            </a:r>
            <a:r>
              <a:rPr lang="en-US" altLang="en-US" sz="2800" i="1" dirty="0"/>
              <a:t>x</a:t>
            </a:r>
            <a:r>
              <a:rPr lang="en-US" altLang="en-US" sz="2800" i="1" baseline="30000" dirty="0"/>
              <a:t>2</a:t>
            </a:r>
            <a:r>
              <a:rPr lang="en-US" altLang="en-US" sz="2800" dirty="0"/>
              <a:t> is then given by:</a:t>
            </a:r>
            <a:endParaRPr lang="en-US" altLang="en-US" sz="2800" i="1" baseline="30000" dirty="0"/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2362200" y="2514600"/>
          <a:ext cx="4094163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1625400" imgH="457200" progId="Equation.3">
                  <p:embed/>
                </p:oleObj>
              </mc:Choice>
              <mc:Fallback>
                <p:oleObj name="Equation" r:id="rId3" imgW="1625400" imgH="457200" progId="Equation.3">
                  <p:embed/>
                  <p:pic>
                    <p:nvPicPr>
                      <p:cNvPr id="65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14600"/>
                        <a:ext cx="4094163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838200" y="3733800"/>
            <a:ext cx="7924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endParaRPr lang="en-US" altLang="en-US" sz="3200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609600" y="3733800"/>
            <a:ext cx="792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Einstein finishes the paper by suggesting that this diffusion constant </a:t>
            </a:r>
            <a:r>
              <a:rPr lang="en-US" altLang="en-US" sz="2800" i="1" dirty="0"/>
              <a:t>D</a:t>
            </a:r>
            <a:r>
              <a:rPr lang="en-US" altLang="en-US" sz="2800" dirty="0"/>
              <a:t> can be measured by following the motion of small spheres under a microscope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From the diffusion constant and the known quantities </a:t>
            </a:r>
            <a:r>
              <a:rPr lang="en-US" altLang="en-US" sz="2800" i="1" dirty="0"/>
              <a:t>R, </a:t>
            </a:r>
            <a:r>
              <a:rPr lang="en-US" altLang="en-US" sz="2800" i="1" dirty="0">
                <a:latin typeface="Symbol" panose="05050102010706020507" pitchFamily="18" charset="2"/>
              </a:rPr>
              <a:t>h , </a:t>
            </a:r>
            <a:r>
              <a:rPr lang="en-US" altLang="en-US" sz="2800" dirty="0"/>
              <a:t>and </a:t>
            </a:r>
            <a:r>
              <a:rPr lang="en-US" altLang="en-US" sz="2800" i="1" dirty="0"/>
              <a:t>a, </a:t>
            </a:r>
            <a:r>
              <a:rPr lang="en-US" altLang="en-US" sz="2800" dirty="0"/>
              <a:t>one can determine </a:t>
            </a:r>
            <a:r>
              <a:rPr lang="en-US" altLang="en-US" sz="2800" b="1" dirty="0">
                <a:solidFill>
                  <a:srgbClr val="FF0000"/>
                </a:solidFill>
              </a:rPr>
              <a:t>Avogadro’s number </a:t>
            </a:r>
            <a:r>
              <a:rPr lang="en-US" altLang="en-US" sz="2800" b="1" i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n-US" dirty="0"/>
              <a:t>Random Walk (continued)</a:t>
            </a:r>
          </a:p>
        </p:txBody>
      </p:sp>
    </p:spTree>
    <p:extLst>
      <p:ext uri="{BB962C8B-B14F-4D97-AF65-F5344CB8AC3E}">
        <p14:creationId xmlns:p14="http://schemas.microsoft.com/office/powerpoint/2010/main" val="216779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/>
              <a:t>Jean Perrin (1870-1942)</a:t>
            </a:r>
          </a:p>
        </p:txBody>
      </p:sp>
      <p:pic>
        <p:nvPicPr>
          <p:cNvPr id="66564" name="Picture 4" descr="D:\brown\perr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2587625" cy="39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5638800" cy="4800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Jean Perrin began quantitative studies of Brownian motion in 1908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B050"/>
                </a:solidFill>
              </a:rPr>
              <a:t>Experimentally verified Einstein’s equation for Brownian Motion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Measured </a:t>
            </a:r>
            <a:r>
              <a:rPr lang="en-US" altLang="en-US" sz="2800" b="1" dirty="0">
                <a:solidFill>
                  <a:srgbClr val="FF0000"/>
                </a:solidFill>
              </a:rPr>
              <a:t>Avogadro’s number to be </a:t>
            </a:r>
            <a:r>
              <a:rPr lang="en-US" altLang="en-US" sz="2800" b="1" i="1" dirty="0">
                <a:solidFill>
                  <a:srgbClr val="FF0000"/>
                </a:solidFill>
              </a:rPr>
              <a:t>N </a:t>
            </a:r>
            <a:r>
              <a:rPr lang="en-US" altLang="en-US" sz="2800" b="1" dirty="0">
                <a:solidFill>
                  <a:srgbClr val="FF0000"/>
                </a:solidFill>
              </a:rPr>
              <a:t>= 6.5-6.9x10</a:t>
            </a:r>
            <a:r>
              <a:rPr lang="en-US" altLang="en-US" sz="2800" b="1" baseline="30000" dirty="0">
                <a:solidFill>
                  <a:srgbClr val="FF0000"/>
                </a:solidFill>
              </a:rPr>
              <a:t>23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From related work he was the first to estimated the size of water molecules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Awarded Nobel Prize in 1926</a:t>
            </a:r>
          </a:p>
        </p:txBody>
      </p:sp>
    </p:spTree>
    <p:extLst>
      <p:ext uri="{BB962C8B-B14F-4D97-AF65-F5344CB8AC3E}">
        <p14:creationId xmlns:p14="http://schemas.microsoft.com/office/powerpoint/2010/main" val="58206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1 - Generating a Random Walk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952" y="1536275"/>
            <a:ext cx="4038095" cy="47523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36929" y="2030278"/>
            <a:ext cx="3246895" cy="302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36929" y="3459140"/>
            <a:ext cx="1650570" cy="302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66108" y="3022169"/>
            <a:ext cx="317716" cy="29446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07250" y="2450896"/>
            <a:ext cx="476574" cy="44158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29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905" y="1729000"/>
            <a:ext cx="5076190" cy="34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1 - Generating a Random Walk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03356" y="3047612"/>
            <a:ext cx="3308888" cy="302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72719" y="2086089"/>
            <a:ext cx="1472339" cy="302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5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666" y="1848047"/>
            <a:ext cx="4866667" cy="3161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Saving the walk data in TEXT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01877" y="3429000"/>
            <a:ext cx="3394129" cy="236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80469" y="2170781"/>
            <a:ext cx="1774555" cy="302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80469" y="4399565"/>
            <a:ext cx="1774555" cy="236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4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238" y="1771857"/>
            <a:ext cx="4609524" cy="3314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Saving the walk data in TEXT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84901" y="3277892"/>
            <a:ext cx="3394129" cy="236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445" y="2051687"/>
            <a:ext cx="1774555" cy="302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97445" y="4031171"/>
            <a:ext cx="1720312" cy="236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85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09" y="2057571"/>
            <a:ext cx="7352381" cy="27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Saving the walk data in TEXT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25104" y="3534694"/>
            <a:ext cx="1255365" cy="236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69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Saving the walk data in TEXT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90" y="1359541"/>
            <a:ext cx="7214220" cy="501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43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524" y="2190905"/>
            <a:ext cx="5580952" cy="24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Saving data in BINARY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15582" y="2553402"/>
            <a:ext cx="1944256" cy="302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12202" y="3549138"/>
            <a:ext cx="4455763" cy="519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5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about the underlying statistics of Random Walks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Develop code to read &amp; write C++ data files using stream operators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Text mode = likely in ASCII or UTF-8, editable in Notepad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Binary mode = encoded, unreadable by text processors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Generate and parse files using the comma separated values (CSV) format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Delineates distinct columns with a comma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Easy import/export with Excel and most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1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2024238"/>
            <a:ext cx="7200000" cy="28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907" y="304097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Saving data in BINARY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50613" y="3429000"/>
            <a:ext cx="1208085" cy="236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58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79" y="1407551"/>
            <a:ext cx="7019042" cy="48770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907" y="304097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Saving data in BINARY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53570" y="1987657"/>
            <a:ext cx="1037604" cy="236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24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57" y="1929000"/>
            <a:ext cx="7314286" cy="30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Copy the data files to the Lab 3 </a:t>
            </a:r>
            <a:r>
              <a:rPr lang="en-US" sz="3200" u="sng" dirty="0">
                <a:latin typeface="+mn-lt"/>
              </a:rPr>
              <a:t>project</a:t>
            </a:r>
            <a:r>
              <a:rPr lang="en-US" sz="3200" dirty="0">
                <a:latin typeface="+mn-lt"/>
              </a:rPr>
              <a:t>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02597" y="3535180"/>
            <a:ext cx="1177871" cy="409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30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116" y="1266884"/>
            <a:ext cx="6407769" cy="5357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Setting DEBUG Command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65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190" y="1274371"/>
            <a:ext cx="6647619" cy="52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 – Graphing the Random Walks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88575" y="4287476"/>
            <a:ext cx="6137329" cy="478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93011" y="1317472"/>
            <a:ext cx="2285999" cy="302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38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666" y="2076619"/>
            <a:ext cx="6066667" cy="2704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 – Graphing the Random Walks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3681" y="3189874"/>
            <a:ext cx="4471262" cy="243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3681" y="3653803"/>
            <a:ext cx="3544269" cy="275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14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66" y="365126"/>
            <a:ext cx="5578175" cy="6197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036" y="365126"/>
            <a:ext cx="1998313" cy="282474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Lab 3</a:t>
            </a:r>
            <a:r>
              <a:rPr lang="en-US" sz="3200" dirty="0">
                <a:latin typeface="+mn-lt"/>
              </a:rPr>
              <a:t> Graphing the Random Walks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9932" y="1655998"/>
            <a:ext cx="4037309" cy="575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3335" y="4754183"/>
            <a:ext cx="3950624" cy="445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89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952" y="867095"/>
            <a:ext cx="4838095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92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952" y="867095"/>
            <a:ext cx="4838095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61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70" y="683080"/>
            <a:ext cx="5452222" cy="57487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329" y="365126"/>
            <a:ext cx="2378021" cy="1572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Lab 4 </a:t>
            </a:r>
            <a:r>
              <a:rPr lang="en-US" sz="3200" dirty="0">
                <a:latin typeface="+mn-lt"/>
              </a:rPr>
              <a:t>Generating CSV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39885" y="4434710"/>
            <a:ext cx="441702" cy="302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7905" y="1735810"/>
            <a:ext cx="4479009" cy="201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472" y="3868744"/>
            <a:ext cx="2485714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6" y="916853"/>
            <a:ext cx="7218947" cy="5414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Walks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34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53" y="536312"/>
            <a:ext cx="5790476" cy="26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0" y="833493"/>
            <a:ext cx="2378021" cy="1572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Lab 4 </a:t>
            </a:r>
            <a:r>
              <a:rPr lang="en-US" sz="3200" dirty="0">
                <a:latin typeface="+mn-lt"/>
              </a:rPr>
              <a:t>Generating CSV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3696" y="1380916"/>
            <a:ext cx="1216616" cy="238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983" y="2405655"/>
            <a:ext cx="2857143" cy="351428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611824" y="1500245"/>
            <a:ext cx="1340603" cy="308725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02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29" y="1267006"/>
            <a:ext cx="5400000" cy="4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329" y="365126"/>
            <a:ext cx="2378021" cy="1572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Lab 5 </a:t>
            </a:r>
            <a:r>
              <a:rPr lang="en-US" sz="3200" dirty="0">
                <a:latin typeface="+mn-lt"/>
              </a:rPr>
              <a:t>Reading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CSV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5912" y="2750118"/>
            <a:ext cx="4951708" cy="2643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85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46" y="468251"/>
            <a:ext cx="5047639" cy="61484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7329" y="365126"/>
            <a:ext cx="2378021" cy="1572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Lab 5 </a:t>
            </a:r>
            <a:r>
              <a:rPr lang="en-US" sz="3200" dirty="0">
                <a:latin typeface="+mn-lt"/>
              </a:rPr>
              <a:t>Reading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CSV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9749" y="2162014"/>
            <a:ext cx="411793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58868" y="3438041"/>
            <a:ext cx="3461844" cy="816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688" y="4371305"/>
            <a:ext cx="3425125" cy="1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67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Random Walks are at the basis of molecular dynamics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read &amp; write C++ data files using stream operators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Text mode = likely in ASCII or UTF-8, editable in Notepad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Binary mode = encoded, unreadable by text processors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generate and parse files using the comma separated values (CSV) format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Delineates distinct columns with a comma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Easy import/export with Excel and most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7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54" y="353753"/>
            <a:ext cx="7955596" cy="60025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18095" y="1898542"/>
            <a:ext cx="875654" cy="364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33247" y="5638800"/>
            <a:ext cx="514028" cy="364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1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94" y="774926"/>
            <a:ext cx="7485812" cy="55018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3144" y="836909"/>
            <a:ext cx="2650211" cy="240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5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Louis Bachelier (1870-1946</a:t>
            </a:r>
            <a:r>
              <a:rPr lang="en-US" altLang="en-US" b="1" dirty="0"/>
              <a:t>)</a:t>
            </a:r>
            <a:endParaRPr lang="en-US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181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err="1"/>
              <a:t>Ph.D</a:t>
            </a:r>
            <a:r>
              <a:rPr lang="en-US" altLang="en-US" sz="2800" dirty="0"/>
              <a:t> Thesis</a:t>
            </a:r>
            <a:r>
              <a:rPr lang="en-US" altLang="en-US" sz="2800" b="1" i="1" dirty="0"/>
              <a:t> </a:t>
            </a:r>
            <a:r>
              <a:rPr lang="en-US" altLang="en-US" sz="2800" dirty="0"/>
              <a:t>(1900):</a:t>
            </a:r>
            <a:r>
              <a:rPr lang="en-US" altLang="en-US" sz="2800" b="1" i="1" dirty="0"/>
              <a:t> "</a:t>
            </a:r>
            <a:r>
              <a:rPr lang="en-US" altLang="en-US" sz="2800" b="1" i="1" dirty="0" err="1"/>
              <a:t>Théorie</a:t>
            </a:r>
            <a:r>
              <a:rPr lang="en-US" altLang="en-US" sz="2800" b="1" i="1" dirty="0"/>
              <a:t> de la </a:t>
            </a:r>
            <a:r>
              <a:rPr lang="en-US" altLang="en-US" sz="2800" b="1" i="1" dirty="0" err="1"/>
              <a:t>Spéculation</a:t>
            </a:r>
            <a:r>
              <a:rPr lang="en-US" altLang="en-US" sz="2800" b="1" i="1" dirty="0"/>
              <a:t>"   </a:t>
            </a:r>
            <a:r>
              <a:rPr lang="en-US" altLang="en-US" sz="2800" i="1" dirty="0" err="1"/>
              <a:t>Annales</a:t>
            </a:r>
            <a:r>
              <a:rPr lang="en-US" altLang="en-US" sz="2800" i="1" dirty="0"/>
              <a:t> de </a:t>
            </a:r>
            <a:r>
              <a:rPr lang="en-US" altLang="en-US" sz="2800" i="1" dirty="0" err="1"/>
              <a:t>l'Ecole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normale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superiure</a:t>
            </a:r>
            <a:r>
              <a:rPr lang="en-US" altLang="en-US" sz="2800" i="1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Inspired by Brownian motion   he introduced the idea of a “</a:t>
            </a:r>
            <a:r>
              <a:rPr lang="en-US" altLang="en-US" sz="2800" b="1" dirty="0">
                <a:solidFill>
                  <a:srgbClr val="FF0000"/>
                </a:solidFill>
              </a:rPr>
              <a:t>random-walk</a:t>
            </a:r>
            <a:r>
              <a:rPr lang="en-US" altLang="en-US" sz="2800" dirty="0"/>
              <a:t>” to model the price of what is now called a </a:t>
            </a:r>
            <a:r>
              <a:rPr lang="en-US" altLang="en-US" sz="2800" b="1" dirty="0">
                <a:solidFill>
                  <a:srgbClr val="00B050"/>
                </a:solidFill>
              </a:rPr>
              <a:t>barrier option </a:t>
            </a:r>
            <a:r>
              <a:rPr lang="en-US" altLang="en-US" sz="2800" dirty="0"/>
              <a:t>(an option which depends on whether the share price crosses a barrier). </a:t>
            </a:r>
          </a:p>
        </p:txBody>
      </p:sp>
      <p:pic>
        <p:nvPicPr>
          <p:cNvPr id="37892" name="Picture 4" descr="D:\brown\Bacheli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2794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48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Louis Bachelier (continued)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01000" cy="4572000"/>
          </a:xfrm>
        </p:spPr>
        <p:txBody>
          <a:bodyPr/>
          <a:lstStyle/>
          <a:p>
            <a:pPr marL="609600" indent="-609600"/>
            <a:r>
              <a:rPr lang="en-US" altLang="en-US" sz="2800" dirty="0"/>
              <a:t>The “random-walk” model is formally known as “Wiener (stochastic) process” and often referred to as “Brownian Motion”</a:t>
            </a:r>
          </a:p>
          <a:p>
            <a:pPr marL="609600" indent="-609600"/>
            <a:r>
              <a:rPr lang="en-US" altLang="en-US" sz="2800" dirty="0"/>
              <a:t>This work foreshadowed the famous 1973 paper  by Black and Scholes “The Pricing of Options and Corporate Liabilities”</a:t>
            </a:r>
          </a:p>
          <a:p>
            <a:pPr marL="609600" indent="-609600"/>
            <a:r>
              <a:rPr lang="en-US" altLang="en-US" sz="2800" dirty="0"/>
              <a:t>Bachelier is widely considered as the inventor of </a:t>
            </a:r>
            <a:r>
              <a:rPr lang="en-US" altLang="en-US" sz="2800" b="1" i="1" dirty="0"/>
              <a:t>Mathematical Finance </a:t>
            </a:r>
            <a:r>
              <a:rPr lang="en-US" altLang="en-US" sz="2800" dirty="0"/>
              <a:t>(and specifically of Option Pricing Theory)</a:t>
            </a:r>
          </a:p>
        </p:txBody>
      </p:sp>
    </p:spTree>
    <p:extLst>
      <p:ext uri="{BB962C8B-B14F-4D97-AF65-F5344CB8AC3E}">
        <p14:creationId xmlns:p14="http://schemas.microsoft.com/office/powerpoint/2010/main" val="94446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Albert Einstein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4419600" cy="4495800"/>
          </a:xfrm>
        </p:spPr>
        <p:txBody>
          <a:bodyPr/>
          <a:lstStyle/>
          <a:p>
            <a:r>
              <a:rPr lang="en-US" altLang="en-US" sz="2800" dirty="0"/>
              <a:t>Worked out a quantitative description of </a:t>
            </a:r>
            <a:r>
              <a:rPr lang="en-US" altLang="en-US" sz="2800" b="1" dirty="0">
                <a:solidFill>
                  <a:srgbClr val="00B050"/>
                </a:solidFill>
              </a:rPr>
              <a:t>Brownian motion</a:t>
            </a:r>
            <a:r>
              <a:rPr lang="en-US" altLang="en-US" sz="2800" dirty="0"/>
              <a:t> based on the Molecular-Kinetic Theory of Heat </a:t>
            </a:r>
          </a:p>
          <a:p>
            <a:r>
              <a:rPr lang="en-US" altLang="en-US" sz="2800" dirty="0"/>
              <a:t>Published as the third of 3 famous three 1905 papers </a:t>
            </a:r>
          </a:p>
          <a:p>
            <a:r>
              <a:rPr lang="en-US" altLang="en-US" sz="2800" dirty="0"/>
              <a:t>Awarded the Nobel Prize   in 1921 for </a:t>
            </a:r>
            <a:r>
              <a:rPr lang="en-US" altLang="en-US" dirty="0"/>
              <a:t>“proving” the existence of molecules</a:t>
            </a:r>
            <a:endParaRPr lang="en-US" altLang="en-US" sz="2800" dirty="0"/>
          </a:p>
        </p:txBody>
      </p:sp>
      <p:pic>
        <p:nvPicPr>
          <p:cNvPr id="40964" name="Picture 4" descr="D:\brown\ae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28800"/>
            <a:ext cx="36576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21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n-US" dirty="0"/>
              <a:t>Random Walk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924800" cy="4267200"/>
          </a:xfrm>
        </p:spPr>
        <p:txBody>
          <a:bodyPr/>
          <a:lstStyle/>
          <a:p>
            <a:r>
              <a:rPr lang="en-US" altLang="en-US" dirty="0"/>
              <a:t>Einstein analyzed the Brownian Motion of particles suspended in water as a 1-d </a:t>
            </a:r>
            <a:r>
              <a:rPr lang="en-US" altLang="en-US" b="1" dirty="0">
                <a:solidFill>
                  <a:srgbClr val="FF0000"/>
                </a:solidFill>
              </a:rPr>
              <a:t>random walk </a:t>
            </a:r>
            <a:r>
              <a:rPr lang="en-US" altLang="en-US" dirty="0"/>
              <a:t>process.</a:t>
            </a:r>
          </a:p>
          <a:p>
            <a:r>
              <a:rPr lang="en-US" altLang="en-US" dirty="0"/>
              <a:t>Einstein was able to show with his own analysis that this random walk problem is identical to the </a:t>
            </a:r>
            <a:r>
              <a:rPr lang="en-US" altLang="en-US" b="1" dirty="0">
                <a:solidFill>
                  <a:srgbClr val="0070C0"/>
                </a:solidFill>
              </a:rPr>
              <a:t>1-d diffusion problem </a:t>
            </a:r>
            <a:r>
              <a:rPr lang="en-US" altLang="en-US" dirty="0"/>
              <a:t>– thus confirming Bachelier’s intuition</a:t>
            </a:r>
          </a:p>
        </p:txBody>
      </p:sp>
    </p:spTree>
    <p:extLst>
      <p:ext uri="{BB962C8B-B14F-4D97-AF65-F5344CB8AC3E}">
        <p14:creationId xmlns:p14="http://schemas.microsoft.com/office/powerpoint/2010/main" val="172513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4030</TotalTime>
  <Words>699</Words>
  <Application>Microsoft Office PowerPoint</Application>
  <PresentationFormat>On-screen Show (4:3)</PresentationFormat>
  <Paragraphs>119</Paragraphs>
  <Slides>33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PowerPoint Presentation</vt:lpstr>
      <vt:lpstr>Session Goals</vt:lpstr>
      <vt:lpstr>Random Walks</vt:lpstr>
      <vt:lpstr>PowerPoint Presentation</vt:lpstr>
      <vt:lpstr>PowerPoint Presentation</vt:lpstr>
      <vt:lpstr>Louis Bachelier (1870-1946)</vt:lpstr>
      <vt:lpstr>Louis Bachelier (continued)</vt:lpstr>
      <vt:lpstr>Albert Einstein</vt:lpstr>
      <vt:lpstr>Random Walk</vt:lpstr>
      <vt:lpstr>Random Walk (continued)</vt:lpstr>
      <vt:lpstr>Random Walk (continued)</vt:lpstr>
      <vt:lpstr>Jean Perrin (1870-1942)</vt:lpstr>
      <vt:lpstr>Lab 1 - Generating a Random Walk</vt:lpstr>
      <vt:lpstr>Lab 1 - Generating a Random Walk</vt:lpstr>
      <vt:lpstr>Saving the walk data in TEXT format</vt:lpstr>
      <vt:lpstr>Saving the walk data in TEXT format</vt:lpstr>
      <vt:lpstr>Saving the walk data in TEXT format</vt:lpstr>
      <vt:lpstr>Saving the walk data in TEXT format</vt:lpstr>
      <vt:lpstr>Lab 2 – Saving data in BINARY format</vt:lpstr>
      <vt:lpstr>Lab 2 – Saving data in BINARY format</vt:lpstr>
      <vt:lpstr>Lab 2 – Saving data in BINARY format</vt:lpstr>
      <vt:lpstr>Copy the data files to the Lab 3 project folder</vt:lpstr>
      <vt:lpstr>Setting DEBUG Command Arguments</vt:lpstr>
      <vt:lpstr>Lab 3 – Graphing the Random Walks</vt:lpstr>
      <vt:lpstr>Lab 3 – Graphing the Random Walks</vt:lpstr>
      <vt:lpstr>Lab 3 Graphing the Random Walks</vt:lpstr>
      <vt:lpstr>PowerPoint Presentation</vt:lpstr>
      <vt:lpstr>PowerPoint Presentation</vt:lpstr>
      <vt:lpstr>Lab 4 Generating CSV files</vt:lpstr>
      <vt:lpstr>Lab 4 Generating CSV files</vt:lpstr>
      <vt:lpstr>Lab 5 Reading CSV files</vt:lpstr>
      <vt:lpstr>Lab 5 Reading CSV files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Approaching Protein Folding through  Scramble Squares</dc:title>
  <dc:creator>David MSN Biersach</dc:creator>
  <cp:lastModifiedBy>David MSN Biersach</cp:lastModifiedBy>
  <cp:revision>307</cp:revision>
  <cp:lastPrinted>2015-07-23T02:12:25Z</cp:lastPrinted>
  <dcterms:created xsi:type="dcterms:W3CDTF">2015-02-07T02:50:53Z</dcterms:created>
  <dcterms:modified xsi:type="dcterms:W3CDTF">2016-07-28T08:11:17Z</dcterms:modified>
</cp:coreProperties>
</file>