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1"/>
  </p:notesMasterIdLst>
  <p:sldIdLst>
    <p:sldId id="256" r:id="rId2"/>
    <p:sldId id="257" r:id="rId3"/>
    <p:sldId id="275" r:id="rId4"/>
    <p:sldId id="292" r:id="rId5"/>
    <p:sldId id="276" r:id="rId6"/>
    <p:sldId id="279" r:id="rId7"/>
    <p:sldId id="277" r:id="rId8"/>
    <p:sldId id="278" r:id="rId9"/>
    <p:sldId id="280" r:id="rId10"/>
    <p:sldId id="281" r:id="rId11"/>
    <p:sldId id="282" r:id="rId12"/>
    <p:sldId id="283" r:id="rId13"/>
    <p:sldId id="259" r:id="rId14"/>
    <p:sldId id="272" r:id="rId15"/>
    <p:sldId id="273" r:id="rId16"/>
    <p:sldId id="284" r:id="rId17"/>
    <p:sldId id="258" r:id="rId18"/>
    <p:sldId id="260" r:id="rId19"/>
    <p:sldId id="261" r:id="rId20"/>
    <p:sldId id="285" r:id="rId21"/>
    <p:sldId id="357" r:id="rId22"/>
    <p:sldId id="286" r:id="rId23"/>
    <p:sldId id="287" r:id="rId24"/>
    <p:sldId id="288" r:id="rId25"/>
    <p:sldId id="293" r:id="rId26"/>
    <p:sldId id="290" r:id="rId27"/>
    <p:sldId id="262" r:id="rId28"/>
    <p:sldId id="294" r:id="rId29"/>
    <p:sldId id="358" r:id="rId30"/>
    <p:sldId id="359" r:id="rId31"/>
    <p:sldId id="263" r:id="rId32"/>
    <p:sldId id="296" r:id="rId33"/>
    <p:sldId id="297" r:id="rId34"/>
    <p:sldId id="298" r:id="rId35"/>
    <p:sldId id="299" r:id="rId36"/>
    <p:sldId id="300" r:id="rId37"/>
    <p:sldId id="360" r:id="rId38"/>
    <p:sldId id="301" r:id="rId39"/>
    <p:sldId id="336" r:id="rId40"/>
    <p:sldId id="306" r:id="rId41"/>
    <p:sldId id="308" r:id="rId42"/>
    <p:sldId id="307" r:id="rId43"/>
    <p:sldId id="309" r:id="rId44"/>
    <p:sldId id="338" r:id="rId45"/>
    <p:sldId id="310" r:id="rId46"/>
    <p:sldId id="311" r:id="rId47"/>
    <p:sldId id="312" r:id="rId48"/>
    <p:sldId id="313" r:id="rId49"/>
    <p:sldId id="315" r:id="rId50"/>
    <p:sldId id="314" r:id="rId51"/>
    <p:sldId id="339" r:id="rId52"/>
    <p:sldId id="316" r:id="rId53"/>
    <p:sldId id="317" r:id="rId54"/>
    <p:sldId id="318" r:id="rId55"/>
    <p:sldId id="320" r:id="rId56"/>
    <p:sldId id="321" r:id="rId57"/>
    <p:sldId id="322" r:id="rId58"/>
    <p:sldId id="337" r:id="rId59"/>
    <p:sldId id="319" r:id="rId60"/>
    <p:sldId id="323" r:id="rId61"/>
    <p:sldId id="324" r:id="rId62"/>
    <p:sldId id="325" r:id="rId63"/>
    <p:sldId id="302" r:id="rId64"/>
    <p:sldId id="303" r:id="rId65"/>
    <p:sldId id="332" r:id="rId66"/>
    <p:sldId id="305" r:id="rId67"/>
    <p:sldId id="333" r:id="rId68"/>
    <p:sldId id="334" r:id="rId69"/>
    <p:sldId id="264" r:id="rId70"/>
    <p:sldId id="326" r:id="rId71"/>
    <p:sldId id="327" r:id="rId72"/>
    <p:sldId id="329" r:id="rId73"/>
    <p:sldId id="328" r:id="rId74"/>
    <p:sldId id="340" r:id="rId75"/>
    <p:sldId id="330" r:id="rId76"/>
    <p:sldId id="335" r:id="rId77"/>
    <p:sldId id="341" r:id="rId78"/>
    <p:sldId id="331" r:id="rId79"/>
    <p:sldId id="265" r:id="rId80"/>
    <p:sldId id="266" r:id="rId81"/>
    <p:sldId id="344" r:id="rId82"/>
    <p:sldId id="345" r:id="rId83"/>
    <p:sldId id="346" r:id="rId84"/>
    <p:sldId id="267" r:id="rId85"/>
    <p:sldId id="342" r:id="rId86"/>
    <p:sldId id="361" r:id="rId87"/>
    <p:sldId id="343" r:id="rId88"/>
    <p:sldId id="348" r:id="rId89"/>
    <p:sldId id="347" r:id="rId90"/>
    <p:sldId id="268" r:id="rId91"/>
    <p:sldId id="349" r:id="rId92"/>
    <p:sldId id="271" r:id="rId93"/>
    <p:sldId id="350" r:id="rId94"/>
    <p:sldId id="351" r:id="rId95"/>
    <p:sldId id="352" r:id="rId96"/>
    <p:sldId id="353" r:id="rId97"/>
    <p:sldId id="354" r:id="rId98"/>
    <p:sldId id="355" r:id="rId99"/>
    <p:sldId id="356" r:id="rId10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571ED-9CA7-4544-982B-3782E487601B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91117-0A0C-4897-AF6E-2B3B86A3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3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0D5E-8DBA-486C-B2B6-D074B1951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1B2EA-763A-48DC-83E1-085229C3B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B40BD-A8E8-4C4E-8959-0589DD7E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13A-C856-476B-ACF1-FBB6772FD11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2ED08-9B1B-4629-9291-9B114D39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D9B37-4496-4BED-B247-41D2FE97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BB63-61E7-4F42-B6AA-1EB550335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1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79E0-F9DA-4B29-8E7A-31556D40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65F51-FD86-45EF-B7E6-09F606760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F2F7A-6590-498D-A46B-5CBB11662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13A-C856-476B-ACF1-FBB6772FD11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C3A92-F655-41A6-81AD-EAB8351A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EB7C0-1020-42A9-85BB-3AB4E8BA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BB63-61E7-4F42-B6AA-1EB550335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7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A2F922-E4B3-48F5-9057-EA706ED33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58DFB-6AF4-4F0C-A6B1-B51C7BB9A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53AC5-D249-4F7F-88FF-65737CC4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13A-C856-476B-ACF1-FBB6772FD11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4974F-E3FB-4B14-9D33-F0A40442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BB442-7FA2-4585-B95F-841454F1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BB63-61E7-4F42-B6AA-1EB550335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3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ED1-BAF1-4C2B-AC12-7515DBC9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9E9B7-148C-472A-944C-69D132085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8C0B1-CC62-4909-9A16-B19ABC4C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13A-C856-476B-ACF1-FBB6772FD11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7F135-A473-469D-9B3B-B0904CF6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510BF-6888-43DC-B531-B1B61849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BB63-61E7-4F42-B6AA-1EB550335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7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35342-3BD6-466E-B937-4CA0C560E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B3ED4-8D30-42EE-8AFA-016576FBD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FFC39-9739-47E3-82A6-06B85F57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13A-C856-476B-ACF1-FBB6772FD11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A4FC-2765-40BD-942A-46A9EA14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53B09-88CF-4E83-8572-EE94964D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BB63-61E7-4F42-B6AA-1EB550335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93F3-DDE0-4C44-A395-FCB2AB77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CF2A8-9F6C-40C0-8BBB-582FA3624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0A873-2612-4DBC-91AA-094DE7A43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287B7-09C5-468F-AD4A-92AFFE2C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13A-C856-476B-ACF1-FBB6772FD11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AD547-C863-4797-B19E-C47F9C9E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995CD-B377-4F73-92BF-B4769CFE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BB63-61E7-4F42-B6AA-1EB550335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7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163B-91AC-4F70-9B44-7803A6A76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F0EAC-6A52-4D91-870D-F0F72EF47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D796A-BB95-4FDE-A919-C3E9BF48E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1F196-EC8A-4288-915A-4CA88AFA4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ADB17-8E95-418E-AD1B-C32744DD6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24BBB-FA42-46DF-B901-3D5A3F81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13A-C856-476B-ACF1-FBB6772FD11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52AF0-F238-4237-8346-406EE51A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42DE0-44C1-42FB-900C-131D10AA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BB63-61E7-4F42-B6AA-1EB550335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7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A690-BE18-4E13-A86F-5EB0AA2B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59818C-C9D7-4CB5-8E96-61FE75770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13A-C856-476B-ACF1-FBB6772FD11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986F8-465C-4702-8C98-8EC17485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D9563-9B69-412C-B72C-E590B6B7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BB63-61E7-4F42-B6AA-1EB550335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0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38322-28E2-43B2-B536-A77CD331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13A-C856-476B-ACF1-FBB6772FD11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3D932-C9DB-4BF6-A86D-32FC8893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DE199-8D1C-4C64-B46C-8EB5BB668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BB63-61E7-4F42-B6AA-1EB550335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0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0A70-7A57-4EA8-A13E-A155A3CB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8577E-A39E-4918-BFCE-5B7BB7500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8154B-447C-4E89-8AB6-32AD8A195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87BF1-7EBF-4B45-A0C1-6769D5922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13A-C856-476B-ACF1-FBB6772FD11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CA07E-BF0D-4AE3-8260-6E57F633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E83AF-BCBC-4439-89F3-241251EE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BB63-61E7-4F42-B6AA-1EB550335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1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67C9-AF69-499D-8ED6-4B30A6F1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4461FB-3183-4414-85E4-BD769E205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C2314-9EF7-4AC7-B03B-4F1AC7B1F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184F-0F69-452A-8C5E-C8DFB67B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13A-C856-476B-ACF1-FBB6772FD11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6C625-0691-4031-9019-5AB904F3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C0C03-BA59-46C7-AD98-DE59D681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BB63-61E7-4F42-B6AA-1EB550335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6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C8D03E-7A3E-4F98-AE38-A2D9BEE0E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92ABB-8998-4C94-A135-6478AA183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5DC92-B865-4A59-9A62-183F1573D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7813A-C856-476B-ACF1-FBB6772FD11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A546B-9F15-4A62-86DE-44AB6FDFB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C3C41-7A6F-4E3B-8DC3-C62691799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5BB63-61E7-4F42-B6AA-1EB550335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EC632-0298-4335-B9E5-4937BB4D9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Distribution Workshop: Random Numbers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7FE90-D205-4F0D-A592-50530B359B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18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5EDE-7785-40DF-BB50-361AD6E6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Now for </a:t>
            </a:r>
            <a:r>
              <a:rPr lang="en-US" dirty="0" err="1"/>
              <a:t>rbinom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28B70-EAF1-4546-AE92-B0507BD70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4" y="1690688"/>
            <a:ext cx="5786153" cy="43696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E7EC22-B1AE-4EE6-9F60-3EFC151E2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847" y="1690688"/>
            <a:ext cx="5786153" cy="43696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AC6E99-8626-42AF-98A6-EBC951A0D14F}"/>
              </a:ext>
            </a:extLst>
          </p:cNvPr>
          <p:cNvSpPr txBox="1"/>
          <p:nvPr/>
        </p:nvSpPr>
        <p:spPr>
          <a:xfrm>
            <a:off x="4648985" y="6078119"/>
            <a:ext cx="2894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Again, a pattern emerges in large samples</a:t>
            </a:r>
          </a:p>
        </p:txBody>
      </p:sp>
    </p:spTree>
    <p:extLst>
      <p:ext uri="{BB962C8B-B14F-4D97-AF65-F5344CB8AC3E}">
        <p14:creationId xmlns:p14="http://schemas.microsoft.com/office/powerpoint/2010/main" val="2525342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E0A2-3C14-4B69-8057-15EECAAE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But A Key Difference is Obscured by the Histograms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846D40E-1AD1-4308-9E72-BE3EAE4CD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026084"/>
              </p:ext>
            </p:extLst>
          </p:nvPr>
        </p:nvGraphicFramePr>
        <p:xfrm>
          <a:off x="1160676" y="1869737"/>
          <a:ext cx="98706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216">
                  <a:extLst>
                    <a:ext uri="{9D8B030D-6E8A-4147-A177-3AD203B41FA5}">
                      <a16:colId xmlns:a16="http://schemas.microsoft.com/office/drawing/2014/main" val="1880224329"/>
                    </a:ext>
                  </a:extLst>
                </a:gridCol>
                <a:gridCol w="3290216">
                  <a:extLst>
                    <a:ext uri="{9D8B030D-6E8A-4147-A177-3AD203B41FA5}">
                      <a16:colId xmlns:a16="http://schemas.microsoft.com/office/drawing/2014/main" val="2117537077"/>
                    </a:ext>
                  </a:extLst>
                </a:gridCol>
                <a:gridCol w="3290216">
                  <a:extLst>
                    <a:ext uri="{9D8B030D-6E8A-4147-A177-3AD203B41FA5}">
                      <a16:colId xmlns:a16="http://schemas.microsoft.com/office/drawing/2014/main" val="1728972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rbinom</a:t>
                      </a:r>
                      <a:r>
                        <a:rPr lang="en-US" dirty="0"/>
                        <a:t>(size = 50, prob = 0.1)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Rnorm</a:t>
                      </a:r>
                      <a:r>
                        <a:rPr lang="en-US" dirty="0"/>
                        <a:t>(mean = 0, </a:t>
                      </a:r>
                      <a:r>
                        <a:rPr lang="en-US" dirty="0" err="1"/>
                        <a:t>sd</a:t>
                      </a:r>
                      <a:r>
                        <a:rPr lang="en-US" dirty="0"/>
                        <a:t> =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76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1.50912541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0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0.05016158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42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-1.49817645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55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-0.76979873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79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0.78406522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047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-1.95249363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6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-1.43578356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7535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546CB5-CA44-4AF6-ACC8-FB50D7D727AB}"/>
              </a:ext>
            </a:extLst>
          </p:cNvPr>
          <p:cNvSpPr txBox="1"/>
          <p:nvPr/>
        </p:nvSpPr>
        <p:spPr>
          <a:xfrm>
            <a:off x="2377126" y="5288437"/>
            <a:ext cx="743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rbinom</a:t>
            </a:r>
            <a:r>
              <a:rPr lang="en-US" b="1" dirty="0"/>
              <a:t> is only giving us integers (and positive ones at that) whereas </a:t>
            </a:r>
            <a:r>
              <a:rPr lang="en-US" b="1" dirty="0" err="1"/>
              <a:t>rnorm</a:t>
            </a:r>
            <a:r>
              <a:rPr lang="en-US" b="1" dirty="0"/>
              <a:t> is giving us “real numbers” (i.e., numbers with long base10 decimals)</a:t>
            </a:r>
          </a:p>
        </p:txBody>
      </p:sp>
    </p:spTree>
    <p:extLst>
      <p:ext uri="{BB962C8B-B14F-4D97-AF65-F5344CB8AC3E}">
        <p14:creationId xmlns:p14="http://schemas.microsoft.com/office/powerpoint/2010/main" val="1504130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E0A2-3C14-4B69-8057-15EECAAE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But A Key Difference is Obscured by the Histograms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846D40E-1AD1-4308-9E72-BE3EAE4CD987}"/>
              </a:ext>
            </a:extLst>
          </p:cNvPr>
          <p:cNvGraphicFramePr>
            <a:graphicFrameLocks noGrp="1"/>
          </p:cNvGraphicFramePr>
          <p:nvPr/>
        </p:nvGraphicFramePr>
        <p:xfrm>
          <a:off x="1160676" y="1869737"/>
          <a:ext cx="98706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216">
                  <a:extLst>
                    <a:ext uri="{9D8B030D-6E8A-4147-A177-3AD203B41FA5}">
                      <a16:colId xmlns:a16="http://schemas.microsoft.com/office/drawing/2014/main" val="1880224329"/>
                    </a:ext>
                  </a:extLst>
                </a:gridCol>
                <a:gridCol w="3290216">
                  <a:extLst>
                    <a:ext uri="{9D8B030D-6E8A-4147-A177-3AD203B41FA5}">
                      <a16:colId xmlns:a16="http://schemas.microsoft.com/office/drawing/2014/main" val="2117537077"/>
                    </a:ext>
                  </a:extLst>
                </a:gridCol>
                <a:gridCol w="3290216">
                  <a:extLst>
                    <a:ext uri="{9D8B030D-6E8A-4147-A177-3AD203B41FA5}">
                      <a16:colId xmlns:a16="http://schemas.microsoft.com/office/drawing/2014/main" val="1728972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rbinom</a:t>
                      </a:r>
                      <a:r>
                        <a:rPr lang="en-US" dirty="0"/>
                        <a:t>(size = 50, prob = 0.1)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Rnorm</a:t>
                      </a:r>
                      <a:r>
                        <a:rPr lang="en-US" dirty="0"/>
                        <a:t>(mean = 0, </a:t>
                      </a:r>
                      <a:r>
                        <a:rPr lang="en-US" dirty="0" err="1"/>
                        <a:t>sd</a:t>
                      </a:r>
                      <a:r>
                        <a:rPr lang="en-US" dirty="0"/>
                        <a:t> =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76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1.50912541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0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0.05016158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42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-1.49817645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55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-0.76979873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79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0.78406522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047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-1.95249363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6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-1.43578356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7535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546CB5-CA44-4AF6-ACC8-FB50D7D727AB}"/>
              </a:ext>
            </a:extLst>
          </p:cNvPr>
          <p:cNvSpPr txBox="1"/>
          <p:nvPr/>
        </p:nvSpPr>
        <p:spPr>
          <a:xfrm>
            <a:off x="2377126" y="5288437"/>
            <a:ext cx="7437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rbinom</a:t>
            </a:r>
            <a:r>
              <a:rPr lang="en-US" b="1" dirty="0"/>
              <a:t> is giving us what is called a DISCRETE RANDOM VARIABLE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err="1"/>
              <a:t>rnorm</a:t>
            </a:r>
            <a:r>
              <a:rPr lang="en-US" b="1" dirty="0"/>
              <a:t> is giving us what is called a CONTINUOUS RANDOM VARIABLE</a:t>
            </a:r>
          </a:p>
        </p:txBody>
      </p:sp>
    </p:spTree>
    <p:extLst>
      <p:ext uri="{BB962C8B-B14F-4D97-AF65-F5344CB8AC3E}">
        <p14:creationId xmlns:p14="http://schemas.microsoft.com/office/powerpoint/2010/main" val="502393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F278-819F-4DB6-B4A0-B166AE78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Probability Distributions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7AB6A-B01B-4781-8EA3-B7638C845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Distributions characterize random variables; Random variables are numbers that describe an event and that have some probability of occurring.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 of random variables:</a:t>
            </a:r>
          </a:p>
          <a:p>
            <a:r>
              <a:rPr lang="en-US" dirty="0"/>
              <a:t>Number of U to C mutations in a sequencing read</a:t>
            </a:r>
          </a:p>
          <a:p>
            <a:r>
              <a:rPr lang="en-US" dirty="0"/>
              <a:t>Time until a reaction occurs</a:t>
            </a:r>
          </a:p>
          <a:p>
            <a:r>
              <a:rPr lang="en-US" dirty="0"/>
              <a:t>Number of sequencing reads mapping to a particular gene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22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F278-819F-4DB6-B4A0-B166AE78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Probability Distributions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7AB6A-B01B-4781-8EA3-B7638C845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Distributions describe random variables; Random variables are numbers that describe an event and that have some probability of occurring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 of random variables:</a:t>
            </a:r>
          </a:p>
          <a:p>
            <a:r>
              <a:rPr lang="en-US" b="1" dirty="0">
                <a:solidFill>
                  <a:srgbClr val="FF0000"/>
                </a:solidFill>
              </a:rPr>
              <a:t>Number of U to C mutations in a sequencing read</a:t>
            </a:r>
          </a:p>
          <a:p>
            <a:r>
              <a:rPr lang="en-US" dirty="0"/>
              <a:t>Time until a reaction occurs</a:t>
            </a:r>
          </a:p>
          <a:p>
            <a:r>
              <a:rPr lang="en-US" b="1" dirty="0">
                <a:solidFill>
                  <a:srgbClr val="FF0000"/>
                </a:solidFill>
              </a:rPr>
              <a:t>Number of sequencing reads mapping to a particular gene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C74A7-3597-42B1-ACB4-927F7BB27C08}"/>
              </a:ext>
            </a:extLst>
          </p:cNvPr>
          <p:cNvSpPr txBox="1"/>
          <p:nvPr/>
        </p:nvSpPr>
        <p:spPr>
          <a:xfrm>
            <a:off x="8239027" y="3063712"/>
            <a:ext cx="3780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These only take on integer values and are thus called discrete 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3008308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F278-819F-4DB6-B4A0-B166AE78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Probability Distributions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7AB6A-B01B-4781-8EA3-B7638C845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Distributions describe random variables; Random variables are numbers that describe an event and that have some probability of occurring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 of random variables:</a:t>
            </a:r>
          </a:p>
          <a:p>
            <a:r>
              <a:rPr lang="en-US" dirty="0"/>
              <a:t>Number of U to C mutations in a sequencing read</a:t>
            </a:r>
          </a:p>
          <a:p>
            <a:r>
              <a:rPr lang="en-US" b="1" dirty="0">
                <a:solidFill>
                  <a:srgbClr val="FF0000"/>
                </a:solidFill>
              </a:rPr>
              <a:t>Time until a reaction occurs</a:t>
            </a:r>
          </a:p>
          <a:p>
            <a:r>
              <a:rPr lang="en-US" dirty="0"/>
              <a:t>Number of sequencing reads mapping to a particular gene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C74A7-3597-42B1-ACB4-927F7BB27C08}"/>
              </a:ext>
            </a:extLst>
          </p:cNvPr>
          <p:cNvSpPr txBox="1"/>
          <p:nvPr/>
        </p:nvSpPr>
        <p:spPr>
          <a:xfrm>
            <a:off x="8239027" y="3063712"/>
            <a:ext cx="3780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This takes on real number values and is thus called a continuous random variable</a:t>
            </a:r>
          </a:p>
        </p:txBody>
      </p:sp>
    </p:spTree>
    <p:extLst>
      <p:ext uri="{BB962C8B-B14F-4D97-AF65-F5344CB8AC3E}">
        <p14:creationId xmlns:p14="http://schemas.microsoft.com/office/powerpoint/2010/main" val="690104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F278-819F-4DB6-B4A0-B166AE78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Probability Distributions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7AB6A-B01B-4781-8EA3-B7638C845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In the real world, probability distributions should be thought about as ways to model random variables; Thus, they are crucial components of simulations, which aim to take a model and generate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 of random variables:</a:t>
            </a:r>
          </a:p>
          <a:p>
            <a:r>
              <a:rPr lang="en-US" dirty="0"/>
              <a:t>Number of U to C mutations in a sequencing read</a:t>
            </a:r>
          </a:p>
          <a:p>
            <a:r>
              <a:rPr lang="en-US" dirty="0"/>
              <a:t>Time until a reaction occurs</a:t>
            </a:r>
          </a:p>
          <a:p>
            <a:r>
              <a:rPr lang="en-US" dirty="0"/>
              <a:t>Number of sequencing reads mapping to a particular gene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433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A527-EBFE-44A8-9298-6DD5ED00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Probability Distributions Are a Simulation’s Most Important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A9400-D16D-4270-827F-E2C2313C6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To get good at writing and understanding simulations, you have to understand the various probability distributions at your disposal and what they can model</a:t>
            </a:r>
          </a:p>
        </p:txBody>
      </p:sp>
    </p:spTree>
    <p:extLst>
      <p:ext uri="{BB962C8B-B14F-4D97-AF65-F5344CB8AC3E}">
        <p14:creationId xmlns:p14="http://schemas.microsoft.com/office/powerpoint/2010/main" val="2224636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3ED5-A7C5-477E-9EC8-EFC092EF9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500188"/>
          </a:xfrm>
        </p:spPr>
        <p:txBody>
          <a:bodyPr/>
          <a:lstStyle/>
          <a:p>
            <a:pPr algn="ctr"/>
            <a:r>
              <a:rPr lang="en-US" dirty="0"/>
              <a:t>Continuous Distributions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05539-E581-45B4-92FD-A1593F7C8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3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F1BE-85BC-44B7-97E5-E92DD135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Uniform Distribution: The Most Basic Bounded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45749-2CE2-4E4F-954D-2D0FB21BB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function: </a:t>
            </a:r>
            <a:r>
              <a:rPr lang="en-US" b="1" dirty="0" err="1"/>
              <a:t>runif</a:t>
            </a:r>
            <a:r>
              <a:rPr lang="en-US" b="1" dirty="0"/>
              <a:t>(n = , min = , max = ) </a:t>
            </a:r>
          </a:p>
          <a:p>
            <a:endParaRPr lang="en-US" b="1" dirty="0"/>
          </a:p>
          <a:p>
            <a:pPr marL="0" indent="0" algn="ctr">
              <a:buNone/>
            </a:pPr>
            <a:r>
              <a:rPr lang="en-US" dirty="0"/>
              <a:t>Take a minute to play around with </a:t>
            </a:r>
            <a:r>
              <a:rPr lang="en-US" dirty="0" err="1"/>
              <a:t>runif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3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C492F-48CC-41E4-AF2E-48EC379E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BDF5C-081B-4FBA-8F87-EE5138F19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Quick intro to distributions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Playing with continuous distributions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Playing with discrete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Bootstrapping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 libraries necessary: </a:t>
            </a:r>
            <a:r>
              <a:rPr lang="en-US" dirty="0" err="1"/>
              <a:t>tidyverse</a:t>
            </a:r>
            <a:r>
              <a:rPr lang="en-US" dirty="0"/>
              <a:t>, ggplot2</a:t>
            </a:r>
          </a:p>
          <a:p>
            <a:pPr marL="0" indent="0">
              <a:buNone/>
            </a:pPr>
            <a:r>
              <a:rPr lang="en-US" dirty="0"/>
              <a:t>	require(</a:t>
            </a:r>
            <a:r>
              <a:rPr lang="en-US" dirty="0" err="1"/>
              <a:t>tidyverse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require(ggplot2)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49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F1BE-85BC-44B7-97E5-E92DD135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Uniform Distribution: The Most Basic Bounded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45749-2CE2-4E4F-954D-2D0FB21BB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function: </a:t>
            </a:r>
            <a:r>
              <a:rPr lang="en-US" b="1" dirty="0" err="1"/>
              <a:t>runif</a:t>
            </a:r>
            <a:r>
              <a:rPr lang="en-US" b="1" dirty="0"/>
              <a:t>(n = , min = , max = ) 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EDFB89B-EA56-4B7E-8CAD-86EB63240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4062"/>
            <a:ext cx="5655058" cy="427066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8328096-D397-4871-8ED0-2FBEA3294B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"/>
          <a:stretch/>
        </p:blipFill>
        <p:spPr>
          <a:xfrm>
            <a:off x="5486399" y="3847246"/>
            <a:ext cx="6705601" cy="134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09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F1BE-85BC-44B7-97E5-E92DD135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Uniform Distribution: The Most Basic Bounded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45749-2CE2-4E4F-954D-2D0FB21BB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function: </a:t>
            </a:r>
            <a:r>
              <a:rPr lang="en-US" b="1" dirty="0" err="1"/>
              <a:t>runif</a:t>
            </a:r>
            <a:r>
              <a:rPr lang="en-US" b="1" dirty="0"/>
              <a:t>(n = , min = , max = ) 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EDFB89B-EA56-4B7E-8CAD-86EB63240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4062"/>
            <a:ext cx="5655058" cy="42706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FB926F-5423-4B5E-A688-92D7D9BF428E}"/>
              </a:ext>
            </a:extLst>
          </p:cNvPr>
          <p:cNvSpPr txBox="1"/>
          <p:nvPr/>
        </p:nvSpPr>
        <p:spPr>
          <a:xfrm>
            <a:off x="7634796" y="3678128"/>
            <a:ext cx="409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 min is the minimum number it will return, and max is the maximum</a:t>
            </a:r>
          </a:p>
        </p:txBody>
      </p:sp>
    </p:spTree>
    <p:extLst>
      <p:ext uri="{BB962C8B-B14F-4D97-AF65-F5344CB8AC3E}">
        <p14:creationId xmlns:p14="http://schemas.microsoft.com/office/powerpoint/2010/main" val="1799723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F1BE-85BC-44B7-97E5-E92DD135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Uniform Distribution: The Most Basic Bounded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45749-2CE2-4E4F-954D-2D0FB21BB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way to talk about distributions is to talk about the </a:t>
            </a:r>
            <a:r>
              <a:rPr lang="en-US" b="1" dirty="0"/>
              <a:t>moments </a:t>
            </a:r>
            <a:r>
              <a:rPr lang="en-US" dirty="0"/>
              <a:t>of the distribution</a:t>
            </a:r>
          </a:p>
          <a:p>
            <a:endParaRPr lang="en-US" dirty="0"/>
          </a:p>
          <a:p>
            <a:r>
              <a:rPr lang="en-US" dirty="0"/>
              <a:t>Moments describe properties of the distribution, like what a typical value of a random number generated from the distribution might be, or how much spread there is in the random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5554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F1BE-85BC-44B7-97E5-E92DD135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Uniform Distribution: The Most Basic Bounded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45749-2CE2-4E4F-954D-2D0FB21BB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Ex: Mean and Variance</a:t>
            </a:r>
          </a:p>
          <a:p>
            <a:pPr lvl="1"/>
            <a:r>
              <a:rPr lang="en-US" dirty="0"/>
              <a:t>Try estimating the mean and variance of a particular uniform distribution using the R functions </a:t>
            </a:r>
            <a:r>
              <a:rPr lang="en-US" b="1" dirty="0"/>
              <a:t>mean </a:t>
            </a:r>
            <a:r>
              <a:rPr lang="en-US" dirty="0"/>
              <a:t>and </a:t>
            </a:r>
            <a:r>
              <a:rPr lang="en-US" b="1" dirty="0"/>
              <a:t>var</a:t>
            </a:r>
          </a:p>
          <a:p>
            <a:pPr lvl="1"/>
            <a:r>
              <a:rPr lang="en-US" dirty="0"/>
              <a:t>Take the square root of the variance estimate and compare it to if you use the R function </a:t>
            </a:r>
            <a:r>
              <a:rPr lang="en-US" b="1" dirty="0" err="1"/>
              <a:t>sd</a:t>
            </a:r>
            <a:r>
              <a:rPr lang="en-US" b="1" dirty="0"/>
              <a:t> </a:t>
            </a:r>
            <a:r>
              <a:rPr lang="en-US" dirty="0"/>
              <a:t>rather than </a:t>
            </a:r>
            <a:r>
              <a:rPr lang="en-US" b="1" dirty="0"/>
              <a:t>var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7276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F1BE-85BC-44B7-97E5-E92DD135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Uniform Distribution: The Most Basic Bounded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45749-2CE2-4E4F-954D-2D0FB21BB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Ex: Mean and Variance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8C493A-B54E-4D05-919F-63691CF98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95" y="2605973"/>
            <a:ext cx="5550973" cy="208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34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F1BE-85BC-44B7-97E5-E92DD135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Uniform Distribution: The Most Basic Bounded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45749-2CE2-4E4F-954D-2D0FB21BB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Ex: Mean and Variance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778190-49C6-4DC6-89CE-1AFFBDC079DC}"/>
                  </a:ext>
                </a:extLst>
              </p:cNvPr>
              <p:cNvSpPr txBox="1"/>
              <p:nvPr/>
            </p:nvSpPr>
            <p:spPr>
              <a:xfrm>
                <a:off x="2209800" y="2573867"/>
                <a:ext cx="6976533" cy="2679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Moments like the Mean and Variance always depend on one or all of the </a:t>
                </a:r>
                <a:r>
                  <a:rPr lang="en-US" sz="2400" b="1" dirty="0"/>
                  <a:t>parameters</a:t>
                </a:r>
              </a:p>
              <a:p>
                <a:pPr algn="ctr"/>
                <a:endParaRPr lang="en-US" sz="2400" dirty="0"/>
              </a:p>
              <a:p>
                <a:pPr algn="ctr"/>
                <a:r>
                  <a:rPr lang="en-US" sz="2400" dirty="0"/>
                  <a:t>Mean of a Uniform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</m:func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pPr algn="ctr"/>
                <a:endParaRPr lang="en-US" sz="2400" dirty="0"/>
              </a:p>
              <a:p>
                <a:pPr algn="ctr"/>
                <a:r>
                  <a:rPr lang="en-US" sz="2400" dirty="0"/>
                  <a:t>Variance of a Uniform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−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778190-49C6-4DC6-89CE-1AFFBDC07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573867"/>
                <a:ext cx="6976533" cy="2679067"/>
              </a:xfrm>
              <a:prstGeom prst="rect">
                <a:avLst/>
              </a:prstGeom>
              <a:blipFill>
                <a:blip r:embed="rId2"/>
                <a:stretch>
                  <a:fillRect t="-1818" r="-437" b="-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170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B740-05EB-421C-A5E3-06256BDF7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What a Uniform Distribution can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5949F-3907-40C6-B08C-DCECC49F1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Nice way to randomly select a value for something like a L2FC in an unbiased manner.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Turns out to be related to another distribution (the exponential distribution) in an interesting way</a:t>
            </a:r>
          </a:p>
        </p:txBody>
      </p:sp>
    </p:spTree>
    <p:extLst>
      <p:ext uri="{BB962C8B-B14F-4D97-AF65-F5344CB8AC3E}">
        <p14:creationId xmlns:p14="http://schemas.microsoft.com/office/powerpoint/2010/main" val="1873814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BA02-065E-4A9F-91B0-113D42E0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Beta Distribution: A Flexible Bounded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68905-2BD0-439D-8424-806624017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function: </a:t>
            </a:r>
            <a:r>
              <a:rPr lang="en-US" b="1" dirty="0" err="1"/>
              <a:t>rbeta</a:t>
            </a:r>
            <a:r>
              <a:rPr lang="en-US" b="1" dirty="0"/>
              <a:t>(n = , shape1 = , shape2 = ) </a:t>
            </a:r>
          </a:p>
          <a:p>
            <a:endParaRPr lang="en-US" b="1" dirty="0"/>
          </a:p>
          <a:p>
            <a:pPr marL="0" indent="0" algn="ctr">
              <a:buNone/>
            </a:pPr>
            <a:r>
              <a:rPr lang="en-US" dirty="0"/>
              <a:t>Take a minute to play around with </a:t>
            </a:r>
            <a:r>
              <a:rPr lang="en-US" dirty="0" err="1"/>
              <a:t>rbeta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00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BA02-065E-4A9F-91B0-113D42E0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Beta Distribution: A Flexible Bounded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68905-2BD0-439D-8424-806624017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function: </a:t>
            </a:r>
            <a:r>
              <a:rPr lang="en-US" b="1" dirty="0" err="1"/>
              <a:t>rbeta</a:t>
            </a:r>
            <a:r>
              <a:rPr lang="en-US" b="1" dirty="0"/>
              <a:t>(n = , shape1 = , shape2 = ) 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BF9939D0-D5BE-4D80-A6A7-E9A83F1C1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999" y="2643519"/>
            <a:ext cx="4807001" cy="38493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F7C950-EACC-4E1C-B760-4213B81B7C13}"/>
              </a:ext>
            </a:extLst>
          </p:cNvPr>
          <p:cNvSpPr txBox="1"/>
          <p:nvPr/>
        </p:nvSpPr>
        <p:spPr>
          <a:xfrm>
            <a:off x="6196614" y="3691034"/>
            <a:ext cx="5814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Here, </a:t>
            </a:r>
            <a:r>
              <a:rPr lang="el-GR" dirty="0"/>
              <a:t>α</a:t>
            </a:r>
            <a:r>
              <a:rPr lang="en-US" dirty="0"/>
              <a:t> is shape1 and </a:t>
            </a:r>
            <a:r>
              <a:rPr lang="el-GR" dirty="0"/>
              <a:t>β</a:t>
            </a:r>
            <a:r>
              <a:rPr lang="en-US" dirty="0"/>
              <a:t> is shape2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Properties of note: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Bounded between 0 and 1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Can get radically different shapes by altering shape1 and shape2</a:t>
            </a:r>
          </a:p>
        </p:txBody>
      </p:sp>
    </p:spTree>
    <p:extLst>
      <p:ext uri="{BB962C8B-B14F-4D97-AF65-F5344CB8AC3E}">
        <p14:creationId xmlns:p14="http://schemas.microsoft.com/office/powerpoint/2010/main" val="188493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BA02-065E-4A9F-91B0-113D42E0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Beta Distribution: A Flexible Bounded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68905-2BD0-439D-8424-806624017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function: </a:t>
            </a:r>
            <a:r>
              <a:rPr lang="en-US" b="1" dirty="0" err="1"/>
              <a:t>rbeta</a:t>
            </a:r>
            <a:r>
              <a:rPr lang="en-US" b="1" dirty="0"/>
              <a:t>(n = , shape1 = , shape2 = ) 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BF9939D0-D5BE-4D80-A6A7-E9A83F1C1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999" y="2643519"/>
            <a:ext cx="4807001" cy="38493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F7C950-EACC-4E1C-B760-4213B81B7C13}"/>
              </a:ext>
            </a:extLst>
          </p:cNvPr>
          <p:cNvSpPr txBox="1"/>
          <p:nvPr/>
        </p:nvSpPr>
        <p:spPr>
          <a:xfrm>
            <a:off x="6196614" y="3691034"/>
            <a:ext cx="5814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Here, </a:t>
            </a:r>
            <a:r>
              <a:rPr lang="el-GR" dirty="0"/>
              <a:t>α</a:t>
            </a:r>
            <a:r>
              <a:rPr lang="en-US" dirty="0"/>
              <a:t> is shape1 and </a:t>
            </a:r>
            <a:r>
              <a:rPr lang="el-GR" dirty="0"/>
              <a:t>β</a:t>
            </a:r>
            <a:r>
              <a:rPr lang="en-US" dirty="0"/>
              <a:t> is shape2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Note, you can mess around with this and any other random number generating function by multiplying the output and adding some value (i.e., scaling and translating)</a:t>
            </a:r>
          </a:p>
        </p:txBody>
      </p:sp>
    </p:spTree>
    <p:extLst>
      <p:ext uri="{BB962C8B-B14F-4D97-AF65-F5344CB8AC3E}">
        <p14:creationId xmlns:p14="http://schemas.microsoft.com/office/powerpoint/2010/main" val="192749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2E4D-629A-4BE6-92BC-0DE96C5D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Playing with Random Number Generation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B36F2-699E-4A80-AE99-E610284C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functions you can try:</a:t>
            </a:r>
          </a:p>
          <a:p>
            <a:endParaRPr lang="en-US" dirty="0"/>
          </a:p>
          <a:p>
            <a:pPr lvl="1"/>
            <a:r>
              <a:rPr lang="en-US" b="1" dirty="0" err="1"/>
              <a:t>rnorm</a:t>
            </a:r>
            <a:r>
              <a:rPr lang="en-US" b="1" dirty="0"/>
              <a:t>(n = , mean = , </a:t>
            </a:r>
            <a:r>
              <a:rPr lang="en-US" b="1" dirty="0" err="1"/>
              <a:t>sd</a:t>
            </a:r>
            <a:r>
              <a:rPr lang="en-US" b="1" dirty="0"/>
              <a:t> = )</a:t>
            </a:r>
          </a:p>
          <a:p>
            <a:pPr lvl="2"/>
            <a:r>
              <a:rPr lang="en-US" b="1" dirty="0"/>
              <a:t>n</a:t>
            </a:r>
            <a:r>
              <a:rPr lang="en-US" dirty="0"/>
              <a:t> specifies how many numbers will be generated</a:t>
            </a:r>
          </a:p>
          <a:p>
            <a:pPr lvl="2"/>
            <a:r>
              <a:rPr lang="en-US" dirty="0"/>
              <a:t>See what happens as you change mean and </a:t>
            </a:r>
            <a:r>
              <a:rPr lang="en-US" dirty="0" err="1"/>
              <a:t>sd</a:t>
            </a:r>
            <a:endParaRPr lang="en-US" dirty="0"/>
          </a:p>
          <a:p>
            <a:pPr lvl="1"/>
            <a:endParaRPr lang="en-US" b="1" dirty="0"/>
          </a:p>
          <a:p>
            <a:pPr lvl="1"/>
            <a:r>
              <a:rPr lang="en-US" b="1" dirty="0" err="1"/>
              <a:t>rbinom</a:t>
            </a:r>
            <a:r>
              <a:rPr lang="en-US" b="1" dirty="0"/>
              <a:t>(n = , size = , prob = )</a:t>
            </a:r>
          </a:p>
          <a:p>
            <a:pPr lvl="2"/>
            <a:r>
              <a:rPr lang="en-US" b="1" dirty="0"/>
              <a:t>n </a:t>
            </a:r>
            <a:r>
              <a:rPr lang="en-US" dirty="0"/>
              <a:t>specifies how many numbers will be generated</a:t>
            </a:r>
          </a:p>
          <a:p>
            <a:pPr lvl="2"/>
            <a:r>
              <a:rPr lang="en-US" dirty="0"/>
              <a:t>See what happens as you change the size and prob</a:t>
            </a:r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3148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5A3A-4F19-47CD-B5CD-9767E2C3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Might You Model with a Beta Distribution?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F866D-0D92-4315-A348-47C3760DF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Anything TimeLapse s</a:t>
            </a:r>
            <a:r>
              <a:rPr lang="en-US" baseline="30000" dirty="0"/>
              <a:t>4</a:t>
            </a:r>
            <a:r>
              <a:rPr lang="en-US" dirty="0"/>
              <a:t>U chemistry related</a:t>
            </a:r>
          </a:p>
          <a:p>
            <a:pPr lvl="1"/>
            <a:r>
              <a:rPr lang="en-US" dirty="0"/>
              <a:t>Oxidation probability</a:t>
            </a:r>
          </a:p>
          <a:p>
            <a:pPr lvl="1"/>
            <a:r>
              <a:rPr lang="en-US" dirty="0"/>
              <a:t>Mutation rate</a:t>
            </a:r>
          </a:p>
          <a:p>
            <a:pPr lvl="1"/>
            <a:r>
              <a:rPr lang="en-US" dirty="0"/>
              <a:t>Etc.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17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B1DB-F45F-42A8-BF06-20BAF0AB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Gamma Distribution: A Flexible Positive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116A0-8821-45A9-99AA-F8F650D72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function: </a:t>
            </a:r>
            <a:r>
              <a:rPr lang="en-US" b="1" dirty="0" err="1"/>
              <a:t>rgamma</a:t>
            </a:r>
            <a:r>
              <a:rPr lang="en-US" b="1" dirty="0"/>
              <a:t>(n = , shape = , rate = )</a:t>
            </a:r>
          </a:p>
          <a:p>
            <a:pPr lvl="1"/>
            <a:r>
              <a:rPr lang="en-US" dirty="0"/>
              <a:t>Can also specific </a:t>
            </a:r>
            <a:r>
              <a:rPr lang="en-US" b="1" dirty="0"/>
              <a:t>scale = </a:t>
            </a:r>
            <a:r>
              <a:rPr lang="en-US" dirty="0"/>
              <a:t>, where </a:t>
            </a:r>
            <a:r>
              <a:rPr lang="en-US" b="1" dirty="0"/>
              <a:t>scale = 1/rate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Play around with the gamma distribution for a bit</a:t>
            </a:r>
          </a:p>
        </p:txBody>
      </p:sp>
    </p:spTree>
    <p:extLst>
      <p:ext uri="{BB962C8B-B14F-4D97-AF65-F5344CB8AC3E}">
        <p14:creationId xmlns:p14="http://schemas.microsoft.com/office/powerpoint/2010/main" val="1264858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B1DB-F45F-42A8-BF06-20BAF0AB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Gamma Distribution: A Flexible Positive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116A0-8821-45A9-99AA-F8F650D72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61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 shape = 1 and rate = whatever your heart desires</a:t>
            </a:r>
          </a:p>
          <a:p>
            <a:pPr lvl="1"/>
            <a:r>
              <a:rPr lang="en-US" dirty="0"/>
              <a:t>Make a density plot with n really large (like 10000)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08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B1DB-F45F-42A8-BF06-20BAF0AB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Gamma Distribution: A Flexible Positive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116A0-8821-45A9-99AA-F8F650D72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61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 shape = 1 and rate = whatever your heart desires</a:t>
            </a:r>
          </a:p>
          <a:p>
            <a:pPr lvl="1"/>
            <a:r>
              <a:rPr lang="en-US" dirty="0"/>
              <a:t>Make a density plot with n really large (like 10000)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E8FA2FF-7D60-4DEB-AA11-19B10934B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96670"/>
            <a:ext cx="4566936" cy="344891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240C34F-6B55-4F4B-8589-AC6746C588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87"/>
          <a:stretch/>
        </p:blipFill>
        <p:spPr>
          <a:xfrm>
            <a:off x="5530733" y="3996268"/>
            <a:ext cx="6386113" cy="103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852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B1DB-F45F-42A8-BF06-20BAF0AB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Gamma Distribution: A Flexible Positive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116A0-8821-45A9-99AA-F8F650D72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610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Now try another R function: </a:t>
            </a:r>
            <a:r>
              <a:rPr lang="en-US" b="1" dirty="0" err="1"/>
              <a:t>rexp</a:t>
            </a:r>
            <a:r>
              <a:rPr lang="en-US" b="1" dirty="0"/>
              <a:t>(n = , rate = )</a:t>
            </a:r>
            <a:r>
              <a:rPr lang="en-US" dirty="0"/>
              <a:t> with rate = whatever you used for the Gamma density. Make a similar density plot with </a:t>
            </a:r>
            <a:r>
              <a:rPr lang="en-US" b="1" dirty="0" err="1"/>
              <a:t>rexp</a:t>
            </a:r>
            <a:r>
              <a:rPr lang="en-US" b="1" dirty="0"/>
              <a:t> </a:t>
            </a:r>
            <a:r>
              <a:rPr lang="en-US" dirty="0"/>
              <a:t> and compare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E8FA2FF-7D60-4DEB-AA11-19B10934B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96670"/>
            <a:ext cx="4566936" cy="344891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424B37C-B7EB-458A-A775-6A623C740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136" y="3578427"/>
            <a:ext cx="6386113" cy="20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26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B1DB-F45F-42A8-BF06-20BAF0AB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Gamma Distribution: A Flexible Positive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116A0-8821-45A9-99AA-F8F650D72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610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Now try another R function: </a:t>
            </a:r>
            <a:r>
              <a:rPr lang="en-US" b="1" dirty="0" err="1"/>
              <a:t>rexp</a:t>
            </a:r>
            <a:r>
              <a:rPr lang="en-US" b="1" dirty="0"/>
              <a:t>(n = , rate = )</a:t>
            </a:r>
            <a:r>
              <a:rPr lang="en-US" dirty="0"/>
              <a:t> with rate = whatever you used for the Gamma density. Make a similar density plot with </a:t>
            </a:r>
            <a:r>
              <a:rPr lang="en-US" b="1" dirty="0" err="1"/>
              <a:t>rexp</a:t>
            </a:r>
            <a:r>
              <a:rPr lang="en-US" b="1" dirty="0"/>
              <a:t> </a:t>
            </a:r>
            <a:r>
              <a:rPr lang="en-US" dirty="0"/>
              <a:t> and compare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E8FA2FF-7D60-4DEB-AA11-19B10934B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96670"/>
            <a:ext cx="4566936" cy="3448918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C18326B9-1208-41B2-BC5C-0A1FCA52D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333" y="2996670"/>
            <a:ext cx="4566936" cy="344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68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B1DB-F45F-42A8-BF06-20BAF0AB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Gamma Distribution: A Flexible Positive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116A0-8821-45A9-99AA-F8F650D72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610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Now try another R function: </a:t>
            </a:r>
            <a:r>
              <a:rPr lang="en-US" b="1" dirty="0" err="1"/>
              <a:t>rexp</a:t>
            </a:r>
            <a:r>
              <a:rPr lang="en-US" b="1" dirty="0"/>
              <a:t>(n = , rate = )</a:t>
            </a:r>
            <a:r>
              <a:rPr lang="en-US" dirty="0"/>
              <a:t> with rate = whatever you used for the Gamma density. Make a similar density plot with </a:t>
            </a:r>
            <a:r>
              <a:rPr lang="en-US" b="1" dirty="0" err="1"/>
              <a:t>rexp</a:t>
            </a:r>
            <a:r>
              <a:rPr lang="en-US" b="1" dirty="0"/>
              <a:t> </a:t>
            </a:r>
            <a:r>
              <a:rPr lang="en-US" dirty="0"/>
              <a:t> and compare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D7F67570-D81E-4070-8603-D89A8EB95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27" y="2713419"/>
            <a:ext cx="5648773" cy="37794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A98881-ADBE-4DFB-9400-9789708E6A8E}"/>
              </a:ext>
            </a:extLst>
          </p:cNvPr>
          <p:cNvSpPr txBox="1"/>
          <p:nvPr/>
        </p:nvSpPr>
        <p:spPr>
          <a:xfrm>
            <a:off x="7772400" y="3956816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An exponential distribution is just a gamma distribution with shape = 1</a:t>
            </a:r>
          </a:p>
        </p:txBody>
      </p:sp>
    </p:spTree>
    <p:extLst>
      <p:ext uri="{BB962C8B-B14F-4D97-AF65-F5344CB8AC3E}">
        <p14:creationId xmlns:p14="http://schemas.microsoft.com/office/powerpoint/2010/main" val="370896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C775-26CC-426F-B5EB-ADC6681E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But What is the Gamma Distribution Useful for Modeling?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87FC8-363F-4AEA-A01E-E3F4247C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It’s a flexible positive distribution, which means if you are just trying to randomly generate positive real numbers, this could be a great distribution to look to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Sometimes you can use the relationship between sums of exponentials and gammas to model times until reactions that have multiple rate limiting steps occur</a:t>
            </a:r>
          </a:p>
        </p:txBody>
      </p:sp>
    </p:spTree>
    <p:extLst>
      <p:ext uri="{BB962C8B-B14F-4D97-AF65-F5344CB8AC3E}">
        <p14:creationId xmlns:p14="http://schemas.microsoft.com/office/powerpoint/2010/main" val="40633239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4BFF-2698-4365-91C3-58EAF3E1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Exponential Distributions Are Super Popular for Modeling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CBA3F-5FF6-4E0B-A226-4D1007FB8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 rate at which an “event” (e.g., a reaction) occurs is constant, then the time until the next occurrence is well modeled as following an exponential distribution</a:t>
            </a:r>
          </a:p>
          <a:p>
            <a:pPr lvl="1"/>
            <a:r>
              <a:rPr lang="en-US" dirty="0"/>
              <a:t>This is the basis of the popular Gillespie algorithm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32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4BFF-2698-4365-91C3-58EAF3E1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Exponential Distributions Are Super Popular for Modeling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CBA3F-5FF6-4E0B-A226-4D1007FB8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 rate at which an “event” (e.g., a reaction) occurs is constant, then the time until the next occurrence is well modeled as following an exponential distribution</a:t>
            </a:r>
          </a:p>
          <a:p>
            <a:pPr lvl="1"/>
            <a:r>
              <a:rPr lang="en-US" dirty="0"/>
              <a:t>This is the basis of the popular Gillespie algorithm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better understand how this algorithm works, we need to learn three neat properties of exponential distributions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2E4D-629A-4BE6-92BC-0DE96C5D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Playing with Random Number Generation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B36F2-699E-4A80-AE99-E610284C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functions you can try:</a:t>
            </a:r>
          </a:p>
          <a:p>
            <a:endParaRPr lang="en-US" dirty="0"/>
          </a:p>
          <a:p>
            <a:pPr lvl="1"/>
            <a:r>
              <a:rPr lang="en-US" b="1" dirty="0" err="1"/>
              <a:t>rnorm</a:t>
            </a:r>
            <a:r>
              <a:rPr lang="en-US" b="1" dirty="0"/>
              <a:t>(n = , mean = , </a:t>
            </a:r>
            <a:r>
              <a:rPr lang="en-US" b="1" dirty="0" err="1"/>
              <a:t>sd</a:t>
            </a:r>
            <a:r>
              <a:rPr lang="en-US" b="1" dirty="0"/>
              <a:t> = )</a:t>
            </a:r>
          </a:p>
          <a:p>
            <a:pPr lvl="2"/>
            <a:r>
              <a:rPr lang="en-US" b="1" dirty="0"/>
              <a:t>n</a:t>
            </a:r>
            <a:r>
              <a:rPr lang="en-US" dirty="0"/>
              <a:t> specifies how many numbers will be generated</a:t>
            </a:r>
          </a:p>
          <a:p>
            <a:pPr lvl="2"/>
            <a:r>
              <a:rPr lang="en-US" dirty="0"/>
              <a:t>See what happens as you change mean and </a:t>
            </a:r>
            <a:r>
              <a:rPr lang="en-US" dirty="0" err="1"/>
              <a:t>sd</a:t>
            </a:r>
            <a:endParaRPr lang="en-US" dirty="0"/>
          </a:p>
          <a:p>
            <a:pPr lvl="1"/>
            <a:endParaRPr lang="en-US" b="1" dirty="0"/>
          </a:p>
          <a:p>
            <a:pPr lvl="1"/>
            <a:r>
              <a:rPr lang="en-US" b="1" dirty="0" err="1"/>
              <a:t>rbinom</a:t>
            </a:r>
            <a:r>
              <a:rPr lang="en-US" b="1" dirty="0"/>
              <a:t>(n = , size = , prob = )</a:t>
            </a:r>
          </a:p>
          <a:p>
            <a:pPr lvl="2"/>
            <a:r>
              <a:rPr lang="en-US" b="1" dirty="0"/>
              <a:t>n </a:t>
            </a:r>
            <a:r>
              <a:rPr lang="en-US" dirty="0"/>
              <a:t>specifies how many numbers will be generated</a:t>
            </a:r>
          </a:p>
          <a:p>
            <a:pPr lvl="2"/>
            <a:r>
              <a:rPr lang="en-US" dirty="0"/>
              <a:t>See what happens as you change the size and prob</a:t>
            </a:r>
          </a:p>
          <a:p>
            <a:pPr lvl="2"/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F7E8F5-3E72-4948-B4F7-22002CAEA19C}"/>
              </a:ext>
            </a:extLst>
          </p:cNvPr>
          <p:cNvSpPr/>
          <p:nvPr/>
        </p:nvSpPr>
        <p:spPr>
          <a:xfrm>
            <a:off x="3073401" y="2819400"/>
            <a:ext cx="778933" cy="338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BE835A-CD1F-49CF-93F3-73D259908094}"/>
              </a:ext>
            </a:extLst>
          </p:cNvPr>
          <p:cNvSpPr/>
          <p:nvPr/>
        </p:nvSpPr>
        <p:spPr>
          <a:xfrm>
            <a:off x="4207933" y="2827866"/>
            <a:ext cx="397934" cy="338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A375A4-BBE2-45E4-81A8-2949132E558D}"/>
              </a:ext>
            </a:extLst>
          </p:cNvPr>
          <p:cNvSpPr/>
          <p:nvPr/>
        </p:nvSpPr>
        <p:spPr>
          <a:xfrm>
            <a:off x="3191932" y="4292600"/>
            <a:ext cx="541867" cy="338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C4C074-F7F0-4FBB-AEB4-587E8CB0CFB2}"/>
              </a:ext>
            </a:extLst>
          </p:cNvPr>
          <p:cNvSpPr/>
          <p:nvPr/>
        </p:nvSpPr>
        <p:spPr>
          <a:xfrm>
            <a:off x="4135966" y="4292600"/>
            <a:ext cx="622301" cy="338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D1BFD-EAD7-45AE-88A1-D2972A328EDD}"/>
              </a:ext>
            </a:extLst>
          </p:cNvPr>
          <p:cNvSpPr txBox="1"/>
          <p:nvPr/>
        </p:nvSpPr>
        <p:spPr>
          <a:xfrm>
            <a:off x="8661399" y="3620870"/>
            <a:ext cx="30945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These are called the </a:t>
            </a:r>
            <a:r>
              <a:rPr lang="en-US" b="1" dirty="0"/>
              <a:t>PARAMETERS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Mean can be whatever</a:t>
            </a:r>
          </a:p>
          <a:p>
            <a:pPr algn="ctr"/>
            <a:r>
              <a:rPr lang="en-US" b="1" dirty="0"/>
              <a:t>Sd must be &gt; 0</a:t>
            </a:r>
          </a:p>
          <a:p>
            <a:pPr algn="ctr"/>
            <a:r>
              <a:rPr lang="en-US" b="1" dirty="0"/>
              <a:t>Size must be an integer &gt; 0</a:t>
            </a:r>
          </a:p>
          <a:p>
            <a:pPr algn="ctr"/>
            <a:r>
              <a:rPr lang="en-US" b="1" dirty="0"/>
              <a:t>Prob must be between 0 and 1</a:t>
            </a:r>
          </a:p>
        </p:txBody>
      </p:sp>
    </p:spTree>
    <p:extLst>
      <p:ext uri="{BB962C8B-B14F-4D97-AF65-F5344CB8AC3E}">
        <p14:creationId xmlns:p14="http://schemas.microsoft.com/office/powerpoint/2010/main" val="7506754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D91C-C02B-48C2-9FA0-883D62F5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Exponentials Are Memoryless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4A16B-A833-40E3-BF75-6D967E192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Say that the time until a reaction occurs follows an exponential distribution with rate = 0.5 min</a:t>
            </a:r>
            <a:r>
              <a:rPr lang="en-US" b="1" baseline="30000" dirty="0"/>
              <a:t>-1</a:t>
            </a:r>
            <a:endParaRPr lang="en-US" b="1" dirty="0"/>
          </a:p>
          <a:p>
            <a:r>
              <a:rPr lang="en-US" dirty="0"/>
              <a:t>Simulate and store in a vector 1,000,000 reaction times using </a:t>
            </a:r>
            <a:r>
              <a:rPr lang="en-US" dirty="0" err="1"/>
              <a:t>rexp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9028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D91C-C02B-48C2-9FA0-883D62F5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Exponentials Are Memoryless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4A16B-A833-40E3-BF75-6D967E192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Say that the time until a reaction occurs follows an exponential distribution with rate = 0.5 min</a:t>
            </a:r>
            <a:r>
              <a:rPr lang="en-US" baseline="30000" dirty="0"/>
              <a:t>-1</a:t>
            </a:r>
          </a:p>
          <a:p>
            <a:r>
              <a:rPr lang="en-US" dirty="0"/>
              <a:t>Simulate and store in a vector 1,000,000 reaction times using </a:t>
            </a:r>
            <a:r>
              <a:rPr lang="en-US" dirty="0" err="1"/>
              <a:t>rexp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Now, consider all the reaction times &gt; 5 minutes</a:t>
            </a:r>
          </a:p>
          <a:p>
            <a:r>
              <a:rPr lang="en-US" dirty="0"/>
              <a:t>Now create a new vector that is the reaction times in the original vector that are greater than 5 minutes</a:t>
            </a:r>
          </a:p>
        </p:txBody>
      </p:sp>
    </p:spTree>
    <p:extLst>
      <p:ext uri="{BB962C8B-B14F-4D97-AF65-F5344CB8AC3E}">
        <p14:creationId xmlns:p14="http://schemas.microsoft.com/office/powerpoint/2010/main" val="3924832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D91C-C02B-48C2-9FA0-883D62F5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Exponentials Are Memoryless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4A16B-A833-40E3-BF75-6D967E192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Say that the time until a reaction occurs follows an exponential distribution with rate = 0.5 min</a:t>
            </a:r>
            <a:r>
              <a:rPr lang="en-US" baseline="30000" dirty="0"/>
              <a:t>-1</a:t>
            </a:r>
          </a:p>
          <a:p>
            <a:r>
              <a:rPr lang="en-US" dirty="0"/>
              <a:t>Simulate and store in a vector 1,000,000 reaction times using </a:t>
            </a:r>
            <a:r>
              <a:rPr lang="en-US" dirty="0" err="1"/>
              <a:t>rexp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Now, consider all the reaction times &gt; 5 minutes</a:t>
            </a:r>
          </a:p>
          <a:p>
            <a:r>
              <a:rPr lang="en-US" dirty="0"/>
              <a:t>Now create a new vector that is the reaction times in the original vector that are greater than 5 minutes</a:t>
            </a:r>
          </a:p>
          <a:p>
            <a:pPr marL="0" indent="0">
              <a:buNone/>
            </a:pPr>
            <a:r>
              <a:rPr lang="en-US" b="1" dirty="0"/>
              <a:t>Calculate the percentage of “times” in the 1</a:t>
            </a:r>
            <a:r>
              <a:rPr lang="en-US" b="1" baseline="30000" dirty="0"/>
              <a:t>st</a:t>
            </a:r>
            <a:r>
              <a:rPr lang="en-US" b="1" dirty="0"/>
              <a:t> vector that are greater than 3 minutes.</a:t>
            </a:r>
          </a:p>
          <a:p>
            <a:pPr marL="0" indent="0">
              <a:buNone/>
            </a:pPr>
            <a:r>
              <a:rPr lang="en-US" b="1" dirty="0"/>
              <a:t>Compare that to the percentage of times in the 2</a:t>
            </a:r>
            <a:r>
              <a:rPr lang="en-US" b="1" baseline="30000" dirty="0"/>
              <a:t>nd</a:t>
            </a:r>
            <a:r>
              <a:rPr lang="en-US" b="1" dirty="0"/>
              <a:t> vector that are greater than 8 (so 3 minutes after the cutoff) minutes </a:t>
            </a:r>
          </a:p>
        </p:txBody>
      </p:sp>
    </p:spTree>
    <p:extLst>
      <p:ext uri="{BB962C8B-B14F-4D97-AF65-F5344CB8AC3E}">
        <p14:creationId xmlns:p14="http://schemas.microsoft.com/office/powerpoint/2010/main" val="39735274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D91C-C02B-48C2-9FA0-883D62F5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Exponentials Are Memoryless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4A16B-A833-40E3-BF75-6D967E192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Now, let’s scale it up to a whole distribution</a:t>
            </a:r>
          </a:p>
          <a:p>
            <a:r>
              <a:rPr lang="en-US" dirty="0"/>
              <a:t>Compare density plots of the original vector to that of the new vector minus 5 (so that the lower bound of the new vector is same as the old vector)</a:t>
            </a:r>
          </a:p>
        </p:txBody>
      </p:sp>
    </p:spTree>
    <p:extLst>
      <p:ext uri="{BB962C8B-B14F-4D97-AF65-F5344CB8AC3E}">
        <p14:creationId xmlns:p14="http://schemas.microsoft.com/office/powerpoint/2010/main" val="9502435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7A34-6473-44D9-B2F5-E08FE80D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D57214B-0BBB-431C-913A-75FF205AA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4391"/>
            <a:ext cx="6096000" cy="3495609"/>
          </a:xfr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29F2AF8-0EDC-4809-854C-4690886B1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202" y="3428999"/>
            <a:ext cx="5872815" cy="16340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8D620B-4270-4A54-9233-752A66A3B167}"/>
              </a:ext>
            </a:extLst>
          </p:cNvPr>
          <p:cNvSpPr txBox="1"/>
          <p:nvPr/>
        </p:nvSpPr>
        <p:spPr>
          <a:xfrm>
            <a:off x="7261409" y="2937933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</a:t>
            </a:r>
            <a:r>
              <a:rPr lang="en-US" dirty="0" err="1"/>
              <a:t>ggplot</a:t>
            </a:r>
            <a:r>
              <a:rPr lang="en-US" dirty="0"/>
              <a:t> instead for density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EC0647-2087-4B17-A071-2F6262D4DAE5}"/>
              </a:ext>
            </a:extLst>
          </p:cNvPr>
          <p:cNvSpPr txBox="1"/>
          <p:nvPr/>
        </p:nvSpPr>
        <p:spPr>
          <a:xfrm>
            <a:off x="1219200" y="2065867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for 1 case and Density Plot</a:t>
            </a:r>
          </a:p>
        </p:txBody>
      </p:sp>
    </p:spTree>
    <p:extLst>
      <p:ext uri="{BB962C8B-B14F-4D97-AF65-F5344CB8AC3E}">
        <p14:creationId xmlns:p14="http://schemas.microsoft.com/office/powerpoint/2010/main" val="23704169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D91C-C02B-48C2-9FA0-883D62F5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Exponentials Are Memoryless</a:t>
            </a:r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D8C30C51-37F2-4C4B-9254-ECBF24FEE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0" y="1690688"/>
            <a:ext cx="5753340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9782F4-CE45-481D-95ED-5788A89C40FA}"/>
              </a:ext>
            </a:extLst>
          </p:cNvPr>
          <p:cNvSpPr txBox="1"/>
          <p:nvPr/>
        </p:nvSpPr>
        <p:spPr>
          <a:xfrm>
            <a:off x="6924435" y="3244334"/>
            <a:ext cx="442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Those are pretty similar!</a:t>
            </a:r>
          </a:p>
        </p:txBody>
      </p:sp>
    </p:spTree>
    <p:extLst>
      <p:ext uri="{BB962C8B-B14F-4D97-AF65-F5344CB8AC3E}">
        <p14:creationId xmlns:p14="http://schemas.microsoft.com/office/powerpoint/2010/main" val="8259770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D91C-C02B-48C2-9FA0-883D62F5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Exponentials Are Memoryless</a:t>
            </a:r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D8C30C51-37F2-4C4B-9254-ECBF24FEE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0" y="1690688"/>
            <a:ext cx="5753340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9782F4-CE45-481D-95ED-5788A89C40FA}"/>
              </a:ext>
            </a:extLst>
          </p:cNvPr>
          <p:cNvSpPr txBox="1"/>
          <p:nvPr/>
        </p:nvSpPr>
        <p:spPr>
          <a:xfrm>
            <a:off x="6924435" y="2828835"/>
            <a:ext cx="4429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Memorylessness</a:t>
            </a:r>
            <a:r>
              <a:rPr lang="en-US" b="1" dirty="0"/>
              <a:t>: No matter how long you have waited since the last reaction, the time you’ll have to wait until the next one is the same as when you started waiting</a:t>
            </a:r>
          </a:p>
        </p:txBody>
      </p:sp>
    </p:spTree>
    <p:extLst>
      <p:ext uri="{BB962C8B-B14F-4D97-AF65-F5344CB8AC3E}">
        <p14:creationId xmlns:p14="http://schemas.microsoft.com/office/powerpoint/2010/main" val="13603728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9FD5-3ACA-469F-9AB0-56946618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Earliest Exponential is Still Exponential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16DE9-1935-47F6-8C95-0258B9B02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10 exponentials with whatever rate you please</a:t>
            </a:r>
          </a:p>
        </p:txBody>
      </p:sp>
    </p:spTree>
    <p:extLst>
      <p:ext uri="{BB962C8B-B14F-4D97-AF65-F5344CB8AC3E}">
        <p14:creationId xmlns:p14="http://schemas.microsoft.com/office/powerpoint/2010/main" val="36383651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9FD5-3ACA-469F-9AB0-56946618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Earliest Exponential is Still Exponential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16DE9-1935-47F6-8C95-0258B9B02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10 exponentials with whatever rate you please</a:t>
            </a:r>
          </a:p>
          <a:p>
            <a:endParaRPr lang="en-US" dirty="0"/>
          </a:p>
          <a:p>
            <a:r>
              <a:rPr lang="en-US" dirty="0"/>
              <a:t>Now find the smallest of those 10 (using </a:t>
            </a:r>
            <a:r>
              <a:rPr lang="en-US" b="1" dirty="0"/>
              <a:t>min </a:t>
            </a:r>
            <a:r>
              <a:rPr lang="en-US" dirty="0"/>
              <a:t>function)</a:t>
            </a:r>
          </a:p>
        </p:txBody>
      </p:sp>
    </p:spTree>
    <p:extLst>
      <p:ext uri="{BB962C8B-B14F-4D97-AF65-F5344CB8AC3E}">
        <p14:creationId xmlns:p14="http://schemas.microsoft.com/office/powerpoint/2010/main" val="11713978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9FD5-3ACA-469F-9AB0-56946618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Earliest Exponential is Still Exponential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16DE9-1935-47F6-8C95-0258B9B02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10 exponentials with whatever rate you please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 find the smallest of those 10 (using </a:t>
            </a:r>
            <a:r>
              <a:rPr lang="en-US" b="1" dirty="0"/>
              <a:t>min </a:t>
            </a:r>
            <a:r>
              <a:rPr lang="en-US" dirty="0"/>
              <a:t>function)</a:t>
            </a:r>
          </a:p>
          <a:p>
            <a:endParaRPr lang="en-US" dirty="0"/>
          </a:p>
          <a:p>
            <a:r>
              <a:rPr lang="en-US" dirty="0"/>
              <a:t>Now do this a bazillion (or maybe 1,000,000) times, saving the minima in a vector (you’ll probably need a </a:t>
            </a:r>
            <a:r>
              <a:rPr lang="en-US" b="1" dirty="0"/>
              <a:t>for loop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053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E676-7EC7-470C-8C67-97F03B435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Rnorm</a:t>
            </a:r>
            <a:r>
              <a:rPr lang="en-US" dirty="0"/>
              <a:t> Example Output Histograms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96CF33B6-36BC-4B6C-B89E-7D012795D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6431"/>
            <a:ext cx="5423709" cy="4095947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921D091-CA86-467D-8B47-1E090163B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926" y="1896432"/>
            <a:ext cx="5423709" cy="409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543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9FD5-3ACA-469F-9AB0-56946618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Earliest Exponential is Still Exponential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16DE9-1935-47F6-8C95-0258B9B02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10 exponentials with whatever rate you please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 find the smallest of those 10 (using </a:t>
            </a:r>
            <a:r>
              <a:rPr lang="en-US" b="1" dirty="0"/>
              <a:t>min </a:t>
            </a:r>
            <a:r>
              <a:rPr lang="en-US" dirty="0"/>
              <a:t>function)</a:t>
            </a:r>
          </a:p>
          <a:p>
            <a:endParaRPr lang="en-US" dirty="0"/>
          </a:p>
          <a:p>
            <a:r>
              <a:rPr lang="en-US" dirty="0"/>
              <a:t>Now do this a bazillion (or maybe 1,000,000) times, saving the minima in a vector (you’ll probably need a </a:t>
            </a:r>
            <a:r>
              <a:rPr lang="en-US" b="1" dirty="0"/>
              <a:t>for loop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Compare the distribution of the mins to the distribution of an exponential with rate = 10*(rate you chose)</a:t>
            </a:r>
          </a:p>
        </p:txBody>
      </p:sp>
    </p:spTree>
    <p:extLst>
      <p:ext uri="{BB962C8B-B14F-4D97-AF65-F5344CB8AC3E}">
        <p14:creationId xmlns:p14="http://schemas.microsoft.com/office/powerpoint/2010/main" val="37911078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F2D1-FB47-4A61-AE9E-9AEE2F13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Code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A74D0A3-8982-4B04-A67A-DDAEAAD16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92" y="2127309"/>
            <a:ext cx="9074615" cy="3648035"/>
          </a:xfrm>
        </p:spPr>
      </p:pic>
    </p:spTree>
    <p:extLst>
      <p:ext uri="{BB962C8B-B14F-4D97-AF65-F5344CB8AC3E}">
        <p14:creationId xmlns:p14="http://schemas.microsoft.com/office/powerpoint/2010/main" val="40298413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9FD5-3ACA-469F-9AB0-56946618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Earliest Exponential is Still Exponential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DD7D2AD-AA7A-4B71-A7CF-A44913915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575334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04F458-4BB0-4521-BDDB-500A1784EA1A}"/>
              </a:ext>
            </a:extLst>
          </p:cNvPr>
          <p:cNvSpPr txBox="1"/>
          <p:nvPr/>
        </p:nvSpPr>
        <p:spPr>
          <a:xfrm>
            <a:off x="7183016" y="3244334"/>
            <a:ext cx="41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Holy crap they’re the same again!!</a:t>
            </a:r>
          </a:p>
        </p:txBody>
      </p:sp>
    </p:spTree>
    <p:extLst>
      <p:ext uri="{BB962C8B-B14F-4D97-AF65-F5344CB8AC3E}">
        <p14:creationId xmlns:p14="http://schemas.microsoft.com/office/powerpoint/2010/main" val="35403008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9FD5-3ACA-469F-9AB0-56946618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Earliest Exponential is Still Exponential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DD7D2AD-AA7A-4B71-A7CF-A44913915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575334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04F458-4BB0-4521-BDDB-500A1784EA1A}"/>
              </a:ext>
            </a:extLst>
          </p:cNvPr>
          <p:cNvSpPr txBox="1"/>
          <p:nvPr/>
        </p:nvSpPr>
        <p:spPr>
          <a:xfrm>
            <a:off x="7015065" y="2828835"/>
            <a:ext cx="4170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distribution of the minimum of a set of exponential distributions, is itself an exponential distribution, with rate = sum or the rates of the exponentials</a:t>
            </a:r>
          </a:p>
        </p:txBody>
      </p:sp>
    </p:spTree>
    <p:extLst>
      <p:ext uri="{BB962C8B-B14F-4D97-AF65-F5344CB8AC3E}">
        <p14:creationId xmlns:p14="http://schemas.microsoft.com/office/powerpoint/2010/main" val="20920553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B12FD-6AD2-4DD6-AD51-08963539A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the Probability that a Particular Reaction is the One to Occur First?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A4931-72A3-4D0E-BB7B-C52A73E4D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Set two rates (call them rate1 and rate2), equal to whatever you want (they can even be equal, but this will be a bit boring)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275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B12FD-6AD2-4DD6-AD51-08963539A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the Probability that a Particular Reaction is the One to Occur First?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A4931-72A3-4D0E-BB7B-C52A73E4D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Set two rates (call them rate1 and rate2), equal to whatever you want (they can even be equal, but this will be a bit boring)</a:t>
            </a:r>
          </a:p>
          <a:p>
            <a:endParaRPr lang="en-US" dirty="0"/>
          </a:p>
          <a:p>
            <a:r>
              <a:rPr lang="en-US" dirty="0"/>
              <a:t>In a loop, generate an exponential random number using these two rates, and see which one is smaller</a:t>
            </a:r>
          </a:p>
        </p:txBody>
      </p:sp>
    </p:spTree>
    <p:extLst>
      <p:ext uri="{BB962C8B-B14F-4D97-AF65-F5344CB8AC3E}">
        <p14:creationId xmlns:p14="http://schemas.microsoft.com/office/powerpoint/2010/main" val="15160582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B12FD-6AD2-4DD6-AD51-08963539A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the Probability that a Particular Reaction is the One to Occur First?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A4931-72A3-4D0E-BB7B-C52A73E4D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Set two rates (call them rate1 and rate2), equal to whatever you want (they can even be equal, but this will be a bit boring)</a:t>
            </a:r>
          </a:p>
          <a:p>
            <a:endParaRPr lang="en-US" dirty="0"/>
          </a:p>
          <a:p>
            <a:r>
              <a:rPr lang="en-US" dirty="0"/>
              <a:t>In a loop, generate an exponential random number using these two rates, and see which one is smaller</a:t>
            </a:r>
          </a:p>
          <a:p>
            <a:endParaRPr lang="en-US" dirty="0"/>
          </a:p>
          <a:p>
            <a:r>
              <a:rPr lang="en-US" dirty="0"/>
              <a:t>Save the index of the smaller random number (so 1 if the exponential with rate 1 won, and 2 if it was the exponential with rate 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576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B12FD-6AD2-4DD6-AD51-08963539A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the Probability that a Particular Reaction is the One to Occur First?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A4931-72A3-4D0E-BB7B-C52A73E4D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Set two rates (call them rate1 and rate2), equal to whatever you want (they can even be equal, but this will be a bit boring)</a:t>
            </a:r>
          </a:p>
          <a:p>
            <a:endParaRPr lang="en-US" dirty="0"/>
          </a:p>
          <a:p>
            <a:r>
              <a:rPr lang="en-US" dirty="0"/>
              <a:t>In a loop, generate an exponential random number using these two rates, and see which one is smaller</a:t>
            </a:r>
          </a:p>
          <a:p>
            <a:endParaRPr lang="en-US" dirty="0"/>
          </a:p>
          <a:p>
            <a:r>
              <a:rPr lang="en-US" dirty="0"/>
              <a:t>Save the index of the smaller random number (so 1 if the exponential with rate 1 won, and 2 if it was the exponential with rate 2)</a:t>
            </a:r>
          </a:p>
          <a:p>
            <a:endParaRPr lang="en-US" dirty="0"/>
          </a:p>
          <a:p>
            <a:r>
              <a:rPr lang="en-US" dirty="0"/>
              <a:t>Compare the win percentage of rate1 to rate1/(rate1 + rate2)</a:t>
            </a:r>
          </a:p>
        </p:txBody>
      </p:sp>
    </p:spTree>
    <p:extLst>
      <p:ext uri="{BB962C8B-B14F-4D97-AF65-F5344CB8AC3E}">
        <p14:creationId xmlns:p14="http://schemas.microsoft.com/office/powerpoint/2010/main" val="28851576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B12FD-6AD2-4DD6-AD51-08963539A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the Probability that a Particular Reaction is the One to Occur First?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1576B40-94AA-4DCB-9531-14953FAE6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078" y="2094183"/>
            <a:ext cx="5091987" cy="4315084"/>
          </a:xfrm>
        </p:spPr>
      </p:pic>
    </p:spTree>
    <p:extLst>
      <p:ext uri="{BB962C8B-B14F-4D97-AF65-F5344CB8AC3E}">
        <p14:creationId xmlns:p14="http://schemas.microsoft.com/office/powerpoint/2010/main" val="16312680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B12FD-6AD2-4DD6-AD51-08963539A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the Probability that a Particular Reaction is the One to Occur First?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A4931-72A3-4D0E-BB7B-C52A73E4D5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Say you have n reactions with rates = R</a:t>
                </a:r>
                <a:r>
                  <a:rPr lang="en-US" baseline="-25000" dirty="0"/>
                  <a:t>1</a:t>
                </a:r>
                <a:r>
                  <a:rPr lang="en-US" dirty="0"/>
                  <a:t>, R</a:t>
                </a:r>
                <a:r>
                  <a:rPr lang="en-US" baseline="-25000" dirty="0"/>
                  <a:t>2</a:t>
                </a:r>
                <a:r>
                  <a:rPr lang="en-US" dirty="0"/>
                  <a:t>, …, R</a:t>
                </a:r>
                <a:r>
                  <a:rPr lang="en-US" baseline="-25000" dirty="0"/>
                  <a:t>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probability that the reaction with R</a:t>
                </a:r>
                <a:r>
                  <a:rPr lang="en-US" baseline="-25000" dirty="0"/>
                  <a:t>i</a:t>
                </a:r>
                <a:r>
                  <a:rPr lang="en-US" dirty="0"/>
                  <a:t> (</a:t>
                </a:r>
                <a:r>
                  <a:rPr lang="en-US" dirty="0" err="1"/>
                  <a:t>i</a:t>
                </a:r>
                <a:r>
                  <a:rPr lang="en-US" dirty="0"/>
                  <a:t> = 1, 2, …, n) was the one to occur first is: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Probability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wins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sum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rates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A4931-72A3-4D0E-BB7B-C52A73E4D5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51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E676-7EC7-470C-8C67-97F03B435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Rnorm</a:t>
            </a:r>
            <a:r>
              <a:rPr lang="en-US" dirty="0"/>
              <a:t> Example Output Histograms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96CF33B6-36BC-4B6C-B89E-7D012795D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6431"/>
            <a:ext cx="5423709" cy="4095947"/>
          </a:xfrm>
        </p:spPr>
      </p:pic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6E4977D4-0D4D-4913-BFB6-1CDA7284A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293" y="1896430"/>
            <a:ext cx="5423709" cy="409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379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10F4-35B1-4E24-B760-EBF03F0E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Does All of This Help Us Simulate Chemical Reactions?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C5998-D6ED-40B2-80DD-FC861CB06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dirty="0"/>
              <a:t>The memoryless property means we just need to simulate the time until the first of a set of reactions occurs, then everything resets and we can update rates accordingly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6560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10F4-35B1-4E24-B760-EBF03F0E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Does All of This Help Us Simulate Chemical Reactions?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C5998-D6ED-40B2-80DD-FC861CB06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dirty="0"/>
              <a:t>The memoryless property means we just need to simulate the time until the first of a set of reactions occurs, then everything resets and we can update rates accordingly</a:t>
            </a:r>
          </a:p>
          <a:p>
            <a:endParaRPr lang="en-US" dirty="0"/>
          </a:p>
          <a:p>
            <a:r>
              <a:rPr lang="en-US" dirty="0"/>
              <a:t>We also know that the time until the first reaction occurs follows an exponential distribution (if we are modeling the individual reaction times using exponential distributions)</a:t>
            </a:r>
          </a:p>
        </p:txBody>
      </p:sp>
    </p:spTree>
    <p:extLst>
      <p:ext uri="{BB962C8B-B14F-4D97-AF65-F5344CB8AC3E}">
        <p14:creationId xmlns:p14="http://schemas.microsoft.com/office/powerpoint/2010/main" val="23175598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10F4-35B1-4E24-B760-EBF03F0E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Does All of This Help Us Simulate Chemical Reactions?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C5998-D6ED-40B2-80DD-FC861CB06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dirty="0"/>
              <a:t>The memoryless property means we just need to simulate the time until the first of a set of reactions occurs, then everything resets and we can update rates accordingly</a:t>
            </a:r>
          </a:p>
          <a:p>
            <a:endParaRPr lang="en-US" dirty="0"/>
          </a:p>
          <a:p>
            <a:r>
              <a:rPr lang="en-US" dirty="0"/>
              <a:t>We also know that the time until the first reaction occurs follows an exponential distribution (if we are modeling the individual reaction times using exponential distributions)</a:t>
            </a:r>
          </a:p>
          <a:p>
            <a:endParaRPr lang="en-US" dirty="0"/>
          </a:p>
          <a:p>
            <a:r>
              <a:rPr lang="en-US" dirty="0"/>
              <a:t>Each time a reaction occurs, we can select which occurs by randomly choosing one of the possible reactions with probability discussed in the last activity</a:t>
            </a:r>
          </a:p>
        </p:txBody>
      </p:sp>
    </p:spTree>
    <p:extLst>
      <p:ext uri="{BB962C8B-B14F-4D97-AF65-F5344CB8AC3E}">
        <p14:creationId xmlns:p14="http://schemas.microsoft.com/office/powerpoint/2010/main" val="33179826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7C2C-3F22-42F0-B2F5-50658A30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Gillespie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E71A4-C610-4D2A-9F94-871C2E285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simulate RNA and synthesis degradation in a single cell</a:t>
            </a:r>
          </a:p>
        </p:txBody>
      </p:sp>
      <p:pic>
        <p:nvPicPr>
          <p:cNvPr id="7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5B9E5835-12C0-4C96-94A6-B303DF736A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9" t="36848" r="22477" b="39370"/>
          <a:stretch/>
        </p:blipFill>
        <p:spPr>
          <a:xfrm>
            <a:off x="1828929" y="2524432"/>
            <a:ext cx="6824005" cy="1809136"/>
          </a:xfrm>
          <a:prstGeom prst="rect">
            <a:avLst/>
          </a:prstGeom>
        </p:spPr>
      </p:pic>
      <p:pic>
        <p:nvPicPr>
          <p:cNvPr id="8" name="Picture 2" descr="Image result for tombstone">
            <a:extLst>
              <a:ext uri="{FF2B5EF4-FFF2-40B4-BE49-F238E27FC236}">
                <a16:creationId xmlns:a16="http://schemas.microsoft.com/office/drawing/2014/main" id="{49D31740-54DB-4A62-B7B8-1719D82D1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299" y="2973529"/>
            <a:ext cx="905516" cy="106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A5F1BD-6A59-449F-8FD3-9295B5B03B50}"/>
              </a:ext>
            </a:extLst>
          </p:cNvPr>
          <p:cNvSpPr txBox="1"/>
          <p:nvPr/>
        </p:nvSpPr>
        <p:spPr>
          <a:xfrm>
            <a:off x="4140811" y="2958325"/>
            <a:ext cx="921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ksyn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11EC3-DDFA-4179-84AC-ED06D8E01DB6}"/>
              </a:ext>
            </a:extLst>
          </p:cNvPr>
          <p:cNvSpPr txBox="1"/>
          <p:nvPr/>
        </p:nvSpPr>
        <p:spPr>
          <a:xfrm>
            <a:off x="7374467" y="2973529"/>
            <a:ext cx="103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kdeg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719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7C2C-3F22-42F0-B2F5-50658A30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Gillespie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E71A4-C610-4D2A-9F94-871C2E285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1: Set the necessary parameters and initialize any vectors</a:t>
            </a:r>
          </a:p>
        </p:txBody>
      </p:sp>
    </p:spTree>
    <p:extLst>
      <p:ext uri="{BB962C8B-B14F-4D97-AF65-F5344CB8AC3E}">
        <p14:creationId xmlns:p14="http://schemas.microsoft.com/office/powerpoint/2010/main" val="24477088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7C2C-3F22-42F0-B2F5-50658A30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Gillespie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E71A4-C610-4D2A-9F94-871C2E285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1: Set the necessary parameters and initialize any vectors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28D1E0F-984D-412E-A126-F66B774F7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19" y="2768424"/>
            <a:ext cx="10862562" cy="300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85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7C2C-3F22-42F0-B2F5-50658A30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Gillespie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E71A4-C610-4D2A-9F94-871C2E285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2: Simulate synthesis/degradation reactions until time is 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031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7C2C-3F22-42F0-B2F5-50658A30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Gillespie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E71A4-C610-4D2A-9F94-871C2E285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2: Simulate synthesis/degradation reactions until time is up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07D7194-D324-403B-9EE5-22013E813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742" y="2427000"/>
            <a:ext cx="5551258" cy="4231252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E233D89-6474-4F97-BEED-03400A5C0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8084"/>
            <a:ext cx="6463504" cy="178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332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6D01-7C5C-424F-ABAC-B8C05BD4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Plotting Number of RNA Over Time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7A7CE69-C5B2-4BB3-A641-E199D3BE2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96" y="1552910"/>
            <a:ext cx="6795517" cy="530509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0A6D25-0656-4F62-B1E8-9B74CD854FF9}"/>
              </a:ext>
            </a:extLst>
          </p:cNvPr>
          <p:cNvSpPr/>
          <p:nvPr/>
        </p:nvSpPr>
        <p:spPr>
          <a:xfrm>
            <a:off x="2662989" y="6416842"/>
            <a:ext cx="2566737" cy="441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5F8DB9-EFE6-44BA-97DC-D4516DE2735A}"/>
              </a:ext>
            </a:extLst>
          </p:cNvPr>
          <p:cNvSpPr/>
          <p:nvPr/>
        </p:nvSpPr>
        <p:spPr>
          <a:xfrm rot="16200000">
            <a:off x="-772502" y="3984876"/>
            <a:ext cx="2566737" cy="441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27DF34-6552-4674-B669-44CAB2814C7A}"/>
              </a:ext>
            </a:extLst>
          </p:cNvPr>
          <p:cNvSpPr txBox="1"/>
          <p:nvPr/>
        </p:nvSpPr>
        <p:spPr>
          <a:xfrm>
            <a:off x="2326868" y="6286654"/>
            <a:ext cx="3238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73A42-F87D-4986-8D35-29B398FB1354}"/>
              </a:ext>
            </a:extLst>
          </p:cNvPr>
          <p:cNvSpPr txBox="1"/>
          <p:nvPr/>
        </p:nvSpPr>
        <p:spPr>
          <a:xfrm rot="16200000">
            <a:off x="-1149653" y="3943845"/>
            <a:ext cx="3238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Number of RNA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BF42E-D585-4332-95D4-03F84797B8CA}"/>
              </a:ext>
            </a:extLst>
          </p:cNvPr>
          <p:cNvSpPr txBox="1"/>
          <p:nvPr/>
        </p:nvSpPr>
        <p:spPr>
          <a:xfrm>
            <a:off x="7748337" y="3328292"/>
            <a:ext cx="40731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Ksyn</a:t>
            </a:r>
            <a:r>
              <a:rPr lang="en-US" dirty="0"/>
              <a:t> = 10</a:t>
            </a:r>
          </a:p>
          <a:p>
            <a:endParaRPr lang="en-US" dirty="0"/>
          </a:p>
          <a:p>
            <a:r>
              <a:rPr lang="en-US" dirty="0" err="1"/>
              <a:t>Kdeg</a:t>
            </a:r>
            <a:r>
              <a:rPr lang="en-US" dirty="0"/>
              <a:t> = 1</a:t>
            </a:r>
          </a:p>
          <a:p>
            <a:endParaRPr lang="en-US" dirty="0"/>
          </a:p>
          <a:p>
            <a:r>
              <a:rPr lang="en-US" dirty="0"/>
              <a:t>Steady-state = 10; see how it kind of jumps around 10 at later times?</a:t>
            </a:r>
          </a:p>
        </p:txBody>
      </p:sp>
    </p:spTree>
    <p:extLst>
      <p:ext uri="{BB962C8B-B14F-4D97-AF65-F5344CB8AC3E}">
        <p14:creationId xmlns:p14="http://schemas.microsoft.com/office/powerpoint/2010/main" val="16874937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9CB5-E86B-4726-85CE-B1CF5388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Normal Distribution: All Distributions Lead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3F68C-7872-4D44-A963-2901454B5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Ever heard of the Central Limit Theorem? What does it really say?</a:t>
            </a:r>
          </a:p>
        </p:txBody>
      </p:sp>
    </p:spTree>
    <p:extLst>
      <p:ext uri="{BB962C8B-B14F-4D97-AF65-F5344CB8AC3E}">
        <p14:creationId xmlns:p14="http://schemas.microsoft.com/office/powerpoint/2010/main" val="4047103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0CBFA-07B9-46EC-B556-A993D08F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/>
              <a:t>Rnorm</a:t>
            </a:r>
            <a:r>
              <a:rPr lang="en-US" dirty="0"/>
              <a:t> Example Output Histograms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80906CF-C653-4A84-BCB6-35F0C3B90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062" y="2236142"/>
            <a:ext cx="5165889" cy="3901244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996B4F61-E678-4FA5-A313-03CFBCF76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6142"/>
            <a:ext cx="5165889" cy="390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050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9CB5-E86B-4726-85CE-B1CF5388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Normal Distribution: All Distributions Lead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3F68C-7872-4D44-A963-2901454B5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Choose one of the distributions we have talked about so far (or any of your liking, as long as it isn’t a Cauchy, or a Normal. Cauchy’s don’t work and </a:t>
            </a:r>
            <a:r>
              <a:rPr lang="en-US" dirty="0" err="1"/>
              <a:t>Normals</a:t>
            </a:r>
            <a:r>
              <a:rPr lang="en-US" dirty="0"/>
              <a:t> are boring)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581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9CB5-E86B-4726-85CE-B1CF5388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Normal Distribution: All Distributions Lead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3F68C-7872-4D44-A963-2901454B5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Choose one of the distributions we have talked about so far (or any of your liking, as long as it isn’t a Cauchy, or a Normal. Cauchy’s don’t work and </a:t>
            </a:r>
            <a:r>
              <a:rPr lang="en-US" dirty="0" err="1"/>
              <a:t>Normals</a:t>
            </a:r>
            <a:r>
              <a:rPr lang="en-US" dirty="0"/>
              <a:t> are boring)</a:t>
            </a:r>
          </a:p>
          <a:p>
            <a:endParaRPr lang="en-US" dirty="0"/>
          </a:p>
          <a:p>
            <a:r>
              <a:rPr lang="en-US" dirty="0"/>
              <a:t>Now simulate 1000 random numbers from that distribution and add them all up (or take their average, either will work)</a:t>
            </a:r>
          </a:p>
          <a:p>
            <a:pPr lvl="1"/>
            <a:r>
              <a:rPr lang="en-US" dirty="0"/>
              <a:t>So use </a:t>
            </a:r>
            <a:r>
              <a:rPr lang="en-US" b="1" dirty="0"/>
              <a:t>sum </a:t>
            </a:r>
            <a:r>
              <a:rPr lang="en-US" dirty="0"/>
              <a:t>or </a:t>
            </a:r>
            <a:r>
              <a:rPr lang="en-US" b="1" dirty="0"/>
              <a:t>mean </a:t>
            </a:r>
            <a:r>
              <a:rPr lang="en-US" dirty="0"/>
              <a:t>function in 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135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9CB5-E86B-4726-85CE-B1CF5388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Normal Distribution: All Distributions Lead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3F68C-7872-4D44-A963-2901454B5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Choose one of the distributions we have talked about so far (or any of your liking, as long as it isn’t a Cauchy, or a Normal. Cauchy’s don’t work and </a:t>
            </a:r>
            <a:r>
              <a:rPr lang="en-US" dirty="0" err="1"/>
              <a:t>Normals</a:t>
            </a:r>
            <a:r>
              <a:rPr lang="en-US" dirty="0"/>
              <a:t> are boring)</a:t>
            </a:r>
          </a:p>
          <a:p>
            <a:endParaRPr lang="en-US" dirty="0"/>
          </a:p>
          <a:p>
            <a:r>
              <a:rPr lang="en-US" dirty="0"/>
              <a:t>Now simulate 1000 random numbers from that distribution and add them all up (or take their average, either will work)</a:t>
            </a:r>
          </a:p>
          <a:p>
            <a:pPr lvl="1"/>
            <a:r>
              <a:rPr lang="en-US" dirty="0"/>
              <a:t>So use </a:t>
            </a:r>
            <a:r>
              <a:rPr lang="en-US" b="1" dirty="0"/>
              <a:t>sum </a:t>
            </a:r>
            <a:r>
              <a:rPr lang="en-US" dirty="0"/>
              <a:t>or </a:t>
            </a:r>
            <a:r>
              <a:rPr lang="en-US" b="1" dirty="0"/>
              <a:t>mean </a:t>
            </a:r>
            <a:r>
              <a:rPr lang="en-US" dirty="0"/>
              <a:t>function in R</a:t>
            </a:r>
          </a:p>
          <a:p>
            <a:r>
              <a:rPr lang="en-US" dirty="0"/>
              <a:t>Put it all in a loop (with 1,000,000 iterations) and store the sums or averages in a vector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489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9CB5-E86B-4726-85CE-B1CF5388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Normal Distribution: All Distributions Lead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3F68C-7872-4D44-A963-2901454B5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Choose one of the distributions we have talked about so far (or any of your liking, as long as it isn’t a Cauchy, or a Normal. Cauchy’s don’t work and </a:t>
            </a:r>
            <a:r>
              <a:rPr lang="en-US" dirty="0" err="1"/>
              <a:t>Normals</a:t>
            </a:r>
            <a:r>
              <a:rPr lang="en-US" dirty="0"/>
              <a:t> are boring)</a:t>
            </a:r>
          </a:p>
          <a:p>
            <a:endParaRPr lang="en-US" dirty="0"/>
          </a:p>
          <a:p>
            <a:r>
              <a:rPr lang="en-US" dirty="0"/>
              <a:t>Now simulate 1000 random numbers from that distribution and add them all up (or take their average, either will work)</a:t>
            </a:r>
          </a:p>
          <a:p>
            <a:endParaRPr lang="en-US" dirty="0"/>
          </a:p>
          <a:p>
            <a:r>
              <a:rPr lang="en-US" dirty="0"/>
              <a:t>Put it all in a loop (with 1,000,000 iterations) and store the sums or averages in a vector</a:t>
            </a:r>
          </a:p>
          <a:p>
            <a:endParaRPr lang="en-US" dirty="0"/>
          </a:p>
          <a:p>
            <a:r>
              <a:rPr lang="en-US" dirty="0"/>
              <a:t>Look at the density of the vector of sums or averages</a:t>
            </a:r>
          </a:p>
        </p:txBody>
      </p:sp>
    </p:spTree>
    <p:extLst>
      <p:ext uri="{BB962C8B-B14F-4D97-AF65-F5344CB8AC3E}">
        <p14:creationId xmlns:p14="http://schemas.microsoft.com/office/powerpoint/2010/main" val="29001936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1953200-ABA4-4326-ABF8-3071B88D9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149" y="784755"/>
            <a:ext cx="5791702" cy="2164268"/>
          </a:xfr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0F092C2-96FA-453C-94ED-37B756EE5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548" y="4288286"/>
            <a:ext cx="6972904" cy="21490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13E9C7-6350-45D5-B6A5-C2ECF156F53D}"/>
              </a:ext>
            </a:extLst>
          </p:cNvPr>
          <p:cNvSpPr txBox="1"/>
          <p:nvPr/>
        </p:nvSpPr>
        <p:spPr>
          <a:xfrm>
            <a:off x="3754966" y="3908978"/>
            <a:ext cx="468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Comparing to Approximate Normal Distribution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2966AB-E366-4917-BB64-51E3D5B75E3D}"/>
              </a:ext>
            </a:extLst>
          </p:cNvPr>
          <p:cNvSpPr txBox="1"/>
          <p:nvPr/>
        </p:nvSpPr>
        <p:spPr>
          <a:xfrm>
            <a:off x="3754966" y="420688"/>
            <a:ext cx="468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Plot to get Density</a:t>
            </a:r>
          </a:p>
        </p:txBody>
      </p:sp>
    </p:spTree>
    <p:extLst>
      <p:ext uri="{BB962C8B-B14F-4D97-AF65-F5344CB8AC3E}">
        <p14:creationId xmlns:p14="http://schemas.microsoft.com/office/powerpoint/2010/main" val="34474510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700C-BEB1-4374-A3B8-1C2CB7DD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 Guarantee This is (Qualitatively) What it Looks Like</a:t>
            </a:r>
            <a:endParaRPr lang="en-US" dirty="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2B090F76-937A-44BF-9225-5B7D8FCB81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1"/>
          <a:stretch/>
        </p:blipFill>
        <p:spPr>
          <a:xfrm>
            <a:off x="0" y="2440011"/>
            <a:ext cx="6780700" cy="441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878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700C-BEB1-4374-A3B8-1C2CB7DD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 Guarantee This is (Qualitatively) What it Looks Like</a:t>
            </a:r>
            <a:endParaRPr lang="en-US" dirty="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2B090F76-937A-44BF-9225-5B7D8FCB81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1"/>
          <a:stretch/>
        </p:blipFill>
        <p:spPr>
          <a:xfrm>
            <a:off x="0" y="2440011"/>
            <a:ext cx="6780700" cy="4417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E723D0-7F07-4FA2-8F2B-FA45BC540E61}"/>
              </a:ext>
            </a:extLst>
          </p:cNvPr>
          <p:cNvSpPr txBox="1"/>
          <p:nvPr/>
        </p:nvSpPr>
        <p:spPr>
          <a:xfrm>
            <a:off x="6513095" y="2852719"/>
            <a:ext cx="56789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CLT predicts the mean and variance of this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if Average = Mean of Random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if Sum = n*(Mean of Random Variable)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 = number of samples from the distribution used to calculate sum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Variance if Average = (Variance of Random Variable)/n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Variance if Sum = n*(Variance of Random Variable)</a:t>
            </a:r>
          </a:p>
        </p:txBody>
      </p:sp>
    </p:spTree>
    <p:extLst>
      <p:ext uri="{BB962C8B-B14F-4D97-AF65-F5344CB8AC3E}">
        <p14:creationId xmlns:p14="http://schemas.microsoft.com/office/powerpoint/2010/main" val="11599279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1953200-ABA4-4326-ABF8-3071B88D9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149" y="784755"/>
            <a:ext cx="5791702" cy="2164268"/>
          </a:xfr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0F092C2-96FA-453C-94ED-37B756EE5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548" y="4288286"/>
            <a:ext cx="6972904" cy="21490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13E9C7-6350-45D5-B6A5-C2ECF156F53D}"/>
              </a:ext>
            </a:extLst>
          </p:cNvPr>
          <p:cNvSpPr txBox="1"/>
          <p:nvPr/>
        </p:nvSpPr>
        <p:spPr>
          <a:xfrm>
            <a:off x="3754966" y="3908978"/>
            <a:ext cx="468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Comparing to Approximate Normal Distribution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2966AB-E366-4917-BB64-51E3D5B75E3D}"/>
              </a:ext>
            </a:extLst>
          </p:cNvPr>
          <p:cNvSpPr txBox="1"/>
          <p:nvPr/>
        </p:nvSpPr>
        <p:spPr>
          <a:xfrm>
            <a:off x="3754966" y="420688"/>
            <a:ext cx="468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Plot to get Density</a:t>
            </a:r>
          </a:p>
        </p:txBody>
      </p:sp>
    </p:spTree>
    <p:extLst>
      <p:ext uri="{BB962C8B-B14F-4D97-AF65-F5344CB8AC3E}">
        <p14:creationId xmlns:p14="http://schemas.microsoft.com/office/powerpoint/2010/main" val="18149370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700C-BEB1-4374-A3B8-1C2CB7DD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 Guarantee This is (Qualitatively) What it Looks Like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6A0DB9-ECCA-4B05-9E6C-E94B1C231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3973"/>
            <a:ext cx="6893988" cy="52140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7E48ED-54EF-4720-8C39-119A2DEF5E4C}"/>
              </a:ext>
            </a:extLst>
          </p:cNvPr>
          <p:cNvSpPr txBox="1"/>
          <p:nvPr/>
        </p:nvSpPr>
        <p:spPr>
          <a:xfrm rot="10800000" flipH="1" flipV="1">
            <a:off x="7624257" y="3429000"/>
            <a:ext cx="3729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Here’s a plot showing the density of the means and that predicted by the CLT; Pretty good match!</a:t>
            </a:r>
          </a:p>
        </p:txBody>
      </p:sp>
    </p:spTree>
    <p:extLst>
      <p:ext uri="{BB962C8B-B14F-4D97-AF65-F5344CB8AC3E}">
        <p14:creationId xmlns:p14="http://schemas.microsoft.com/office/powerpoint/2010/main" val="19564644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01C4-FC78-4B80-B18C-52906F28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Discrete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F2D3D-C753-44A6-81C3-7ABB618AF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  <a:ea typeface="Calibri" panose="020F0502020204030204" pitchFamily="34" charset="0"/>
              </a:rPr>
              <a:t>For discrete random variables, often there is a cute picture that can be used to explain where its affiliated probability distribution comes from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often makes it easier to understand how these distributions can be used to model data</a:t>
            </a:r>
          </a:p>
        </p:txBody>
      </p:sp>
    </p:spTree>
    <p:extLst>
      <p:ext uri="{BB962C8B-B14F-4D97-AF65-F5344CB8AC3E}">
        <p14:creationId xmlns:p14="http://schemas.microsoft.com/office/powerpoint/2010/main" val="241780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0CBFA-07B9-46EC-B556-A993D08F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/>
              <a:t>Rnorm</a:t>
            </a:r>
            <a:r>
              <a:rPr lang="en-US" dirty="0"/>
              <a:t> Example Output Histograms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80906CF-C653-4A84-BCB6-35F0C3B90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062" y="2236142"/>
            <a:ext cx="5165889" cy="39012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1F20FC-C412-47D5-B1B4-FC70B3F1F4D9}"/>
              </a:ext>
            </a:extLst>
          </p:cNvPr>
          <p:cNvSpPr txBox="1"/>
          <p:nvPr/>
        </p:nvSpPr>
        <p:spPr>
          <a:xfrm>
            <a:off x="179109" y="3638152"/>
            <a:ext cx="5344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Summary: Randomness is evident in small samples, but a pattern emerges in large samples.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The pattern is the defining PROBABILITY DISTRIBUTION of the particular random number generator used</a:t>
            </a:r>
          </a:p>
        </p:txBody>
      </p:sp>
    </p:spTree>
    <p:extLst>
      <p:ext uri="{BB962C8B-B14F-4D97-AF65-F5344CB8AC3E}">
        <p14:creationId xmlns:p14="http://schemas.microsoft.com/office/powerpoint/2010/main" val="7603839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DDA3-5A35-422F-A2C0-B39AB61B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Binomial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3D5D8-D277-4E0E-815F-748E1CBF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Model: If a given event (e.g., a U in a read) has two possible outcomes (e.g., U mutated or not mutated) and there are n such events (e.g., the number of Us in the read), </a:t>
            </a:r>
            <a:r>
              <a:rPr lang="en-US" b="1" dirty="0"/>
              <a:t>then the number of “successes” follows a binomial distribution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R function: </a:t>
            </a:r>
            <a:r>
              <a:rPr lang="en-US" b="1" dirty="0" err="1"/>
              <a:t>rbinom</a:t>
            </a:r>
            <a:r>
              <a:rPr lang="en-US" b="1" dirty="0"/>
              <a:t>(n = , size = , prob = )</a:t>
            </a:r>
          </a:p>
          <a:p>
            <a:pPr marL="0" indent="0">
              <a:buNone/>
            </a:pPr>
            <a:r>
              <a:rPr lang="en-US" b="1" dirty="0"/>
              <a:t>	size </a:t>
            </a:r>
            <a:r>
              <a:rPr lang="en-US" dirty="0"/>
              <a:t>is the number of events (n in description above)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prob</a:t>
            </a:r>
            <a:r>
              <a:rPr lang="en-US" dirty="0"/>
              <a:t> is the probability of “success”</a:t>
            </a:r>
          </a:p>
        </p:txBody>
      </p:sp>
    </p:spTree>
    <p:extLst>
      <p:ext uri="{BB962C8B-B14F-4D97-AF65-F5344CB8AC3E}">
        <p14:creationId xmlns:p14="http://schemas.microsoft.com/office/powerpoint/2010/main" val="26126592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4932-3DAB-4A33-A60B-D1BAE413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Play Around Trying to Do A Quick TimeLapse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87821-2A59-49A9-B590-CCD069832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the read length, number of reads, and mutation probabilities</a:t>
            </a:r>
          </a:p>
          <a:p>
            <a:endParaRPr lang="en-US" dirty="0"/>
          </a:p>
          <a:p>
            <a:r>
              <a:rPr lang="en-US" dirty="0"/>
              <a:t>Randomly generate number of Us in each read, and then randomly generate the number of mutations among the Us</a:t>
            </a:r>
          </a:p>
          <a:p>
            <a:endParaRPr lang="en-US" dirty="0"/>
          </a:p>
          <a:p>
            <a:r>
              <a:rPr lang="en-US" dirty="0"/>
              <a:t>Have fun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0651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4932-3DAB-4A33-A60B-D1BAE413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Play Around Trying to Do A Quick TimeLapse Simulation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849306C-7D4D-487B-892E-9B05DCC9C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7485714" cy="497910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ADCD7A-2726-4EDB-AB2B-B2441864C77F}"/>
              </a:ext>
            </a:extLst>
          </p:cNvPr>
          <p:cNvSpPr txBox="1"/>
          <p:nvPr/>
        </p:nvSpPr>
        <p:spPr>
          <a:xfrm>
            <a:off x="7998781" y="2556769"/>
            <a:ext cx="40393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things I did:</a:t>
            </a:r>
          </a:p>
          <a:p>
            <a:endParaRPr lang="en-US" dirty="0"/>
          </a:p>
          <a:p>
            <a:r>
              <a:rPr lang="en-US" dirty="0"/>
              <a:t>1) Simulated </a:t>
            </a:r>
            <a:r>
              <a:rPr lang="en-US" dirty="0" err="1"/>
              <a:t>fns</a:t>
            </a:r>
            <a:r>
              <a:rPr lang="en-US" dirty="0"/>
              <a:t> according to beta</a:t>
            </a:r>
          </a:p>
          <a:p>
            <a:endParaRPr lang="en-US" dirty="0"/>
          </a:p>
          <a:p>
            <a:r>
              <a:rPr lang="en-US" dirty="0"/>
              <a:t>2) Simulated reads according to rounded gamma</a:t>
            </a:r>
          </a:p>
          <a:p>
            <a:endParaRPr lang="en-US" dirty="0"/>
          </a:p>
          <a:p>
            <a:r>
              <a:rPr lang="en-US" dirty="0"/>
              <a:t>3) Looked at </a:t>
            </a:r>
            <a:r>
              <a:rPr lang="en-US" dirty="0" err="1"/>
              <a:t>fn</a:t>
            </a:r>
            <a:r>
              <a:rPr lang="en-US" dirty="0"/>
              <a:t> vs. average mutation rate trend</a:t>
            </a:r>
          </a:p>
        </p:txBody>
      </p:sp>
    </p:spTree>
    <p:extLst>
      <p:ext uri="{BB962C8B-B14F-4D97-AF65-F5344CB8AC3E}">
        <p14:creationId xmlns:p14="http://schemas.microsoft.com/office/powerpoint/2010/main" val="2695663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4932-3DAB-4A33-A60B-D1BAE413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Play Around Trying to Do A Quick TimeLapse Simulation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DDFB1783-0EE5-4C5E-9A0B-458499A07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16" y="1856806"/>
            <a:ext cx="6211167" cy="484890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F4B450D-6DA0-4E8F-8113-A6F4BC6C34F4}"/>
              </a:ext>
            </a:extLst>
          </p:cNvPr>
          <p:cNvSpPr/>
          <p:nvPr/>
        </p:nvSpPr>
        <p:spPr>
          <a:xfrm>
            <a:off x="6095999" y="6241002"/>
            <a:ext cx="313679" cy="337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33FF51-AC45-468B-B1F0-629850F3AB06}"/>
              </a:ext>
            </a:extLst>
          </p:cNvPr>
          <p:cNvSpPr txBox="1"/>
          <p:nvPr/>
        </p:nvSpPr>
        <p:spPr>
          <a:xfrm>
            <a:off x="5098740" y="6209021"/>
            <a:ext cx="230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True </a:t>
            </a:r>
            <a:r>
              <a:rPr lang="en-US" dirty="0" err="1"/>
              <a:t>Fn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9DBE0B-6790-4EBB-A756-53BECB0DA44C}"/>
              </a:ext>
            </a:extLst>
          </p:cNvPr>
          <p:cNvSpPr/>
          <p:nvPr/>
        </p:nvSpPr>
        <p:spPr>
          <a:xfrm>
            <a:off x="2990416" y="3808520"/>
            <a:ext cx="276567" cy="772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F8B451-FF68-4313-9CBC-9DCE2E976121}"/>
              </a:ext>
            </a:extLst>
          </p:cNvPr>
          <p:cNvSpPr txBox="1"/>
          <p:nvPr/>
        </p:nvSpPr>
        <p:spPr>
          <a:xfrm rot="16200000">
            <a:off x="1291022" y="4096591"/>
            <a:ext cx="367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Mutation Rate</a:t>
            </a:r>
          </a:p>
        </p:txBody>
      </p:sp>
    </p:spTree>
    <p:extLst>
      <p:ext uri="{BB962C8B-B14F-4D97-AF65-F5344CB8AC3E}">
        <p14:creationId xmlns:p14="http://schemas.microsoft.com/office/powerpoint/2010/main" val="36697863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D48F7-D162-4C27-AB80-A019FAB1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Poisson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64857-77B9-42B3-AA7D-39567BE51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Model: Assume that events occur at a constant rate, that the events are independent, and that there is some time scale on which no more than 1 event can occur. </a:t>
            </a:r>
            <a:r>
              <a:rPr lang="en-US" b="1" dirty="0"/>
              <a:t>The number of events in a given amount of time follows a Poisson distribution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R function: </a:t>
            </a:r>
            <a:r>
              <a:rPr lang="en-US" b="1" dirty="0" err="1"/>
              <a:t>rpois</a:t>
            </a:r>
            <a:r>
              <a:rPr lang="en-US" b="1" dirty="0"/>
              <a:t>(n = , lambda =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75035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F9785-1850-4989-9936-5C836EB3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Poisson Distributions Are Just Approximate Binomials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B8D3-A4CE-4710-B650-04B53ABF2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a Poisson with any lambda you desire to a binomial with</a:t>
            </a:r>
            <a:r>
              <a:rPr lang="en-US" b="1" dirty="0"/>
              <a:t> size*prob </a:t>
            </a:r>
            <a:r>
              <a:rPr lang="en-US" dirty="0"/>
              <a:t>= lambda of the Poisson, size large (say greater than 50) and prob small (say less than 0.5)</a:t>
            </a:r>
          </a:p>
        </p:txBody>
      </p:sp>
    </p:spTree>
    <p:extLst>
      <p:ext uri="{BB962C8B-B14F-4D97-AF65-F5344CB8AC3E}">
        <p14:creationId xmlns:p14="http://schemas.microsoft.com/office/powerpoint/2010/main" val="120493806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FE313-4C93-49F3-8853-50FC9F14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and Plot</a:t>
            </a:r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79A87362-0085-4033-883D-BA27181184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"/>
          <a:stretch/>
        </p:blipFill>
        <p:spPr>
          <a:xfrm>
            <a:off x="8876" y="2038586"/>
            <a:ext cx="5728655" cy="4501004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80C1549-F4AE-4420-84EE-32B9C7C85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943" y="2968713"/>
            <a:ext cx="6294665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363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57DC-39A2-4F24-BC53-701918CFD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Poisson Distributions Are Also Related to Exponential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76140-4460-4A29-BA1B-A957F7747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and paste your Gillespie code; but set </a:t>
            </a:r>
            <a:r>
              <a:rPr lang="en-US" dirty="0" err="1"/>
              <a:t>kdeg</a:t>
            </a:r>
            <a:r>
              <a:rPr lang="en-US" dirty="0"/>
              <a:t> = 0</a:t>
            </a:r>
          </a:p>
          <a:p>
            <a:pPr lvl="1"/>
            <a:r>
              <a:rPr lang="en-US" dirty="0"/>
              <a:t>So just tracking the number of RNAs synthesized </a:t>
            </a:r>
          </a:p>
          <a:p>
            <a:r>
              <a:rPr lang="en-US" dirty="0"/>
              <a:t>Set time to simulate for to whatever you desire (e.g., 60)</a:t>
            </a:r>
          </a:p>
          <a:p>
            <a:endParaRPr lang="en-US" dirty="0"/>
          </a:p>
          <a:p>
            <a:r>
              <a:rPr lang="en-US" dirty="0"/>
              <a:t>Store the total number of RNA at the end of the simulation in a vector, and repeat the simulation, resetting the timer to 0</a:t>
            </a:r>
          </a:p>
          <a:p>
            <a:pPr lvl="1"/>
            <a:r>
              <a:rPr lang="en-US" dirty="0"/>
              <a:t>Should be Poisson distributed with lambda = </a:t>
            </a:r>
            <a:r>
              <a:rPr lang="en-US" dirty="0" err="1"/>
              <a:t>ksyn</a:t>
            </a:r>
            <a:r>
              <a:rPr lang="en-US" dirty="0"/>
              <a:t>*(time you simulated for)</a:t>
            </a:r>
          </a:p>
        </p:txBody>
      </p:sp>
    </p:spTree>
    <p:extLst>
      <p:ext uri="{BB962C8B-B14F-4D97-AF65-F5344CB8AC3E}">
        <p14:creationId xmlns:p14="http://schemas.microsoft.com/office/powerpoint/2010/main" val="414477000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DD47-EDC9-4A50-ADC5-F954EB87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Poisson Distributions Are Also Related to Exponential Distributions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D64110B-D9F1-4007-AC3D-2522BFE2C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5975"/>
            <a:ext cx="5099857" cy="4682999"/>
          </a:xfr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826DD2B-BB69-47DF-8E2B-EB7DA97B8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703" y="3184861"/>
            <a:ext cx="6945297" cy="1962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50C081-42C3-4592-A59A-B369F10F5BF3}"/>
              </a:ext>
            </a:extLst>
          </p:cNvPr>
          <p:cNvSpPr txBox="1"/>
          <p:nvPr/>
        </p:nvSpPr>
        <p:spPr>
          <a:xfrm>
            <a:off x="7324078" y="2679292"/>
            <a:ext cx="287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Plotting code:</a:t>
            </a:r>
          </a:p>
        </p:txBody>
      </p:sp>
    </p:spTree>
    <p:extLst>
      <p:ext uri="{BB962C8B-B14F-4D97-AF65-F5344CB8AC3E}">
        <p14:creationId xmlns:p14="http://schemas.microsoft.com/office/powerpoint/2010/main" val="189277836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57DC-39A2-4F24-BC53-701918CFD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Poisson Distributions Are Also Related to Exponential Distributions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9A19F6F9-EF74-464D-820C-0A096E389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019" y="1690688"/>
            <a:ext cx="6617962" cy="5166477"/>
          </a:xfrm>
        </p:spPr>
      </p:pic>
    </p:spTree>
    <p:extLst>
      <p:ext uri="{BB962C8B-B14F-4D97-AF65-F5344CB8AC3E}">
        <p14:creationId xmlns:p14="http://schemas.microsoft.com/office/powerpoint/2010/main" val="439219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5EDE-7785-40DF-BB50-361AD6E6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Now for rbinom</a:t>
            </a:r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F9DB9D3-896C-495B-96E0-B9EB02A52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08" y="1904214"/>
            <a:ext cx="5651733" cy="4268149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E8EB0230-BE5A-46B4-B03A-8FBC8B0CC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253" y="1920255"/>
            <a:ext cx="5651734" cy="426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1917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D2BF-A545-4C86-9D48-C92E43DF6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Negative Binomial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557E9-5D06-4E3A-AAAB-6173102CC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Model: Assume that the number of events follows a Poisson distribution, but that there is some variability in the rate of the Poisson. </a:t>
            </a:r>
          </a:p>
          <a:p>
            <a:pPr marL="0" indent="0">
              <a:buNone/>
            </a:pPr>
            <a:r>
              <a:rPr lang="en-US" dirty="0"/>
              <a:t>If the variability in the rate can be modeled as a Gamma distribution, </a:t>
            </a:r>
            <a:r>
              <a:rPr lang="en-US" b="1" dirty="0"/>
              <a:t>then the number of events follows a negative binomial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R function: </a:t>
            </a:r>
            <a:r>
              <a:rPr lang="en-US" b="1" dirty="0" err="1"/>
              <a:t>rnbinom</a:t>
            </a:r>
            <a:r>
              <a:rPr lang="en-US" b="1" dirty="0"/>
              <a:t>(n =, size = , mu = )</a:t>
            </a:r>
          </a:p>
          <a:p>
            <a:pPr marL="0" indent="0">
              <a:buNone/>
            </a:pPr>
            <a:r>
              <a:rPr lang="en-US" b="1" dirty="0"/>
              <a:t>	size determines the variability of the negative binomial</a:t>
            </a:r>
          </a:p>
          <a:p>
            <a:pPr marL="0" indent="0">
              <a:buNone/>
            </a:pPr>
            <a:r>
              <a:rPr lang="en-US" b="1" dirty="0"/>
              <a:t>	mu is the mean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6408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D2BF-A545-4C86-9D48-C92E43DF6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Negative Binomial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557E9-5D06-4E3A-AAAB-6173102CC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one of the go-to distributions for modeling RNA-seq read counts, so play around with it and get a since of what size does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R function: </a:t>
            </a:r>
            <a:r>
              <a:rPr lang="en-US" b="1" dirty="0" err="1"/>
              <a:t>rnbinom</a:t>
            </a:r>
            <a:r>
              <a:rPr lang="en-US" b="1" dirty="0"/>
              <a:t>(n =, size = , mu = )</a:t>
            </a:r>
          </a:p>
          <a:p>
            <a:pPr marL="0" indent="0">
              <a:buNone/>
            </a:pPr>
            <a:r>
              <a:rPr lang="en-US" b="1" dirty="0"/>
              <a:t>	size determines the variability of the negative binomial</a:t>
            </a:r>
          </a:p>
          <a:p>
            <a:pPr marL="0" indent="0">
              <a:buNone/>
            </a:pPr>
            <a:r>
              <a:rPr lang="en-US" b="1" dirty="0"/>
              <a:t>	mu is the mean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9508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34DF-D63F-4463-AE8C-16B21E0B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Bonus Feature</a:t>
            </a:r>
            <a:r>
              <a:rPr lang="en-US"/>
              <a:t>: 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3EB65-99B5-43D3-91F5-04F0B6124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Estimate uncertainties when you are working with a method that only provides point estimates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Strategy: Assume the point estimate you get is the true answer, simulate data using the point estimate, recalculate a point estimate, and repeat. Standard deviation of recalculated point estimates can be used as an uncertainty quantification</a:t>
            </a:r>
          </a:p>
        </p:txBody>
      </p:sp>
    </p:spTree>
    <p:extLst>
      <p:ext uri="{BB962C8B-B14F-4D97-AF65-F5344CB8AC3E}">
        <p14:creationId xmlns:p14="http://schemas.microsoft.com/office/powerpoint/2010/main" val="342206967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65F6-6626-4738-BAD9-051EE732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Efficient </a:t>
            </a:r>
            <a:r>
              <a:rPr lang="en-US" dirty="0" err="1"/>
              <a:t>Fn</a:t>
            </a:r>
            <a:r>
              <a:rPr lang="en-US" dirty="0"/>
              <a:t>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D23CD-FF7B-4E70-90E0-2008C17EA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simulating TimeLapse data and estimating the </a:t>
            </a:r>
            <a:r>
              <a:rPr lang="en-US" dirty="0" err="1"/>
              <a:t>fn</a:t>
            </a:r>
            <a:r>
              <a:rPr lang="en-US" dirty="0"/>
              <a:t> with the </a:t>
            </a:r>
            <a:r>
              <a:rPr lang="en-US" dirty="0" err="1"/>
              <a:t>Slavoff</a:t>
            </a:r>
            <a:r>
              <a:rPr lang="en-US" dirty="0"/>
              <a:t> paper strategy:</a:t>
            </a:r>
          </a:p>
          <a:p>
            <a:pPr lvl="1"/>
            <a:r>
              <a:rPr lang="en-US" dirty="0"/>
              <a:t>Set a mutation rate cutoff (e.g., 0.035)</a:t>
            </a:r>
          </a:p>
          <a:p>
            <a:pPr lvl="1"/>
            <a:r>
              <a:rPr lang="en-US" dirty="0"/>
              <a:t>All reads with (number of TC mutations)/(number of Us) greater than or equal to the cutoff are called new. Everything else called old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Estimate = (number of new reads)/(total number of reads)</a:t>
            </a:r>
          </a:p>
        </p:txBody>
      </p:sp>
    </p:spTree>
    <p:extLst>
      <p:ext uri="{BB962C8B-B14F-4D97-AF65-F5344CB8AC3E}">
        <p14:creationId xmlns:p14="http://schemas.microsoft.com/office/powerpoint/2010/main" val="290028962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65F6-6626-4738-BAD9-051EE732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Efficient </a:t>
            </a:r>
            <a:r>
              <a:rPr lang="en-US" dirty="0" err="1"/>
              <a:t>Fn</a:t>
            </a:r>
            <a:r>
              <a:rPr lang="en-US" dirty="0"/>
              <a:t>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D23CD-FF7B-4E70-90E0-2008C17EA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Try simulating TimeLapse data and estimating the </a:t>
            </a:r>
            <a:r>
              <a:rPr lang="en-US" dirty="0" err="1"/>
              <a:t>fn</a:t>
            </a:r>
            <a:r>
              <a:rPr lang="en-US" dirty="0"/>
              <a:t> with the </a:t>
            </a:r>
            <a:r>
              <a:rPr lang="en-US" dirty="0" err="1"/>
              <a:t>Slavoff</a:t>
            </a:r>
            <a:r>
              <a:rPr lang="en-US" dirty="0"/>
              <a:t> paper strategy:</a:t>
            </a:r>
          </a:p>
          <a:p>
            <a:pPr lvl="1"/>
            <a:r>
              <a:rPr lang="en-US" dirty="0"/>
              <a:t>Set a mutation rate cutoff (e.g., 0.035)</a:t>
            </a:r>
          </a:p>
          <a:p>
            <a:pPr lvl="1"/>
            <a:r>
              <a:rPr lang="en-US" dirty="0"/>
              <a:t>All reads with (number of TC mutations)/(number of Us) greater than or equal to the cutoff are called new. Everything else called old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Estimate = (number of new reads)/(total number of reads)</a:t>
            </a:r>
          </a:p>
          <a:p>
            <a:pPr lvl="1"/>
            <a:endParaRPr lang="en-US" dirty="0"/>
          </a:p>
          <a:p>
            <a:r>
              <a:rPr lang="en-US" dirty="0"/>
              <a:t>Then use </a:t>
            </a:r>
            <a:r>
              <a:rPr lang="en-US" dirty="0" err="1"/>
              <a:t>fn</a:t>
            </a:r>
            <a:r>
              <a:rPr lang="en-US" dirty="0"/>
              <a:t> estimate and average mutation rate to simulate more TimeLapse data (for the same number of reads) and repeat the analysis, getting a vector of </a:t>
            </a:r>
            <a:r>
              <a:rPr lang="en-US" dirty="0" err="1"/>
              <a:t>fn</a:t>
            </a:r>
            <a:r>
              <a:rPr lang="en-US" dirty="0"/>
              <a:t> estimates</a:t>
            </a:r>
          </a:p>
          <a:p>
            <a:pPr lvl="1"/>
            <a:r>
              <a:rPr lang="en-US" dirty="0"/>
              <a:t>Can get uncertainty from standard deviation of </a:t>
            </a:r>
            <a:r>
              <a:rPr lang="en-US" dirty="0" err="1"/>
              <a:t>fn</a:t>
            </a:r>
            <a:r>
              <a:rPr lang="en-US" dirty="0"/>
              <a:t> estimates</a:t>
            </a:r>
          </a:p>
        </p:txBody>
      </p:sp>
    </p:spTree>
    <p:extLst>
      <p:ext uri="{BB962C8B-B14F-4D97-AF65-F5344CB8AC3E}">
        <p14:creationId xmlns:p14="http://schemas.microsoft.com/office/powerpoint/2010/main" val="419825844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65F6-6626-4738-BAD9-051EE732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Efficient </a:t>
            </a:r>
            <a:r>
              <a:rPr lang="en-US" dirty="0" err="1"/>
              <a:t>Fn</a:t>
            </a:r>
            <a:r>
              <a:rPr lang="en-US" dirty="0"/>
              <a:t> Estimation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6272A43-9DEC-49F0-A328-C5CE0E738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2678"/>
            <a:ext cx="7217503" cy="249264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0AFE16-3E49-4DD2-93CC-24E11596E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711" y="2943578"/>
            <a:ext cx="4740675" cy="970841"/>
          </a:xfrm>
        </p:spPr>
        <p:txBody>
          <a:bodyPr/>
          <a:lstStyle/>
          <a:p>
            <a:r>
              <a:rPr lang="en-US" dirty="0"/>
              <a:t>Initialize needed vectors and variables at the top</a:t>
            </a:r>
          </a:p>
        </p:txBody>
      </p:sp>
    </p:spTree>
    <p:extLst>
      <p:ext uri="{BB962C8B-B14F-4D97-AF65-F5344CB8AC3E}">
        <p14:creationId xmlns:p14="http://schemas.microsoft.com/office/powerpoint/2010/main" val="295750090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65F6-6626-4738-BAD9-051EE732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Efficient </a:t>
            </a:r>
            <a:r>
              <a:rPr lang="en-US" dirty="0" err="1"/>
              <a:t>Fn</a:t>
            </a:r>
            <a:r>
              <a:rPr lang="en-US" dirty="0"/>
              <a:t> Estimation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0AFE16-3E49-4DD2-93CC-24E11596E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711" y="2943578"/>
            <a:ext cx="4740675" cy="9708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Simulate TimeLapse data</a:t>
            </a:r>
          </a:p>
          <a:p>
            <a:r>
              <a:rPr lang="en-US" dirty="0"/>
              <a:t>Estimate </a:t>
            </a:r>
            <a:r>
              <a:rPr lang="en-US" dirty="0" err="1"/>
              <a:t>Fn</a:t>
            </a:r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F75C74A-8E5C-4947-AB17-26D13E2C9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246"/>
            <a:ext cx="6373259" cy="457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7518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65F6-6626-4738-BAD9-051EE732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Efficient </a:t>
            </a:r>
            <a:r>
              <a:rPr lang="en-US" dirty="0" err="1"/>
              <a:t>Fn</a:t>
            </a:r>
            <a:r>
              <a:rPr lang="en-US" dirty="0"/>
              <a:t> Estimation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0AFE16-3E49-4DD2-93CC-24E11596E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711" y="2943578"/>
            <a:ext cx="4740675" cy="2267614"/>
          </a:xfrm>
        </p:spPr>
        <p:txBody>
          <a:bodyPr>
            <a:normAutofit/>
          </a:bodyPr>
          <a:lstStyle/>
          <a:p>
            <a:r>
              <a:rPr lang="en-US" dirty="0"/>
              <a:t>Bootstrap:</a:t>
            </a:r>
          </a:p>
          <a:p>
            <a:pPr lvl="1"/>
            <a:r>
              <a:rPr lang="en-US" dirty="0"/>
              <a:t>Simulate TimeLapse data</a:t>
            </a:r>
          </a:p>
          <a:p>
            <a:pPr lvl="1"/>
            <a:r>
              <a:rPr lang="en-US" dirty="0"/>
              <a:t>Estimate </a:t>
            </a:r>
            <a:r>
              <a:rPr lang="en-US" dirty="0" err="1"/>
              <a:t>fn</a:t>
            </a:r>
            <a:endParaRPr lang="en-US" dirty="0"/>
          </a:p>
          <a:p>
            <a:pPr lvl="1"/>
            <a:r>
              <a:rPr lang="en-US" dirty="0"/>
              <a:t>Repeat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39F36DE-19DE-4636-A17D-4DBE3FC07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5642"/>
            <a:ext cx="6973358" cy="409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0854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65F6-6626-4738-BAD9-051EE732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Efficient </a:t>
            </a:r>
            <a:r>
              <a:rPr lang="en-US" dirty="0" err="1"/>
              <a:t>Fn</a:t>
            </a:r>
            <a:r>
              <a:rPr lang="en-US" dirty="0"/>
              <a:t> Estimation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0AFE16-3E49-4DD2-93CC-24E11596E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9589" y="3429000"/>
            <a:ext cx="4740675" cy="669634"/>
          </a:xfrm>
        </p:spPr>
        <p:txBody>
          <a:bodyPr>
            <a:normAutofit/>
          </a:bodyPr>
          <a:lstStyle/>
          <a:p>
            <a:r>
              <a:rPr lang="en-US" dirty="0"/>
              <a:t>Plot with uncertainties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FEB0F89-C5AF-4D54-9C6E-8C1CF7F17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6064"/>
            <a:ext cx="7270110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66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65F6-6626-4738-BAD9-051EE732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Efficient </a:t>
            </a:r>
            <a:r>
              <a:rPr lang="en-US" dirty="0" err="1"/>
              <a:t>Fn</a:t>
            </a:r>
            <a:r>
              <a:rPr lang="en-US" dirty="0"/>
              <a:t> Estimation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0AFE16-3E49-4DD2-93CC-24E11596E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9589" y="3429000"/>
            <a:ext cx="4740675" cy="2004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Plot with uncertainties = 2*</a:t>
            </a:r>
            <a:r>
              <a:rPr lang="en-US" dirty="0" err="1"/>
              <a:t>sd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Mutation rate cutoff = 0.015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138175D-C979-4AC2-91EB-FDB9D56C1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38" y="1690688"/>
            <a:ext cx="6211167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32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5423</TotalTime>
  <Words>4171</Words>
  <Application>Microsoft Office PowerPoint</Application>
  <PresentationFormat>Widescreen</PresentationFormat>
  <Paragraphs>454</Paragraphs>
  <Slides>99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4" baseType="lpstr">
      <vt:lpstr>Arial</vt:lpstr>
      <vt:lpstr>Calibri</vt:lpstr>
      <vt:lpstr>Calibri Light</vt:lpstr>
      <vt:lpstr>Cambria Math</vt:lpstr>
      <vt:lpstr>Office Theme</vt:lpstr>
      <vt:lpstr>Distribution Workshop: Random Numbers in R</vt:lpstr>
      <vt:lpstr>Outline</vt:lpstr>
      <vt:lpstr>Playing with Random Number Generation in R</vt:lpstr>
      <vt:lpstr>Playing with Random Number Generation in R</vt:lpstr>
      <vt:lpstr>Rnorm Example Output Histograms</vt:lpstr>
      <vt:lpstr>Rnorm Example Output Histograms</vt:lpstr>
      <vt:lpstr>Rnorm Example Output Histograms</vt:lpstr>
      <vt:lpstr>Rnorm Example Output Histograms</vt:lpstr>
      <vt:lpstr>Now for rbinom</vt:lpstr>
      <vt:lpstr>Now for rbinom</vt:lpstr>
      <vt:lpstr>But A Key Difference is Obscured by the Histograms</vt:lpstr>
      <vt:lpstr>But A Key Difference is Obscured by the Histograms</vt:lpstr>
      <vt:lpstr>Probability Distributions 101</vt:lpstr>
      <vt:lpstr>Probability Distributions 101</vt:lpstr>
      <vt:lpstr>Probability Distributions 101</vt:lpstr>
      <vt:lpstr>Probability Distributions 101</vt:lpstr>
      <vt:lpstr>Probability Distributions Are a Simulation’s Most Important Tool</vt:lpstr>
      <vt:lpstr>Continuous Distributions</vt:lpstr>
      <vt:lpstr>Uniform Distribution: The Most Basic Bounded Distribution</vt:lpstr>
      <vt:lpstr>Uniform Distribution: The Most Basic Bounded Distribution</vt:lpstr>
      <vt:lpstr>Uniform Distribution: The Most Basic Bounded Distribution</vt:lpstr>
      <vt:lpstr>Uniform Distribution: The Most Basic Bounded Distribution</vt:lpstr>
      <vt:lpstr>Uniform Distribution: The Most Basic Bounded Distribution</vt:lpstr>
      <vt:lpstr>Uniform Distribution: The Most Basic Bounded Distribution</vt:lpstr>
      <vt:lpstr>Uniform Distribution: The Most Basic Bounded Distribution</vt:lpstr>
      <vt:lpstr>Examples of What a Uniform Distribution can Model?</vt:lpstr>
      <vt:lpstr>Beta Distribution: A Flexible Bounded Distribution</vt:lpstr>
      <vt:lpstr>Beta Distribution: A Flexible Bounded Distribution</vt:lpstr>
      <vt:lpstr>Beta Distribution: A Flexible Bounded Distribution</vt:lpstr>
      <vt:lpstr>What Might You Model with a Beta Distribution?</vt:lpstr>
      <vt:lpstr>Gamma Distribution: A Flexible Positive Distribution</vt:lpstr>
      <vt:lpstr>Gamma Distribution: A Flexible Positive Distribution</vt:lpstr>
      <vt:lpstr>Gamma Distribution: A Flexible Positive Distribution</vt:lpstr>
      <vt:lpstr>Gamma Distribution: A Flexible Positive Distribution</vt:lpstr>
      <vt:lpstr>Gamma Distribution: A Flexible Positive Distribution</vt:lpstr>
      <vt:lpstr>Gamma Distribution: A Flexible Positive Distribution</vt:lpstr>
      <vt:lpstr>But What is the Gamma Distribution Useful for Modeling?</vt:lpstr>
      <vt:lpstr>Exponential Distributions Are Super Popular for Modeling Applications</vt:lpstr>
      <vt:lpstr>Exponential Distributions Are Super Popular for Modeling Applications</vt:lpstr>
      <vt:lpstr>Exponentials Are Memoryless</vt:lpstr>
      <vt:lpstr>Exponentials Are Memoryless</vt:lpstr>
      <vt:lpstr>Exponentials Are Memoryless</vt:lpstr>
      <vt:lpstr>Exponentials Are Memoryless</vt:lpstr>
      <vt:lpstr>PowerPoint Presentation</vt:lpstr>
      <vt:lpstr>Exponentials Are Memoryless</vt:lpstr>
      <vt:lpstr>Exponentials Are Memoryless</vt:lpstr>
      <vt:lpstr>The Earliest Exponential is Still Exponential</vt:lpstr>
      <vt:lpstr>The Earliest Exponential is Still Exponential</vt:lpstr>
      <vt:lpstr>The Earliest Exponential is Still Exponential</vt:lpstr>
      <vt:lpstr>The Earliest Exponential is Still Exponential</vt:lpstr>
      <vt:lpstr>Example Code</vt:lpstr>
      <vt:lpstr>The Earliest Exponential is Still Exponential</vt:lpstr>
      <vt:lpstr>The Earliest Exponential is Still Exponential</vt:lpstr>
      <vt:lpstr>What is the Probability that a Particular Reaction is the One to Occur First?</vt:lpstr>
      <vt:lpstr>What is the Probability that a Particular Reaction is the One to Occur First?</vt:lpstr>
      <vt:lpstr>What is the Probability that a Particular Reaction is the One to Occur First?</vt:lpstr>
      <vt:lpstr>What is the Probability that a Particular Reaction is the One to Occur First?</vt:lpstr>
      <vt:lpstr>What is the Probability that a Particular Reaction is the One to Occur First?</vt:lpstr>
      <vt:lpstr>What is the Probability that a Particular Reaction is the One to Occur First?</vt:lpstr>
      <vt:lpstr>How Does All of This Help Us Simulate Chemical Reactions?</vt:lpstr>
      <vt:lpstr>How Does All of This Help Us Simulate Chemical Reactions?</vt:lpstr>
      <vt:lpstr>How Does All of This Help Us Simulate Chemical Reactions?</vt:lpstr>
      <vt:lpstr>Gillespie Algorithm</vt:lpstr>
      <vt:lpstr>Gillespie Algorithm</vt:lpstr>
      <vt:lpstr>Gillespie Algorithm</vt:lpstr>
      <vt:lpstr>Gillespie Algorithm</vt:lpstr>
      <vt:lpstr>Gillespie Algorithm</vt:lpstr>
      <vt:lpstr>Plotting Number of RNA Over Time</vt:lpstr>
      <vt:lpstr>Normal Distribution: All Distributions Lead Here</vt:lpstr>
      <vt:lpstr>Normal Distribution: All Distributions Lead Here</vt:lpstr>
      <vt:lpstr>Normal Distribution: All Distributions Lead Here</vt:lpstr>
      <vt:lpstr>Normal Distribution: All Distributions Lead Here</vt:lpstr>
      <vt:lpstr>Normal Distribution: All Distributions Lead Here</vt:lpstr>
      <vt:lpstr>PowerPoint Presentation</vt:lpstr>
      <vt:lpstr>I Guarantee This is (Qualitatively) What it Looks Like</vt:lpstr>
      <vt:lpstr>I Guarantee This is (Qualitatively) What it Looks Like</vt:lpstr>
      <vt:lpstr>PowerPoint Presentation</vt:lpstr>
      <vt:lpstr>I Guarantee This is (Qualitatively) What it Looks Like</vt:lpstr>
      <vt:lpstr>Discrete Distributions</vt:lpstr>
      <vt:lpstr>Binomial Distribution</vt:lpstr>
      <vt:lpstr>Play Around Trying to Do A Quick TimeLapse Simulation</vt:lpstr>
      <vt:lpstr>Play Around Trying to Do A Quick TimeLapse Simulation</vt:lpstr>
      <vt:lpstr>Play Around Trying to Do A Quick TimeLapse Simulation</vt:lpstr>
      <vt:lpstr>Poisson Distribution</vt:lpstr>
      <vt:lpstr>Poisson Distributions Are Just Approximate Binomials</vt:lpstr>
      <vt:lpstr>Code and Plot</vt:lpstr>
      <vt:lpstr>Poisson Distributions Are Also Related to Exponential Distributions</vt:lpstr>
      <vt:lpstr>Poisson Distributions Are Also Related to Exponential Distributions</vt:lpstr>
      <vt:lpstr>Poisson Distributions Are Also Related to Exponential Distributions</vt:lpstr>
      <vt:lpstr>Negative Binomial</vt:lpstr>
      <vt:lpstr>Negative Binomial</vt:lpstr>
      <vt:lpstr>Bonus Feature: Bootstrapping</vt:lpstr>
      <vt:lpstr>Example: Efficient Fn Estimation</vt:lpstr>
      <vt:lpstr>Example: Efficient Fn Estimation</vt:lpstr>
      <vt:lpstr>Example: Efficient Fn Estimation</vt:lpstr>
      <vt:lpstr>Example: Efficient Fn Estimation</vt:lpstr>
      <vt:lpstr>Example: Efficient Fn Estimation</vt:lpstr>
      <vt:lpstr>Example: Efficient Fn Estimation</vt:lpstr>
      <vt:lpstr>Example: Efficient Fn Estimation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Distribution Workshop</dc:title>
  <dc:creator>Isaac Vock</dc:creator>
  <cp:lastModifiedBy>Isaac Vock</cp:lastModifiedBy>
  <cp:revision>66</cp:revision>
  <dcterms:created xsi:type="dcterms:W3CDTF">2021-03-24T17:32:20Z</dcterms:created>
  <dcterms:modified xsi:type="dcterms:W3CDTF">2021-04-05T19:19:19Z</dcterms:modified>
</cp:coreProperties>
</file>