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6" r:id="rId5"/>
    <p:sldId id="267" r:id="rId6"/>
    <p:sldId id="268" r:id="rId7"/>
    <p:sldId id="260" r:id="rId8"/>
    <p:sldId id="272" r:id="rId9"/>
    <p:sldId id="273" r:id="rId10"/>
    <p:sldId id="274" r:id="rId11"/>
    <p:sldId id="275" r:id="rId12"/>
    <p:sldId id="261" r:id="rId13"/>
    <p:sldId id="271" r:id="rId14"/>
    <p:sldId id="262" r:id="rId15"/>
    <p:sldId id="263" r:id="rId16"/>
    <p:sldId id="264" r:id="rId17"/>
    <p:sldId id="269" r:id="rId18"/>
    <p:sldId id="27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37124-79D2-4321-B7FD-27210DD6F49E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A2AC7-8BA3-45C2-96FA-E02657A48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1A2AC7-8BA3-45C2-96FA-E02657A48D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79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D768-69B8-6E68-122C-F4E65E1F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3AA624-3197-DE0E-BBD1-5FC7038AC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C25DF-80D6-4118-09DD-0864DB49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5153F-DB72-9378-BF74-2D1CDFDC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08B5-2D21-C445-9BDC-4F9159D2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08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B63E6-6424-F90B-D842-FAE4692A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39AF21-B88B-A62E-2A3B-7ACCB156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0C44-4B56-EBF7-3299-0CCE4A3E1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F73CD-6306-BB07-766E-CB400E2A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85E02-8BCA-05D9-64A4-47061FDC9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9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9DE027-891C-D73E-3161-3BDFC7921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40E51-6372-BEC2-B063-F5E660050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0BE9-7421-4FEF-40CE-B17F561A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38445-FB4C-566E-5237-D1552E8B8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5C13-D0D1-2AB1-657E-B23BD6C1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F7E81-9A14-2373-5CE4-3A53B38B8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9145-626D-3150-57E4-7A3E6FA2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0FE5B-0ED3-5F80-85D1-091A74CD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ED152-D475-C229-ED67-A8A97BC7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B5E1-2497-F4AF-CC76-05803F15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38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3D7E-4866-796A-7BFD-3532DADB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75B23-557B-7EB7-6823-C194DCF9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02E0-4302-EEAA-5B58-A75C51F61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03048-785D-D7CE-DD33-FA1484B8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4AD2D-FC18-7759-EEBB-007C7475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95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A285-4B51-768C-3841-41CD82AF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2DD0D-D3A4-9A24-9230-67ED0E48D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3F4A2-A747-2936-29EF-E48492C32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77941-45C1-00FD-6942-D97E3C01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4DFA9-792B-ACB7-0663-9CF112CE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29739-32DB-E24B-7376-9620CEDCB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4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372E-F516-9445-1929-5CC4E676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C5946-8B6E-9FF9-F13C-8AB47797B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9C16-DBB0-B9CB-44AD-FFA044253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0AB462-4748-8218-DA6F-BFB551D21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2F6E8-67DA-9834-6CFB-4F69DC64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1E97F-F40A-30C4-CC8D-838745CC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15BD4-9800-4B3F-F761-5D81E651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0D3E3-076B-68FF-A154-E8685E0B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FE45-65AA-E1C0-D256-544BC641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9DE6EB-1900-31B6-DEAE-B3052B54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4A793-9AAD-8D33-C4DA-9DE08C2C4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E768E-F9DE-8373-20B6-4C55060F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E39515-EE96-A290-76DA-3C9EE057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0333D-F57A-8F05-0E49-66F3ADF77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1C05A-073B-DFF9-26CF-E90BB645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99BE1-7C1C-054A-18EE-7683E119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C86A-5384-CDA8-44D0-EA05353D3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DBB0F-76D5-CC35-2BFF-2E5163BF2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8D730C-4EF3-2C5D-4790-573565D1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AEB34-FCC3-F7B0-FB4B-A0F49789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76B1B-FC56-37F6-097B-A4FE4EF23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3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63B2-3BF4-62D8-71CB-D20F02462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BF0E9-ADF0-50FB-211F-916AA093E0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7C53E-1A48-F150-E64E-05B0E1B3A5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F1257-F3CC-C088-3320-6BEEC7217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B49E5-8A46-8347-E777-1C9A8412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B12E6-4575-335A-00E9-4933D87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1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9E12F-A787-219E-2696-0C844A9A6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AAA1D-7F32-4DBF-2663-975EDFEF0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B351B-A978-1074-44F7-58C48742B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86120-1532-455D-B2BD-84370E83385B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F8F5-D131-D800-C12B-0660817E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F927-10CF-687F-C137-C647030A7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94318-3562-4E2B-B1DE-41EB9C1AC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f-co.re/rnaseq/3.15.0/parameters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xtflow.io/docs/latest/config.html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nf-co.re/rnaseq/3.15.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flow.io/blog/2019/troubleshooting-nextflow-resume.html" TargetMode="External"/><Relationship Id="rId2" Type="http://schemas.openxmlformats.org/officeDocument/2006/relationships/hyperlink" Target="https://www.nextflow.io/blog/2019/demystifying-nextflow-resum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ining.nextflow.io/basic_training/cache_and_resum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f-co.re/pipelin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acvock/yale_profile.git%6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C54-C7B7-36C2-07C4-A79BD6E4A7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nf</a:t>
            </a:r>
            <a:r>
              <a:rPr lang="en-US" dirty="0"/>
              <a:t>-core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EB10E-560B-539D-4EE0-60D4B3BA4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Another IWV production</a:t>
            </a:r>
          </a:p>
        </p:txBody>
      </p:sp>
    </p:spTree>
    <p:extLst>
      <p:ext uri="{BB962C8B-B14F-4D97-AF65-F5344CB8AC3E}">
        <p14:creationId xmlns:p14="http://schemas.microsoft.com/office/powerpoint/2010/main" val="33757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tips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384AC-21E6-F34D-1D1D-0D2C3406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2"/>
          <a:stretch/>
        </p:blipFill>
        <p:spPr>
          <a:xfrm>
            <a:off x="5323841" y="1901028"/>
            <a:ext cx="6503916" cy="338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2D522-840B-307C-8866-67EA1BB38105}"/>
              </a:ext>
            </a:extLst>
          </p:cNvPr>
          <p:cNvSpPr txBox="1"/>
          <p:nvPr/>
        </p:nvSpPr>
        <p:spPr>
          <a:xfrm>
            <a:off x="171202" y="3916212"/>
            <a:ext cx="48986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parameters specific to a given pipeline.</a:t>
            </a:r>
          </a:p>
          <a:p>
            <a:endParaRPr lang="en-US" dirty="0"/>
          </a:p>
          <a:p>
            <a:r>
              <a:rPr lang="en-US" dirty="0"/>
              <a:t>The params specify here are parameters present in all </a:t>
            </a:r>
            <a:r>
              <a:rPr lang="en-US" dirty="0" err="1"/>
              <a:t>nf</a:t>
            </a:r>
            <a:r>
              <a:rPr lang="en-US" dirty="0"/>
              <a:t>-core pipelines, which tell them the maximum amount of memory, CPUs, and job time they can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77D59-90EA-2378-021F-DC5C38CC1981}"/>
              </a:ext>
            </a:extLst>
          </p:cNvPr>
          <p:cNvSpPr/>
          <p:nvPr/>
        </p:nvSpPr>
        <p:spPr>
          <a:xfrm>
            <a:off x="5222240" y="4059474"/>
            <a:ext cx="6969760" cy="1325563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tips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384AC-21E6-F34D-1D1D-0D2C3406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2"/>
          <a:stretch/>
        </p:blipFill>
        <p:spPr>
          <a:xfrm>
            <a:off x="5323841" y="1901028"/>
            <a:ext cx="6503916" cy="338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2D522-840B-307C-8866-67EA1BB38105}"/>
              </a:ext>
            </a:extLst>
          </p:cNvPr>
          <p:cNvSpPr txBox="1"/>
          <p:nvPr/>
        </p:nvSpPr>
        <p:spPr>
          <a:xfrm>
            <a:off x="526802" y="5493540"/>
            <a:ext cx="109844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pipeline docs for other parameters you can specify; e.g., for </a:t>
            </a:r>
            <a:r>
              <a:rPr lang="en-US" dirty="0" err="1"/>
              <a:t>rnaseq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https://nf-co.re/rnaseq/3.15.0/parameters/</a:t>
            </a:r>
            <a:endParaRPr lang="en-US" dirty="0"/>
          </a:p>
          <a:p>
            <a:endParaRPr lang="en-US" dirty="0"/>
          </a:p>
          <a:p>
            <a:r>
              <a:rPr lang="en-US" dirty="0"/>
              <a:t>See </a:t>
            </a:r>
            <a:r>
              <a:rPr lang="en-US" dirty="0" err="1"/>
              <a:t>Nextflow</a:t>
            </a:r>
            <a:r>
              <a:rPr lang="en-US" dirty="0"/>
              <a:t> docs for details about configuration: </a:t>
            </a:r>
            <a:r>
              <a:rPr lang="en-US" dirty="0">
                <a:hlinkClick r:id="rId4"/>
              </a:rPr>
              <a:t>https://www.nextflow.io/docs/latest/config.html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2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3: Create </a:t>
            </a:r>
            <a:r>
              <a:rPr lang="en-US" dirty="0" err="1"/>
              <a:t>samplesheet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1825625"/>
            <a:ext cx="11262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Always a csv file; column names differ for different pipelines</a:t>
            </a:r>
          </a:p>
          <a:p>
            <a:pPr lvl="1"/>
            <a:r>
              <a:rPr lang="en-US" dirty="0"/>
              <a:t>Check out documentation for a particular pipeline’s details</a:t>
            </a:r>
          </a:p>
          <a:p>
            <a:pPr lvl="1"/>
            <a:r>
              <a:rPr lang="en-US" dirty="0"/>
              <a:t>For example, </a:t>
            </a:r>
            <a:r>
              <a:rPr lang="en-US" dirty="0" err="1"/>
              <a:t>rnaseq’s</a:t>
            </a:r>
            <a:r>
              <a:rPr lang="en-US" dirty="0"/>
              <a:t> docs: </a:t>
            </a:r>
            <a:r>
              <a:rPr lang="en-US" dirty="0">
                <a:hlinkClick r:id="rId2"/>
              </a:rPr>
              <a:t>https://nf-co.re/rnaseq/3.15.0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rnaseq</a:t>
            </a:r>
            <a:r>
              <a:rPr lang="en-US" dirty="0"/>
              <a:t>, the columns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sample (ID to give to a given sample)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fastq_1 (Path to first </a:t>
            </a:r>
            <a:r>
              <a:rPr lang="en-US" dirty="0" err="1"/>
              <a:t>fastq</a:t>
            </a:r>
            <a:r>
              <a:rPr lang="en-US" dirty="0"/>
              <a:t> file)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fastq_2 (Path to second </a:t>
            </a:r>
            <a:r>
              <a:rPr lang="en-US" dirty="0" err="1"/>
              <a:t>fastq</a:t>
            </a:r>
            <a:r>
              <a:rPr lang="en-US" dirty="0"/>
              <a:t> file if paired end; blank string “” otherwise)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strandedness</a:t>
            </a:r>
            <a:r>
              <a:rPr lang="en-US" dirty="0"/>
              <a:t> (forward, reverse, or auto)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11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" y="1825625"/>
            <a:ext cx="112623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like to do this step in R like a nerd: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89AFBC-1F6C-6537-C08F-FFEFF29E71DB}"/>
              </a:ext>
            </a:extLst>
          </p:cNvPr>
          <p:cNvSpPr txBox="1"/>
          <p:nvPr/>
        </p:nvSpPr>
        <p:spPr>
          <a:xfrm>
            <a:off x="2473960" y="6127234"/>
            <a:ext cx="7244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and 3</a:t>
            </a:r>
            <a:r>
              <a:rPr lang="en-US" baseline="30000" dirty="0"/>
              <a:t>rd</a:t>
            </a:r>
            <a:r>
              <a:rPr lang="en-US" dirty="0"/>
              <a:t> to last lines allow me to check if I specified all paths correctly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71B44-E355-E13D-4FAB-6CFEBC32E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806" y="2431678"/>
            <a:ext cx="6782388" cy="3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90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4: Test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Run test profile to make sure pipeline will work for you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nextflow</a:t>
            </a:r>
            <a:r>
              <a:rPr lang="en-US" dirty="0"/>
              <a:t> run 3_15_0/ -profile </a:t>
            </a:r>
            <a:r>
              <a:rPr lang="en-US" dirty="0" err="1"/>
              <a:t>test,singularity</a:t>
            </a:r>
            <a:r>
              <a:rPr lang="en-US" dirty="0"/>
              <a:t> --</a:t>
            </a:r>
            <a:r>
              <a:rPr lang="en-US" dirty="0" err="1"/>
              <a:t>outdir</a:t>
            </a:r>
            <a:r>
              <a:rPr lang="en-US" dirty="0"/>
              <a:t> results`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264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5: Run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`</a:t>
            </a:r>
            <a:r>
              <a:rPr lang="en-US" dirty="0" err="1"/>
              <a:t>sbatch</a:t>
            </a:r>
            <a:r>
              <a:rPr lang="en-US" dirty="0"/>
              <a:t> run_nfcore.sh`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66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9E57-C7DE-18D1-D40D-1B52F588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 Finding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EAF8-C6B7-AC19-CBC5-E3C28B24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850157"/>
            <a:ext cx="1150112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Nextflow</a:t>
            </a:r>
            <a:r>
              <a:rPr lang="en-US" sz="2400" dirty="0"/>
              <a:t> uses a convoluted hashing system to give each job a unique alphanumeric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B8661-6844-08C0-4BC4-B310E729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280" y="2782054"/>
            <a:ext cx="5782323" cy="2772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F1C6B-75D6-20DA-8056-F0C2E8747898}"/>
              </a:ext>
            </a:extLst>
          </p:cNvPr>
          <p:cNvSpPr txBox="1"/>
          <p:nvPr/>
        </p:nvSpPr>
        <p:spPr>
          <a:xfrm>
            <a:off x="1375397" y="2782054"/>
            <a:ext cx="268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is part of the run’s 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DFCAE7-CC94-0312-2B72-91B1C893BA98}"/>
              </a:ext>
            </a:extLst>
          </p:cNvPr>
          <p:cNvCxnSpPr>
            <a:cxnSpLocks/>
          </p:cNvCxnSpPr>
          <p:nvPr/>
        </p:nvCxnSpPr>
        <p:spPr>
          <a:xfrm>
            <a:off x="4016997" y="2956560"/>
            <a:ext cx="976643" cy="1117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29A78-61DC-BE0F-71F7-386929325C2E}"/>
              </a:ext>
            </a:extLst>
          </p:cNvPr>
          <p:cNvSpPr txBox="1"/>
          <p:nvPr/>
        </p:nvSpPr>
        <p:spPr>
          <a:xfrm>
            <a:off x="702296" y="5832163"/>
            <a:ext cx="981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There will be  a directory called “work” created by </a:t>
            </a:r>
            <a:r>
              <a:rPr lang="en-US" dirty="0" err="1"/>
              <a:t>Nextflow</a:t>
            </a:r>
            <a:r>
              <a:rPr lang="en-US" dirty="0"/>
              <a:t>. Navigate to it with `cd work`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727BD3-C1F5-2EC0-6DB9-7C56BF1B5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6350472"/>
            <a:ext cx="5509737" cy="4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0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9E57-C7DE-18D1-D40D-1B52F588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 Finding log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EAF8-C6B7-AC19-CBC5-E3C28B24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440" y="1850157"/>
            <a:ext cx="1150112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In work, you will find a bunch of directories with short alphanumeric names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94E82-2CC3-2091-DB30-952ACC221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80" y="2788265"/>
            <a:ext cx="8851831" cy="12814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5355BF-4718-B6BA-D57B-854528E262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0" b="84059"/>
          <a:stretch/>
        </p:blipFill>
        <p:spPr>
          <a:xfrm>
            <a:off x="3442617" y="5784613"/>
            <a:ext cx="5782323" cy="2844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B8BB49-66F5-56BD-D127-406A4C0F95A9}"/>
              </a:ext>
            </a:extLst>
          </p:cNvPr>
          <p:cNvSpPr txBox="1"/>
          <p:nvPr/>
        </p:nvSpPr>
        <p:spPr>
          <a:xfrm>
            <a:off x="2864138" y="4662717"/>
            <a:ext cx="6776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 are looking for the folder called 39, as it is the first part of our ID</a:t>
            </a:r>
          </a:p>
          <a:p>
            <a:pPr algn="ctr"/>
            <a:r>
              <a:rPr lang="en-US" dirty="0"/>
              <a:t>`cd` into 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1FA026-E2AA-193C-9AD5-22201F7DE723}"/>
              </a:ext>
            </a:extLst>
          </p:cNvPr>
          <p:cNvSpPr/>
          <p:nvPr/>
        </p:nvSpPr>
        <p:spPr>
          <a:xfrm>
            <a:off x="3412137" y="5683013"/>
            <a:ext cx="428343" cy="51848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C416E-3BFE-B9A3-0BF4-68B81E66B874}"/>
              </a:ext>
            </a:extLst>
          </p:cNvPr>
          <p:cNvSpPr/>
          <p:nvPr/>
        </p:nvSpPr>
        <p:spPr>
          <a:xfrm>
            <a:off x="3859177" y="3179918"/>
            <a:ext cx="428343" cy="2592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5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9E57-C7DE-18D1-D40D-1B52F588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#1: Finding log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8BB49-66F5-56BD-D127-406A4C0F95A9}"/>
              </a:ext>
            </a:extLst>
          </p:cNvPr>
          <p:cNvSpPr txBox="1"/>
          <p:nvPr/>
        </p:nvSpPr>
        <p:spPr>
          <a:xfrm>
            <a:off x="1458451" y="2039034"/>
            <a:ext cx="92750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Now you will see temp files copied (or </a:t>
            </a:r>
            <a:r>
              <a:rPr lang="en-US" sz="2000" dirty="0" err="1"/>
              <a:t>symlinked</a:t>
            </a:r>
            <a:r>
              <a:rPr lang="en-US" sz="2000" dirty="0"/>
              <a:t>) to this location during the running of the step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More importantly though, there are a number of “hidden” files, which represent this step’s log files and potential error messages (view these with `ls –a`)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B3DC34-5F1B-7EBE-DF2A-DF207AC1F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46" y="3977956"/>
            <a:ext cx="8844508" cy="1325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85C233-B090-3F41-F4B6-04B6E019B0DD}"/>
              </a:ext>
            </a:extLst>
          </p:cNvPr>
          <p:cNvSpPr txBox="1"/>
          <p:nvPr/>
        </p:nvSpPr>
        <p:spPr>
          <a:xfrm>
            <a:off x="3789680" y="5436830"/>
            <a:ext cx="4612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.</a:t>
            </a:r>
            <a:r>
              <a:rPr lang="en-US" dirty="0" err="1"/>
              <a:t>command.err</a:t>
            </a:r>
            <a:r>
              <a:rPr lang="en-US" dirty="0"/>
              <a:t> = any error messages</a:t>
            </a:r>
          </a:p>
          <a:p>
            <a:pPr algn="ctr"/>
            <a:r>
              <a:rPr lang="en-US" dirty="0"/>
              <a:t>.command.log = log file</a:t>
            </a:r>
          </a:p>
          <a:p>
            <a:pPr algn="ctr"/>
            <a:r>
              <a:rPr lang="en-US" dirty="0"/>
              <a:t>.</a:t>
            </a:r>
            <a:r>
              <a:rPr lang="en-US" dirty="0" err="1"/>
              <a:t>command.out</a:t>
            </a:r>
            <a:r>
              <a:rPr lang="en-US" dirty="0"/>
              <a:t> = probably standard out?</a:t>
            </a:r>
          </a:p>
          <a:p>
            <a:pPr algn="ctr"/>
            <a:r>
              <a:rPr lang="en-US" dirty="0"/>
              <a:t>Not really sure what the others are</a:t>
            </a:r>
          </a:p>
        </p:txBody>
      </p:sp>
    </p:spTree>
    <p:extLst>
      <p:ext uri="{BB962C8B-B14F-4D97-AF65-F5344CB8AC3E}">
        <p14:creationId xmlns:p14="http://schemas.microsoft.com/office/powerpoint/2010/main" val="48511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9E57-C7DE-18D1-D40D-1B52F588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Tip #2: Resuming failed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DEAF8-C6B7-AC19-CBC5-E3C28B249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180" y="1825625"/>
            <a:ext cx="1108964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If a step fails, fix the problem, and then rerun the pipeline, adding `-resume` to your call to `</a:t>
            </a:r>
            <a:r>
              <a:rPr lang="en-US" dirty="0" err="1"/>
              <a:t>nextflow</a:t>
            </a:r>
            <a:r>
              <a:rPr lang="en-US" dirty="0"/>
              <a:t> run` (e.g., `</a:t>
            </a:r>
            <a:r>
              <a:rPr lang="en-US" dirty="0" err="1"/>
              <a:t>nextflow</a:t>
            </a:r>
            <a:r>
              <a:rPr lang="en-US" dirty="0"/>
              <a:t> run 3_15_0/ -resume …`)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don’t add `-resume`, the pipeline will start from the beginning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Sometimes this won’t work as expected, in which case you will have to read some of the troubleshooting documentation that has been written:</a:t>
            </a:r>
          </a:p>
          <a:p>
            <a:r>
              <a:rPr lang="en-US" dirty="0">
                <a:hlinkClick r:id="rId2"/>
              </a:rPr>
              <a:t>https://www.nextflow.io/blog/2019/demystifying-nextflow-resume.html</a:t>
            </a:r>
            <a:endParaRPr lang="en-US" dirty="0"/>
          </a:p>
          <a:p>
            <a:r>
              <a:rPr lang="en-US" dirty="0">
                <a:hlinkClick r:id="rId3"/>
              </a:rPr>
              <a:t>https://www.nextflow.io/blog/2019/troubleshooting-nextflow-resume.html</a:t>
            </a:r>
            <a:endParaRPr lang="en-US" dirty="0"/>
          </a:p>
          <a:p>
            <a:r>
              <a:rPr lang="en-US" dirty="0">
                <a:hlinkClick r:id="rId4"/>
              </a:rPr>
              <a:t>https://training.nextflow.io/basic_training/cache_and_resume/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1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0: Cluster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620" y="1825625"/>
            <a:ext cx="1065276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Set environment variables (where dependencies will be downloaded to)</a:t>
            </a:r>
          </a:p>
          <a:p>
            <a:pPr lvl="1"/>
            <a:r>
              <a:rPr lang="en-US" dirty="0"/>
              <a:t>NXF_SINGULARITY_CACHEDIR</a:t>
            </a:r>
          </a:p>
          <a:p>
            <a:pPr lvl="1"/>
            <a:r>
              <a:rPr lang="en-US" dirty="0"/>
              <a:t>NXF_APPTAINER_CACHEDIR</a:t>
            </a:r>
          </a:p>
          <a:p>
            <a:pPr lvl="1"/>
            <a:r>
              <a:rPr lang="en-US" dirty="0"/>
              <a:t>NXF_CONDA_CACHEDIR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salloc</a:t>
            </a:r>
            <a:r>
              <a:rPr lang="en-US" dirty="0"/>
              <a:t> –c 4`</a:t>
            </a:r>
          </a:p>
          <a:p>
            <a:pPr lvl="1"/>
            <a:r>
              <a:rPr lang="en-US" dirty="0"/>
              <a:t>`module load </a:t>
            </a:r>
            <a:r>
              <a:rPr lang="en-US" dirty="0" err="1"/>
              <a:t>miniconda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conda</a:t>
            </a:r>
            <a:r>
              <a:rPr lang="en-US" dirty="0"/>
              <a:t> config --add channels </a:t>
            </a:r>
            <a:r>
              <a:rPr lang="en-US" dirty="0" err="1"/>
              <a:t>bioconda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conda</a:t>
            </a:r>
            <a:r>
              <a:rPr lang="en-US" dirty="0"/>
              <a:t> config --add channels </a:t>
            </a:r>
            <a:r>
              <a:rPr lang="en-US" dirty="0" err="1"/>
              <a:t>conda</a:t>
            </a:r>
            <a:r>
              <a:rPr lang="en-US" dirty="0"/>
              <a:t>-forge`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conda</a:t>
            </a:r>
            <a:r>
              <a:rPr lang="en-US" dirty="0"/>
              <a:t> create -c </a:t>
            </a:r>
            <a:r>
              <a:rPr lang="en-US" dirty="0" err="1"/>
              <a:t>conda</a:t>
            </a:r>
            <a:r>
              <a:rPr lang="en-US" dirty="0"/>
              <a:t>-forge -c </a:t>
            </a:r>
            <a:r>
              <a:rPr lang="en-US" dirty="0" err="1"/>
              <a:t>bioconda</a:t>
            </a:r>
            <a:r>
              <a:rPr lang="en-US" dirty="0"/>
              <a:t> –name </a:t>
            </a:r>
            <a:r>
              <a:rPr lang="en-US" dirty="0" err="1"/>
              <a:t>nfcore</a:t>
            </a:r>
            <a:r>
              <a:rPr lang="en-US" dirty="0"/>
              <a:t> python=3.12 </a:t>
            </a:r>
            <a:r>
              <a:rPr lang="en-US" dirty="0" err="1"/>
              <a:t>nf</a:t>
            </a:r>
            <a:r>
              <a:rPr lang="en-US" dirty="0"/>
              <a:t>-core </a:t>
            </a:r>
            <a:r>
              <a:rPr lang="en-US" dirty="0" err="1"/>
              <a:t>nextflow</a:t>
            </a:r>
            <a:r>
              <a:rPr lang="en-US" dirty="0"/>
              <a:t>`</a:t>
            </a:r>
          </a:p>
        </p:txBody>
      </p:sp>
    </p:spTree>
    <p:extLst>
      <p:ext uri="{BB962C8B-B14F-4D97-AF65-F5344CB8AC3E}">
        <p14:creationId xmlns:p14="http://schemas.microsoft.com/office/powerpoint/2010/main" val="2581894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Download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825625"/>
            <a:ext cx="11120120" cy="46672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Good idea to pre-download pipelines you would like to use</a:t>
            </a:r>
          </a:p>
          <a:p>
            <a:pPr lvl="1"/>
            <a:r>
              <a:rPr lang="en-US" dirty="0"/>
              <a:t>Technically can be skipped, but due to fact that singularity images need to be downloaded, skipping this can be disastrous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Syntax looks like: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nf</a:t>
            </a:r>
            <a:r>
              <a:rPr lang="en-US" dirty="0"/>
              <a:t>-core download &lt;pipeline name&gt; -r &lt;version&gt; --</a:t>
            </a:r>
            <a:r>
              <a:rPr lang="en-US" dirty="0" err="1"/>
              <a:t>outdir</a:t>
            </a:r>
            <a:r>
              <a:rPr lang="en-US" dirty="0"/>
              <a:t> &lt;directory name&gt; -s singularity`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for </a:t>
            </a:r>
            <a:r>
              <a:rPr lang="en-US" dirty="0" err="1"/>
              <a:t>rnaseq</a:t>
            </a:r>
            <a:r>
              <a:rPr lang="en-US" dirty="0"/>
              <a:t> pipeline:</a:t>
            </a:r>
          </a:p>
          <a:p>
            <a:pPr lvl="1"/>
            <a:r>
              <a:rPr lang="en-US" dirty="0"/>
              <a:t>`</a:t>
            </a:r>
            <a:r>
              <a:rPr lang="en-US" dirty="0" err="1"/>
              <a:t>nf</a:t>
            </a:r>
            <a:r>
              <a:rPr lang="en-US" dirty="0"/>
              <a:t>-core download </a:t>
            </a:r>
            <a:r>
              <a:rPr lang="en-US" dirty="0" err="1"/>
              <a:t>rnaseq</a:t>
            </a:r>
            <a:r>
              <a:rPr lang="en-US" dirty="0"/>
              <a:t> -r 3.15.0 --</a:t>
            </a:r>
            <a:r>
              <a:rPr lang="en-US" dirty="0" err="1"/>
              <a:t>outdir</a:t>
            </a:r>
            <a:r>
              <a:rPr lang="en-US" dirty="0"/>
              <a:t> </a:t>
            </a:r>
            <a:r>
              <a:rPr lang="en-US" dirty="0" err="1"/>
              <a:t>nf_rnaseq</a:t>
            </a:r>
            <a:r>
              <a:rPr lang="en-US" dirty="0"/>
              <a:t> -s singularity`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Available pipelines can be found here: </a:t>
            </a:r>
            <a:r>
              <a:rPr lang="en-US" dirty="0">
                <a:hlinkClick r:id="rId2"/>
              </a:rPr>
              <a:t>https://nf-co.re/pipelines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Go to a pipeline’s documentation to find it’s current version #	</a:t>
            </a:r>
          </a:p>
        </p:txBody>
      </p:sp>
    </p:spTree>
    <p:extLst>
      <p:ext uri="{BB962C8B-B14F-4D97-AF65-F5344CB8AC3E}">
        <p14:creationId xmlns:p14="http://schemas.microsoft.com/office/powerpoint/2010/main" val="4958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002665"/>
            <a:ext cx="1112012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all pipelines are created equal</a:t>
            </a:r>
          </a:p>
          <a:p>
            <a:pPr lvl="1"/>
            <a:r>
              <a:rPr lang="en-US" dirty="0"/>
              <a:t>Some have fallen into disrepair </a:t>
            </a:r>
          </a:p>
          <a:p>
            <a:pPr lvl="1"/>
            <a:r>
              <a:rPr lang="en-US" dirty="0"/>
              <a:t>Some are still actively being developed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Things to check to determine if a pipeline can be trusted:</a:t>
            </a:r>
          </a:p>
          <a:p>
            <a:pPr lvl="1"/>
            <a:r>
              <a:rPr lang="en-US" dirty="0"/>
              <a:t>Stars (more is better; kind of like using h-index to judge PIs, but it’s an easy start)</a:t>
            </a:r>
          </a:p>
          <a:p>
            <a:pPr lvl="1"/>
            <a:r>
              <a:rPr lang="en-US" dirty="0"/>
              <a:t>Time since last release (more recent is better)</a:t>
            </a:r>
          </a:p>
          <a:p>
            <a:pPr lvl="1"/>
            <a:r>
              <a:rPr lang="en-US" dirty="0"/>
              <a:t>Whether it is development version</a:t>
            </a:r>
          </a:p>
          <a:p>
            <a:pPr lvl="1"/>
            <a:r>
              <a:rPr lang="en-US" dirty="0"/>
              <a:t># of unanswered Issues / # of open Issues / # of closed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F09EA-D137-4C65-3BAC-DDE87CFE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0" y="4982769"/>
            <a:ext cx="6889077" cy="174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C1BDC6-D0ED-246A-03EE-CB55685ECE6A}"/>
              </a:ext>
            </a:extLst>
          </p:cNvPr>
          <p:cNvSpPr txBox="1"/>
          <p:nvPr/>
        </p:nvSpPr>
        <p:spPr>
          <a:xfrm>
            <a:off x="7264400" y="5532168"/>
            <a:ext cx="4391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</a:t>
            </a:r>
          </a:p>
          <a:p>
            <a:r>
              <a:rPr lang="en-US" dirty="0"/>
              <a:t>Not a lot of stores, 4 years since last release</a:t>
            </a:r>
          </a:p>
        </p:txBody>
      </p:sp>
    </p:spTree>
    <p:extLst>
      <p:ext uri="{BB962C8B-B14F-4D97-AF65-F5344CB8AC3E}">
        <p14:creationId xmlns:p14="http://schemas.microsoft.com/office/powerpoint/2010/main" val="309741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002665"/>
            <a:ext cx="1112012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all pipelines are created equal</a:t>
            </a:r>
          </a:p>
          <a:p>
            <a:pPr lvl="1"/>
            <a:r>
              <a:rPr lang="en-US" dirty="0"/>
              <a:t>Some have fallen into disrepair </a:t>
            </a:r>
          </a:p>
          <a:p>
            <a:pPr lvl="1"/>
            <a:r>
              <a:rPr lang="en-US" dirty="0"/>
              <a:t>Some are still actively being developed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Things to check to determine if a pipeline can be trusted:</a:t>
            </a:r>
          </a:p>
          <a:p>
            <a:pPr lvl="1"/>
            <a:r>
              <a:rPr lang="en-US" dirty="0"/>
              <a:t>Stars (more is better; kind of like using h-index to judge PIs, but it’s an easy start)</a:t>
            </a:r>
          </a:p>
          <a:p>
            <a:pPr lvl="1"/>
            <a:r>
              <a:rPr lang="en-US" dirty="0"/>
              <a:t>Time since last release (more recent is better)</a:t>
            </a:r>
          </a:p>
          <a:p>
            <a:pPr lvl="1"/>
            <a:r>
              <a:rPr lang="en-US" dirty="0"/>
              <a:t>Whether it is development version</a:t>
            </a:r>
          </a:p>
          <a:p>
            <a:pPr lvl="1"/>
            <a:r>
              <a:rPr lang="en-US" dirty="0"/>
              <a:t># of unanswered Issues / # of open Issues / # of closed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F09EA-D137-4C65-3BAC-DDE87CFE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01" y="4982769"/>
            <a:ext cx="6080474" cy="174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C1BDC6-D0ED-246A-03EE-CB55685ECE6A}"/>
              </a:ext>
            </a:extLst>
          </p:cNvPr>
          <p:cNvSpPr txBox="1"/>
          <p:nvPr/>
        </p:nvSpPr>
        <p:spPr>
          <a:xfrm>
            <a:off x="7264400" y="5532168"/>
            <a:ext cx="492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Sus</a:t>
            </a:r>
          </a:p>
          <a:p>
            <a:r>
              <a:rPr lang="en-US" dirty="0"/>
              <a:t>Under development (yellow wrench), long time since last release</a:t>
            </a:r>
          </a:p>
        </p:txBody>
      </p:sp>
    </p:spTree>
    <p:extLst>
      <p:ext uri="{BB962C8B-B14F-4D97-AF65-F5344CB8AC3E}">
        <p14:creationId xmlns:p14="http://schemas.microsoft.com/office/powerpoint/2010/main" val="4054086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40" y="1002665"/>
            <a:ext cx="1112012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Not all pipelines are created equal</a:t>
            </a:r>
          </a:p>
          <a:p>
            <a:pPr lvl="1"/>
            <a:r>
              <a:rPr lang="en-US" dirty="0"/>
              <a:t>Some have fallen into disrepair </a:t>
            </a:r>
          </a:p>
          <a:p>
            <a:pPr lvl="1"/>
            <a:r>
              <a:rPr lang="en-US" dirty="0"/>
              <a:t>Some are still actively being developed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Things to check to determine if a pipeline can be trusted:</a:t>
            </a:r>
          </a:p>
          <a:p>
            <a:pPr lvl="1"/>
            <a:r>
              <a:rPr lang="en-US" dirty="0"/>
              <a:t>Stars (more is better; kind of like using h-index to judge PIs, but it’s an easy start)</a:t>
            </a:r>
          </a:p>
          <a:p>
            <a:pPr lvl="1"/>
            <a:r>
              <a:rPr lang="en-US" dirty="0"/>
              <a:t>Time since last release (more recent is better)</a:t>
            </a:r>
          </a:p>
          <a:p>
            <a:pPr lvl="1"/>
            <a:r>
              <a:rPr lang="en-US" dirty="0"/>
              <a:t>Whether it is development version</a:t>
            </a:r>
          </a:p>
          <a:p>
            <a:pPr lvl="1"/>
            <a:r>
              <a:rPr lang="en-US" dirty="0"/>
              <a:t># of unanswered Issues / # of open Issues / # of closed Issues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F09EA-D137-4C65-3BAC-DDE87CFE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712" y="4982769"/>
            <a:ext cx="6039251" cy="1745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C1BDC6-D0ED-246A-03EE-CB55685ECE6A}"/>
              </a:ext>
            </a:extLst>
          </p:cNvPr>
          <p:cNvSpPr txBox="1"/>
          <p:nvPr/>
        </p:nvSpPr>
        <p:spPr>
          <a:xfrm>
            <a:off x="7264400" y="5532168"/>
            <a:ext cx="492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Top-tier</a:t>
            </a:r>
          </a:p>
          <a:p>
            <a:r>
              <a:rPr lang="en-US" dirty="0"/>
              <a:t>Lots of stars, actively releasing new versions</a:t>
            </a:r>
          </a:p>
        </p:txBody>
      </p:sp>
    </p:spTree>
    <p:extLst>
      <p:ext uri="{BB962C8B-B14F-4D97-AF65-F5344CB8AC3E}">
        <p14:creationId xmlns:p14="http://schemas.microsoft.com/office/powerpoint/2010/main" val="414723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2: Download configuration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F8CBA-CE0E-D11B-F11D-4FDFF448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yale_profile</a:t>
            </a:r>
            <a:r>
              <a:rPr lang="en-US" dirty="0"/>
              <a:t> once again has files to help you configure </a:t>
            </a:r>
            <a:r>
              <a:rPr lang="en-US" dirty="0" err="1"/>
              <a:t>nf</a:t>
            </a:r>
            <a:r>
              <a:rPr lang="en-US" dirty="0"/>
              <a:t>-core pipelines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`git clone </a:t>
            </a:r>
            <a:r>
              <a:rPr lang="en-US" dirty="0">
                <a:hlinkClick r:id="rId2"/>
              </a:rPr>
              <a:t>https://github.com/isaacvock/yale_profile.git`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Files of interest in this case are:</a:t>
            </a:r>
          </a:p>
          <a:p>
            <a:pPr lvl="1"/>
            <a:r>
              <a:rPr lang="en-US" dirty="0" err="1"/>
              <a:t>nextflow.config</a:t>
            </a:r>
            <a:endParaRPr lang="en-US" dirty="0"/>
          </a:p>
          <a:p>
            <a:pPr lvl="1"/>
            <a:r>
              <a:rPr lang="en-US" dirty="0"/>
              <a:t>run_nfcore.sh</a:t>
            </a:r>
          </a:p>
          <a:p>
            <a:pPr lvl="1"/>
            <a:r>
              <a:rPr lang="en-US" dirty="0"/>
              <a:t>Copy these into your working directory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10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tips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384AC-21E6-F34D-1D1D-0D2C3406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2"/>
          <a:stretch/>
        </p:blipFill>
        <p:spPr>
          <a:xfrm>
            <a:off x="5323841" y="1901028"/>
            <a:ext cx="6503916" cy="338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2D522-840B-307C-8866-67EA1BB38105}"/>
              </a:ext>
            </a:extLst>
          </p:cNvPr>
          <p:cNvSpPr txBox="1"/>
          <p:nvPr/>
        </p:nvSpPr>
        <p:spPr>
          <a:xfrm>
            <a:off x="293123" y="1704976"/>
            <a:ext cx="46039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tells </a:t>
            </a:r>
            <a:r>
              <a:rPr lang="en-US" dirty="0" err="1"/>
              <a:t>nextflow</a:t>
            </a:r>
            <a:r>
              <a:rPr lang="en-US" dirty="0"/>
              <a:t> to use Singularity</a:t>
            </a:r>
          </a:p>
          <a:p>
            <a:br>
              <a:rPr lang="en-US" dirty="0"/>
            </a:br>
            <a:r>
              <a:rPr lang="en-US" dirty="0"/>
              <a:t>Other popular option is Docker, but Docker cannot be used on the 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77D59-90EA-2378-021F-DC5C38CC1981}"/>
              </a:ext>
            </a:extLst>
          </p:cNvPr>
          <p:cNvSpPr/>
          <p:nvPr/>
        </p:nvSpPr>
        <p:spPr>
          <a:xfrm>
            <a:off x="5212081" y="1757680"/>
            <a:ext cx="1747519" cy="9144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5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51CD8-DE9C-7A56-245C-C65CBCEF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 tips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384AC-21E6-F34D-1D1D-0D2C3406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62"/>
          <a:stretch/>
        </p:blipFill>
        <p:spPr>
          <a:xfrm>
            <a:off x="5323841" y="1901028"/>
            <a:ext cx="6503916" cy="33821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2D522-840B-307C-8866-67EA1BB38105}"/>
              </a:ext>
            </a:extLst>
          </p:cNvPr>
          <p:cNvSpPr txBox="1"/>
          <p:nvPr/>
        </p:nvSpPr>
        <p:spPr>
          <a:xfrm>
            <a:off x="191522" y="1965096"/>
            <a:ext cx="4898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beforeScript</a:t>
            </a:r>
            <a:r>
              <a:rPr lang="en-US" dirty="0"/>
              <a:t> is code run before launching the job; activates the environment we have </a:t>
            </a:r>
            <a:r>
              <a:rPr lang="en-US" dirty="0" err="1"/>
              <a:t>nextflow</a:t>
            </a:r>
            <a:r>
              <a:rPr lang="en-US" dirty="0"/>
              <a:t> installed in</a:t>
            </a:r>
          </a:p>
          <a:p>
            <a:endParaRPr lang="en-US" dirty="0"/>
          </a:p>
          <a:p>
            <a:r>
              <a:rPr lang="en-US" dirty="0"/>
              <a:t>executor tells </a:t>
            </a:r>
            <a:r>
              <a:rPr lang="en-US" dirty="0" err="1"/>
              <a:t>Nextflow</a:t>
            </a:r>
            <a:r>
              <a:rPr lang="en-US" dirty="0"/>
              <a:t> to use SLURM</a:t>
            </a:r>
          </a:p>
          <a:p>
            <a:endParaRPr lang="en-US" dirty="0"/>
          </a:p>
          <a:p>
            <a:r>
              <a:rPr lang="en-US" dirty="0" err="1"/>
              <a:t>clusterOptions</a:t>
            </a:r>
            <a:r>
              <a:rPr lang="en-US" dirty="0"/>
              <a:t> are options you would specify at top of a batch script</a:t>
            </a:r>
          </a:p>
          <a:p>
            <a:endParaRPr lang="en-US" dirty="0"/>
          </a:p>
          <a:p>
            <a:r>
              <a:rPr lang="en-US" dirty="0" err="1"/>
              <a:t>submitRateLimit</a:t>
            </a:r>
            <a:r>
              <a:rPr lang="en-US" dirty="0"/>
              <a:t> is what Yale wants it to be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77D59-90EA-2378-021F-DC5C38CC1981}"/>
              </a:ext>
            </a:extLst>
          </p:cNvPr>
          <p:cNvSpPr/>
          <p:nvPr/>
        </p:nvSpPr>
        <p:spPr>
          <a:xfrm>
            <a:off x="5222240" y="2677714"/>
            <a:ext cx="6969760" cy="1437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71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1184</Words>
  <Application>Microsoft Office PowerPoint</Application>
  <PresentationFormat>Widescreen</PresentationFormat>
  <Paragraphs>136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Running nf-core pipelines</vt:lpstr>
      <vt:lpstr>Step 0: Cluster Setup</vt:lpstr>
      <vt:lpstr>Step 1: Download pipeline</vt:lpstr>
      <vt:lpstr>Step 1 tips</vt:lpstr>
      <vt:lpstr>Step 1 tips</vt:lpstr>
      <vt:lpstr>Step 1 tips</vt:lpstr>
      <vt:lpstr>Step 2: Download configuration files</vt:lpstr>
      <vt:lpstr>Step 2 tips</vt:lpstr>
      <vt:lpstr>Step 2 tips</vt:lpstr>
      <vt:lpstr>Step 2 tips</vt:lpstr>
      <vt:lpstr>Step 2 tips</vt:lpstr>
      <vt:lpstr>Step 3: Create samplesheet</vt:lpstr>
      <vt:lpstr>Step 3 tips</vt:lpstr>
      <vt:lpstr>Step 4: Test run</vt:lpstr>
      <vt:lpstr>Step 5: Run pipeline</vt:lpstr>
      <vt:lpstr>Tip #1: Finding log files</vt:lpstr>
      <vt:lpstr>Tip #1: Finding log files</vt:lpstr>
      <vt:lpstr>Tip #1: Finding log files</vt:lpstr>
      <vt:lpstr>Tip #2: Resuming failed jobs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Isaac Vock</dc:creator>
  <cp:lastModifiedBy>Isaac Vock</cp:lastModifiedBy>
  <cp:revision>29</cp:revision>
  <dcterms:created xsi:type="dcterms:W3CDTF">2024-09-10T13:30:17Z</dcterms:created>
  <dcterms:modified xsi:type="dcterms:W3CDTF">2024-09-10T16:00:54Z</dcterms:modified>
</cp:coreProperties>
</file>