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4" r:id="rId19"/>
    <p:sldId id="275" r:id="rId20"/>
    <p:sldId id="27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48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CE3D0-281A-4B42-9063-FB914AE5C45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BC5-B326-4859-B3CF-B5EACFE48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E9BC5-B326-4859-B3CF-B5EACFE485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E9BC5-B326-4859-B3CF-B5EACFE485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66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78CB-C9B6-6DE7-4885-BA0A658BD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52F2B-A777-C8F0-FFA3-453B22199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493C9-95C9-86B8-AE19-96881E09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66D1-915F-4406-A3F8-8F49EEFE23D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B4AD8-AF54-5F6A-8129-AE252B72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3580A-6BF2-B89E-25D8-C601211F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FEDB0-C241-4D1A-B817-B15BD823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4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083A-9E6D-AAFD-FCF4-ECEFB9E7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8C8B1-A42B-4537-9672-724EEADB5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0788F-B252-6BEC-9EAA-C1C7B4E9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66D1-915F-4406-A3F8-8F49EEFE23D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D8F1-DA7E-87EC-CB7C-1FB1EB6AA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576D5-6140-DDD1-71D1-D6D79AA4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FEDB0-C241-4D1A-B817-B15BD823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40CCB1-C71E-00F2-45A2-F5D7EFE0F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680DE-4C13-111F-CD45-7319FA16E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9B050-D337-00E7-C5EF-5F22EA568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66D1-915F-4406-A3F8-8F49EEFE23D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3B67E-EC32-C023-8A94-5B82012F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DAFF0-12EC-2812-FCA1-EBA73E01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FEDB0-C241-4D1A-B817-B15BD823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1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E7C5-F71D-3D5A-6AEF-E3FE171A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29923-C344-AC0C-8575-F1F517443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A3BF0-ED3C-F605-C1F5-9DD5BCA4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66D1-915F-4406-A3F8-8F49EEFE23D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5416C-08E0-9418-4B8C-1A2EB8C3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6A859-C095-CCBE-F0A7-AB68998C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FEDB0-C241-4D1A-B817-B15BD823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0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8B7A-D80C-293F-1CD0-024700B20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16808-34F9-0FAD-E224-3D610BDA3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1F3AC-50A8-0A39-11B5-7B33BF3C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66D1-915F-4406-A3F8-8F49EEFE23D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1DCBE-04A8-9A7B-2FC9-3F323F24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2AD9B-7E88-2EF4-637E-0B6BA6CF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FEDB0-C241-4D1A-B817-B15BD823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07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06FB-4D47-C084-9AF4-237914B0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8D5CF-52DD-18D5-442B-B14A06FEB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0091A-D95A-40DC-5CFB-F2AA85D39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B0F17-FA20-1871-EACF-91C8B7FE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66D1-915F-4406-A3F8-8F49EEFE23D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01A08-15D1-0E8A-C1D3-83A6A10A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8688A-0E04-1255-C28E-6F9F6D09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FEDB0-C241-4D1A-B817-B15BD823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9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77D6-D99C-B423-B834-D766D246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FA65A-234D-ACB1-F08D-1652E4346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43D0C-810A-367F-7E19-AABCEFA73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52841-F80A-4944-2476-A1119E93B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7BEC7-B1D1-7982-26F4-1CB305EA0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D9D56-EE54-25F6-B3EE-AEBD7F07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66D1-915F-4406-A3F8-8F49EEFE23D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A5424C-D3A5-B1D5-8557-EE3819334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76908-9AA1-025C-8E6C-CD386A0F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FEDB0-C241-4D1A-B817-B15BD823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6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4C37-B66D-B262-E86B-F9CE926E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F313F-EFFB-8B8F-E746-67852C52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66D1-915F-4406-A3F8-8F49EEFE23D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10D80-C369-D667-725D-EE86EF90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1DBCC-22C9-0C31-F44C-09A09CEE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FEDB0-C241-4D1A-B817-B15BD823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652C7-B631-EC0A-5B9C-A5B98E41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66D1-915F-4406-A3F8-8F49EEFE23D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7C105-BBEB-068E-E3DB-6B62082B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CA019-2D6E-08D0-7F05-22A9B5BB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FEDB0-C241-4D1A-B817-B15BD823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4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6862-17CF-2C4A-8A59-DA4D8DC86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316F4-2F85-3146-178F-6677A04EA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5C155-C407-8081-AA02-F546AC1F6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5502E-430B-96AF-0F5A-C83026E99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66D1-915F-4406-A3F8-8F49EEFE23D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51B07-5B3A-300F-EEA3-B47C2234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A02DC-C799-43BD-EA8A-3E04E78E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FEDB0-C241-4D1A-B817-B15BD823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9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FF11-73EB-EE69-8DEA-B25E7A47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C1BC8-F007-1EC2-CCC7-AF7649E1D4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7DE58-9324-E120-F583-B017A98B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BEA6E-9F5D-2CA2-EFE6-A3F5A704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66D1-915F-4406-A3F8-8F49EEFE23D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C5542-F57D-1FD7-DC18-961BBDAD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C559B-8E99-02E0-A7FF-307511C2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FEDB0-C241-4D1A-B817-B15BD823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7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06189-069C-4087-7F33-3327BF1A6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35EEA-CE6D-CE6A-D2B6-9737F6F5A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F270F-E4A7-5DEE-850D-94143E94A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66D1-915F-4406-A3F8-8F49EEFE23D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5B2DE-8D9C-D92E-6A5B-AD4123721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094E5-DFA4-E0CD-F270-0FC1CD0D3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FEDB0-C241-4D1A-B817-B15BD823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nakemake.readthedocs.io/en/stable/executing/cli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nakemake.readthedocs.io/en/stable/executing/cli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stq2ezbakr.readthedocs.io/en/latest/slur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aacvock/example_nrseq_data.git%6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aacvock/yale_profile.git%6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aacvock/yale_profil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AD46-FF2F-D04F-7D31-DD6CBA668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</a:t>
            </a:r>
            <a:r>
              <a:rPr lang="en-US" dirty="0" err="1"/>
              <a:t>fastqEZbakR</a:t>
            </a:r>
            <a:br>
              <a:rPr lang="en-US" dirty="0"/>
            </a:br>
            <a:r>
              <a:rPr lang="en-US" dirty="0"/>
              <a:t>(and </a:t>
            </a:r>
            <a:r>
              <a:rPr lang="en-US" dirty="0" err="1"/>
              <a:t>Snakemake</a:t>
            </a:r>
            <a:r>
              <a:rPr lang="en-US" dirty="0"/>
              <a:t> pipelines more generally)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94E56-2087-07DD-A49A-8E0A9B63A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IWV production</a:t>
            </a:r>
          </a:p>
        </p:txBody>
      </p:sp>
    </p:spTree>
    <p:extLst>
      <p:ext uri="{BB962C8B-B14F-4D97-AF65-F5344CB8AC3E}">
        <p14:creationId xmlns:p14="http://schemas.microsoft.com/office/powerpoint/2010/main" val="3670490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E341A-296B-5CF7-47D6-9925A8FA8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7705" y="1556474"/>
            <a:ext cx="4359965" cy="589584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This portion species the bash code that gets run with each step of the pipeline</a:t>
            </a:r>
          </a:p>
          <a:p>
            <a:pPr marL="457200" lvl="1" indent="0" algn="ctr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B8020-E106-11B3-B35D-C509118F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96" y="681037"/>
            <a:ext cx="4217504" cy="58519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86A825-E384-9916-65B7-A427085898A9}"/>
              </a:ext>
            </a:extLst>
          </p:cNvPr>
          <p:cNvSpPr/>
          <p:nvPr/>
        </p:nvSpPr>
        <p:spPr>
          <a:xfrm>
            <a:off x="6957389" y="681037"/>
            <a:ext cx="4664765" cy="2340459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0AF5AC-FABF-CB0B-1566-57FE0A473D01}"/>
              </a:ext>
            </a:extLst>
          </p:cNvPr>
          <p:cNvSpPr txBox="1"/>
          <p:nvPr/>
        </p:nvSpPr>
        <p:spPr>
          <a:xfrm>
            <a:off x="268357" y="2633870"/>
            <a:ext cx="642067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dirty="0"/>
              <a:t>Important details: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b="1" dirty="0"/>
          </a:p>
          <a:p>
            <a:r>
              <a:rPr lang="en-US" sz="1600" dirty="0"/>
              <a:t>This is where the partition you request jobs on gets set</a:t>
            </a:r>
          </a:p>
          <a:p>
            <a:r>
              <a:rPr lang="en-US" sz="1600" dirty="0"/>
              <a:t>{threads} is related to cores: below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CPUs that will get requested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Will either be equal to cores, or the max set by a particular rule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{</a:t>
            </a:r>
            <a:r>
              <a:rPr lang="en-US" sz="1600" dirty="0" err="1"/>
              <a:t>resources.mem_mb</a:t>
            </a:r>
            <a:r>
              <a:rPr lang="en-US" sz="1600" dirty="0"/>
              <a:t>}: resources in </a:t>
            </a:r>
            <a:r>
              <a:rPr lang="en-US" sz="1600" dirty="0" err="1"/>
              <a:t>Snakemake</a:t>
            </a:r>
            <a:r>
              <a:rPr lang="en-US" sz="1600" dirty="0"/>
              <a:t> are arbitrary named things that can be passed to rules to define </a:t>
            </a:r>
            <a:r>
              <a:rPr lang="en-US" sz="1600" dirty="0" err="1"/>
              <a:t>cetain</a:t>
            </a:r>
            <a:r>
              <a:rPr lang="en-US" sz="1600" dirty="0"/>
              <a:t> behaviors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Because this gets passed to --mem, will specify RAM requested by all rules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{</a:t>
            </a:r>
            <a:r>
              <a:rPr lang="en-US" sz="1600" dirty="0" err="1"/>
              <a:t>resources.time</a:t>
            </a:r>
            <a:r>
              <a:rPr lang="en-US" sz="1600" dirty="0"/>
              <a:t>} gets passed to --time and thus specifies the job time requested</a:t>
            </a:r>
          </a:p>
        </p:txBody>
      </p:sp>
    </p:spTree>
    <p:extLst>
      <p:ext uri="{BB962C8B-B14F-4D97-AF65-F5344CB8AC3E}">
        <p14:creationId xmlns:p14="http://schemas.microsoft.com/office/powerpoint/2010/main" val="141996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FB8020-E106-11B3-B35D-C509118F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96" y="681037"/>
            <a:ext cx="4217504" cy="58519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86A825-E384-9916-65B7-A427085898A9}"/>
              </a:ext>
            </a:extLst>
          </p:cNvPr>
          <p:cNvSpPr/>
          <p:nvPr/>
        </p:nvSpPr>
        <p:spPr>
          <a:xfrm>
            <a:off x="6957389" y="3031435"/>
            <a:ext cx="4664765" cy="894522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3DFFE-D60D-6956-8435-7852C3BE8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13" y="2473256"/>
            <a:ext cx="6029742" cy="1911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This portion specifies the default RAM and job time requested</a:t>
            </a:r>
          </a:p>
          <a:p>
            <a:pPr lvl="1"/>
            <a:r>
              <a:rPr lang="en-US" sz="1600" dirty="0"/>
              <a:t>70 GB of RAM is default set here; 4 hours is default for the amount of job time</a:t>
            </a:r>
          </a:p>
          <a:p>
            <a:pPr lvl="1"/>
            <a:r>
              <a:rPr lang="en-US" sz="1600" dirty="0"/>
              <a:t>You will be able to specify rule-specific RAM and time requirements when necessary, in run_slurm.sh, discussed in later slide</a:t>
            </a:r>
          </a:p>
        </p:txBody>
      </p:sp>
    </p:spTree>
    <p:extLst>
      <p:ext uri="{BB962C8B-B14F-4D97-AF65-F5344CB8AC3E}">
        <p14:creationId xmlns:p14="http://schemas.microsoft.com/office/powerpoint/2010/main" val="2920216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FB8020-E106-11B3-B35D-C509118F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96" y="681037"/>
            <a:ext cx="4217504" cy="58519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86A825-E384-9916-65B7-A427085898A9}"/>
              </a:ext>
            </a:extLst>
          </p:cNvPr>
          <p:cNvSpPr/>
          <p:nvPr/>
        </p:nvSpPr>
        <p:spPr>
          <a:xfrm>
            <a:off x="6957389" y="3935895"/>
            <a:ext cx="4664765" cy="2703443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3DFFE-D60D-6956-8435-7852C3BE8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5" y="4331872"/>
            <a:ext cx="6029742" cy="1911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This portion specifies any command </a:t>
            </a:r>
            <a:r>
              <a:rPr lang="en-US" sz="1800" dirty="0" err="1"/>
              <a:t>Snakemake</a:t>
            </a:r>
            <a:r>
              <a:rPr lang="en-US" sz="1800" dirty="0"/>
              <a:t> command line parameters you would like to set.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full list of parameter options is here: </a:t>
            </a:r>
            <a:r>
              <a:rPr lang="en-US" sz="1800" dirty="0">
                <a:hlinkClick r:id="rId3"/>
              </a:rPr>
              <a:t>https://snakemake.readthedocs.io/en/stable/executing/cli.html</a:t>
            </a:r>
            <a:r>
              <a:rPr lang="en-US" sz="1800" dirty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4113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FB8020-E106-11B3-B35D-C509118F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96" y="681037"/>
            <a:ext cx="4217504" cy="58519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86A825-E384-9916-65B7-A427085898A9}"/>
              </a:ext>
            </a:extLst>
          </p:cNvPr>
          <p:cNvSpPr/>
          <p:nvPr/>
        </p:nvSpPr>
        <p:spPr>
          <a:xfrm>
            <a:off x="6957389" y="3935895"/>
            <a:ext cx="4664765" cy="2703443"/>
          </a:xfrm>
          <a:prstGeom prst="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916276FC-CF30-B6BF-66E0-5A9896CFC786}"/>
              </a:ext>
            </a:extLst>
          </p:cNvPr>
          <p:cNvSpPr txBox="1">
            <a:spLocks/>
          </p:cNvSpPr>
          <p:nvPr/>
        </p:nvSpPr>
        <p:spPr>
          <a:xfrm>
            <a:off x="255105" y="614639"/>
            <a:ext cx="6029742" cy="5851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F2DC6-0679-CC33-E7D9-73A9DA276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9" y="782016"/>
            <a:ext cx="6665843" cy="2517775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Parameters you may want to change in some cases: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cores: maximum number of CPUs to request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Must be &lt;= 64 on day partition, but should probably be &lt;= 32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Not all steps can use multiple cores, but these will only request 1 CPU regardless of what you set here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Some steps that are parallelized see no benefit of going above a certain number of CPUs. These will request the highest useful number of CPUs, or whatever you set here if this value is higher than cores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keep-going: If one job fails, should you still try to run steps that don’t need the output of the failed step(s)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46B6AB4-54B0-8B62-66FB-0D080AA5D4B7}"/>
              </a:ext>
            </a:extLst>
          </p:cNvPr>
          <p:cNvSpPr txBox="1">
            <a:spLocks/>
          </p:cNvSpPr>
          <p:nvPr/>
        </p:nvSpPr>
        <p:spPr>
          <a:xfrm>
            <a:off x="331305" y="4331872"/>
            <a:ext cx="6029742" cy="1911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This portion specifies any command Snakemake command line parameters you would like to set.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The full list of parameter options is here: </a:t>
            </a:r>
            <a:r>
              <a:rPr lang="en-US" sz="1800">
                <a:hlinkClick r:id="rId3"/>
              </a:rPr>
              <a:t>https://snakemake.readthedocs.io/en/stable/executing/cli.html</a:t>
            </a:r>
            <a:r>
              <a:rPr lang="en-US" sz="180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5080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A82A2-D285-9972-8FAA-196CBE9D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4: Edit run_slurm.sh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263-FDCA-8558-B2C7-5555AB071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994590"/>
            <a:ext cx="11353800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Copy it into your working directory: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`cp yale_profile/run_slurm.sh .`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Technically you only need to change: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job-name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mail-user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Sometimes you will need to change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time, if you expect pipeline will take much shorter or longer than 12 hours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Shorter less important, though will save us a couple nickels if you decrease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Call to </a:t>
            </a:r>
            <a:r>
              <a:rPr lang="en-US" dirty="0" err="1"/>
              <a:t>snakemake</a:t>
            </a: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Can add resource requirements for particular rules as necessary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125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A82A2-D285-9972-8FAA-196CBE9D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5: Dry run to make sure things are alright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263-FDCA-8558-B2C7-5555AB071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994590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`</a:t>
            </a:r>
            <a:r>
              <a:rPr lang="en-US" dirty="0" err="1"/>
              <a:t>snakemake</a:t>
            </a:r>
            <a:r>
              <a:rPr lang="en-US" dirty="0"/>
              <a:t> -n --use-</a:t>
            </a:r>
            <a:r>
              <a:rPr lang="en-US" dirty="0" err="1"/>
              <a:t>conda</a:t>
            </a:r>
            <a:r>
              <a:rPr lang="en-US" dirty="0"/>
              <a:t> --</a:t>
            </a:r>
            <a:r>
              <a:rPr lang="en-US" dirty="0" err="1"/>
              <a:t>conda</a:t>
            </a:r>
            <a:r>
              <a:rPr lang="en-US" dirty="0"/>
              <a:t>-frontend </a:t>
            </a:r>
            <a:r>
              <a:rPr lang="en-US" dirty="0" err="1"/>
              <a:t>conda</a:t>
            </a:r>
            <a:r>
              <a:rPr lang="en-US" dirty="0"/>
              <a:t> --rerun-triggers </a:t>
            </a:r>
            <a:r>
              <a:rPr lang="en-US" dirty="0" err="1"/>
              <a:t>mtime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-n is what specifies that this is a “dry run”</a:t>
            </a:r>
          </a:p>
          <a:p>
            <a:pPr lvl="1"/>
            <a:r>
              <a:rPr lang="en-US" dirty="0"/>
              <a:t>Will just make sure that pipeline could be run if you so pleased</a:t>
            </a:r>
          </a:p>
          <a:p>
            <a:pPr lvl="1"/>
            <a:r>
              <a:rPr lang="en-US" dirty="0"/>
              <a:t>Will also print out the list of rules that will be run</a:t>
            </a:r>
          </a:p>
          <a:p>
            <a:pPr lvl="1"/>
            <a:r>
              <a:rPr lang="en-US" dirty="0"/>
              <a:t>All the extra code just covers annoying externalities</a:t>
            </a:r>
          </a:p>
          <a:p>
            <a:pPr lvl="2"/>
            <a:r>
              <a:rPr lang="en-US" dirty="0"/>
              <a:t>--use-</a:t>
            </a:r>
            <a:r>
              <a:rPr lang="en-US" dirty="0" err="1"/>
              <a:t>conda</a:t>
            </a:r>
            <a:r>
              <a:rPr lang="en-US" dirty="0"/>
              <a:t> needs to be specified with the environment variable from step 0 set</a:t>
            </a:r>
          </a:p>
          <a:p>
            <a:pPr lvl="2"/>
            <a:r>
              <a:rPr lang="en-US" dirty="0"/>
              <a:t>--</a:t>
            </a:r>
            <a:r>
              <a:rPr lang="en-US" dirty="0" err="1"/>
              <a:t>conda</a:t>
            </a:r>
            <a:r>
              <a:rPr lang="en-US" dirty="0"/>
              <a:t>-frontend tells </a:t>
            </a:r>
            <a:r>
              <a:rPr lang="en-US" dirty="0" err="1"/>
              <a:t>Snakemake</a:t>
            </a:r>
            <a:r>
              <a:rPr lang="en-US" dirty="0"/>
              <a:t> that mamba isn’t installed on this </a:t>
            </a:r>
            <a:r>
              <a:rPr lang="en-US" dirty="0" err="1"/>
              <a:t>miniconda</a:t>
            </a:r>
            <a:r>
              <a:rPr lang="en-US" dirty="0"/>
              <a:t> module</a:t>
            </a:r>
          </a:p>
          <a:p>
            <a:pPr lvl="2"/>
            <a:r>
              <a:rPr lang="en-US" dirty="0"/>
              <a:t>--rerun-triggers </a:t>
            </a:r>
            <a:r>
              <a:rPr lang="en-US" dirty="0" err="1"/>
              <a:t>mtime</a:t>
            </a:r>
            <a:r>
              <a:rPr lang="en-US" dirty="0"/>
              <a:t> is something you need to include when you run the pipeline, and thus it is good to check that setting it yields the desired output</a:t>
            </a:r>
          </a:p>
        </p:txBody>
      </p:sp>
    </p:spTree>
    <p:extLst>
      <p:ext uri="{BB962C8B-B14F-4D97-AF65-F5344CB8AC3E}">
        <p14:creationId xmlns:p14="http://schemas.microsoft.com/office/powerpoint/2010/main" val="3678565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A82A2-D285-9972-8FAA-196CBE9D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6: Run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263-FDCA-8558-B2C7-5555AB071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994590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`</a:t>
            </a:r>
            <a:r>
              <a:rPr lang="en-US" dirty="0" err="1"/>
              <a:t>sbatch</a:t>
            </a:r>
            <a:r>
              <a:rPr lang="en-US" dirty="0"/>
              <a:t> run_slurm.sh`</a:t>
            </a:r>
          </a:p>
        </p:txBody>
      </p:sp>
    </p:spTree>
    <p:extLst>
      <p:ext uri="{BB962C8B-B14F-4D97-AF65-F5344CB8AC3E}">
        <p14:creationId xmlns:p14="http://schemas.microsoft.com/office/powerpoint/2010/main" val="637599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8E69-2B25-5094-F72A-2952088C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47E38-F58B-E550-7FF0-7875BF4B6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Save results, logs, and config file to Team Drive/Microsoft </a:t>
            </a:r>
            <a:r>
              <a:rPr lang="en-US" dirty="0" err="1"/>
              <a:t>Sharepoint</a:t>
            </a:r>
            <a:endParaRPr lang="en-US" dirty="0"/>
          </a:p>
          <a:p>
            <a:pPr lvl="1"/>
            <a:r>
              <a:rPr lang="en-US" dirty="0"/>
              <a:t>Some of the results files may be extraneous and can be deleted before transfer</a:t>
            </a:r>
          </a:p>
          <a:p>
            <a:pPr lvl="1"/>
            <a:r>
              <a:rPr lang="en-US" dirty="0"/>
              <a:t>I’ve tried to trim down the set of files created though, so it’s a relatively minimal set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42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0DDD-1825-285F-733B-0606CA68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46D59-BF94-A641-2F1C-CE1D1D033A59}"/>
              </a:ext>
            </a:extLst>
          </p:cNvPr>
          <p:cNvSpPr txBox="1"/>
          <p:nvPr/>
        </p:nvSpPr>
        <p:spPr>
          <a:xfrm>
            <a:off x="1024900" y="2372260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0: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185EA-CF9A-81E6-AD8E-E18EFCDBCAAB}"/>
              </a:ext>
            </a:extLst>
          </p:cNvPr>
          <p:cNvSpPr txBox="1"/>
          <p:nvPr/>
        </p:nvSpPr>
        <p:spPr>
          <a:xfrm>
            <a:off x="1024900" y="4040146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2: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9A2C3-A3F8-C0DE-AD96-06A6D38CE9FC}"/>
              </a:ext>
            </a:extLst>
          </p:cNvPr>
          <p:cNvSpPr txBox="1"/>
          <p:nvPr/>
        </p:nvSpPr>
        <p:spPr>
          <a:xfrm>
            <a:off x="1024900" y="4534046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3: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C67AF-75A3-8070-32E2-06486C45E36C}"/>
              </a:ext>
            </a:extLst>
          </p:cNvPr>
          <p:cNvSpPr txBox="1"/>
          <p:nvPr/>
        </p:nvSpPr>
        <p:spPr>
          <a:xfrm>
            <a:off x="1024900" y="5509647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5: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46A83F-6C23-46C4-E991-4C907A1135BB}"/>
              </a:ext>
            </a:extLst>
          </p:cNvPr>
          <p:cNvSpPr txBox="1"/>
          <p:nvPr/>
        </p:nvSpPr>
        <p:spPr>
          <a:xfrm>
            <a:off x="1024900" y="6013072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6: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DEEF3-D034-F0D7-AD61-2260E6140F3D}"/>
              </a:ext>
            </a:extLst>
          </p:cNvPr>
          <p:cNvSpPr txBox="1"/>
          <p:nvPr/>
        </p:nvSpPr>
        <p:spPr>
          <a:xfrm>
            <a:off x="2409825" y="2103358"/>
            <a:ext cx="862965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salloc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-c 4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module load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miniconda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conda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create -c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conda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-forge -c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bioconda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--name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deploy_snakemake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'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snakemake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&lt;8.0.0'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snakedeploy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mkdir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fastq2EZbakR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cd fastq2EZbakR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snakedeploy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deploy-workflow https://github.com/isaacvock/fastq2EZbakR.git . --branch main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git clone https://github.com/isaacvock/example_nrseq_data.git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git clone https://github.com/isaacvock/yale_profile.git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cp yale_profile/run_slurm.sh .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snakemake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-n --use-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conda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--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conda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-frontend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conda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--rerun-triggers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mtime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sbatch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run_slurm.sh</a:t>
            </a:r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EC6C0-7627-8124-409A-9DE1E48E3086}"/>
              </a:ext>
            </a:extLst>
          </p:cNvPr>
          <p:cNvSpPr txBox="1"/>
          <p:nvPr/>
        </p:nvSpPr>
        <p:spPr>
          <a:xfrm>
            <a:off x="1024900" y="3176914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1: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4214F-305F-5847-377B-9412C0788A3A}"/>
              </a:ext>
            </a:extLst>
          </p:cNvPr>
          <p:cNvSpPr txBox="1"/>
          <p:nvPr/>
        </p:nvSpPr>
        <p:spPr>
          <a:xfrm>
            <a:off x="1024900" y="5037471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Step 4:</a:t>
            </a:r>
          </a:p>
        </p:txBody>
      </p:sp>
    </p:spTree>
    <p:extLst>
      <p:ext uri="{BB962C8B-B14F-4D97-AF65-F5344CB8AC3E}">
        <p14:creationId xmlns:p14="http://schemas.microsoft.com/office/powerpoint/2010/main" val="2369500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0DDD-1825-285F-733B-0606CA68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pPr algn="ctr"/>
            <a:r>
              <a:rPr lang="en-US" dirty="0"/>
              <a:t>From the docs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0B8C2-BF50-1A32-75B9-CACF68EB4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05" y="1095376"/>
            <a:ext cx="6561389" cy="56011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842060-4683-578A-E623-4771BA028927}"/>
              </a:ext>
            </a:extLst>
          </p:cNvPr>
          <p:cNvSpPr txBox="1"/>
          <p:nvPr/>
        </p:nvSpPr>
        <p:spPr>
          <a:xfrm>
            <a:off x="6858000" y="3028950"/>
            <a:ext cx="5248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Documentation link:</a:t>
            </a:r>
          </a:p>
          <a:p>
            <a:endParaRPr lang="en-US" dirty="0"/>
          </a:p>
          <a:p>
            <a:pPr algn="ctr"/>
            <a:r>
              <a:rPr lang="en-US" dirty="0">
                <a:hlinkClick r:id="rId4"/>
              </a:rPr>
              <a:t>https://fastq2ezbakr.readthedocs.io/en/latest/slurm/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05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CA32-D2DE-48B4-F6FD-8FB8A88B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0: Cluster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C79BE-F069-69A2-B1E1-DB6D141F1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environment variable</a:t>
            </a:r>
          </a:p>
          <a:p>
            <a:pPr lvl="1"/>
            <a:r>
              <a:rPr lang="en-US" dirty="0"/>
              <a:t>SNAKEMAKE_CONDA_PREFIX = /home/&lt;</a:t>
            </a:r>
            <a:r>
              <a:rPr lang="en-US" dirty="0" err="1"/>
              <a:t>netid</a:t>
            </a:r>
            <a:r>
              <a:rPr lang="en-US" dirty="0"/>
              <a:t>&gt;/project/</a:t>
            </a:r>
            <a:r>
              <a:rPr lang="en-US" dirty="0" err="1"/>
              <a:t>snakemake_envs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 err="1"/>
              <a:t>snakemake_envs</a:t>
            </a:r>
            <a:r>
              <a:rPr lang="en-US" dirty="0"/>
              <a:t> directory at that location</a:t>
            </a:r>
          </a:p>
          <a:p>
            <a:pPr lvl="1"/>
            <a:r>
              <a:rPr lang="en-US" dirty="0"/>
              <a:t>Add to .</a:t>
            </a:r>
            <a:r>
              <a:rPr lang="en-US" dirty="0" err="1"/>
              <a:t>bashrc</a:t>
            </a:r>
            <a:r>
              <a:rPr lang="en-US" dirty="0"/>
              <a:t>; then run source .</a:t>
            </a:r>
            <a:r>
              <a:rPr lang="en-US" dirty="0" err="1"/>
              <a:t>bashrc</a:t>
            </a:r>
            <a:r>
              <a:rPr lang="en-US" dirty="0"/>
              <a:t> to update current session</a:t>
            </a:r>
          </a:p>
          <a:p>
            <a:pPr lvl="2"/>
            <a:r>
              <a:rPr lang="en-US" dirty="0"/>
              <a:t>Will update automatically thereafter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 with </a:t>
            </a:r>
            <a:r>
              <a:rPr lang="en-US" dirty="0" err="1"/>
              <a:t>Snakemake</a:t>
            </a:r>
            <a:r>
              <a:rPr lang="en-US" dirty="0"/>
              <a:t> and </a:t>
            </a:r>
            <a:r>
              <a:rPr lang="en-US" dirty="0" err="1"/>
              <a:t>snakedeploy</a:t>
            </a:r>
            <a:r>
              <a:rPr lang="en-US" dirty="0"/>
              <a:t> installed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salloc</a:t>
            </a:r>
            <a:r>
              <a:rPr lang="en-US" dirty="0"/>
              <a:t> –c 4`</a:t>
            </a:r>
          </a:p>
          <a:p>
            <a:pPr lvl="1"/>
            <a:r>
              <a:rPr lang="en-US" dirty="0"/>
              <a:t>`module load </a:t>
            </a:r>
            <a:r>
              <a:rPr lang="en-US" dirty="0" err="1"/>
              <a:t>miniconda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conda</a:t>
            </a:r>
            <a:r>
              <a:rPr lang="en-US" dirty="0"/>
              <a:t> create -c </a:t>
            </a:r>
            <a:r>
              <a:rPr lang="en-US" dirty="0" err="1"/>
              <a:t>conda</a:t>
            </a:r>
            <a:r>
              <a:rPr lang="en-US" dirty="0"/>
              <a:t>-forge -c </a:t>
            </a:r>
            <a:r>
              <a:rPr lang="en-US" dirty="0" err="1"/>
              <a:t>bioconda</a:t>
            </a:r>
            <a:r>
              <a:rPr lang="en-US" dirty="0"/>
              <a:t> ‘</a:t>
            </a:r>
            <a:r>
              <a:rPr lang="en-US" dirty="0" err="1"/>
              <a:t>snakemake</a:t>
            </a:r>
            <a:r>
              <a:rPr lang="en-US" dirty="0"/>
              <a:t>&lt;8.0.0’ </a:t>
            </a:r>
            <a:r>
              <a:rPr lang="en-US" dirty="0" err="1"/>
              <a:t>snakedeploy</a:t>
            </a:r>
            <a:r>
              <a:rPr lang="en-US" dirty="0"/>
              <a:t> –name </a:t>
            </a:r>
            <a:r>
              <a:rPr lang="en-US" dirty="0" err="1"/>
              <a:t>deploy_snakemake</a:t>
            </a:r>
            <a:r>
              <a:rPr lang="en-US" dirty="0"/>
              <a:t>`  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82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8E69-2B25-5094-F72A-2952088C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Tips #1: log files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2A4357-D001-D46E-B311-E39ABE308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things go wrong, check the relevant log files</a:t>
            </a:r>
          </a:p>
          <a:p>
            <a:pPr lvl="1"/>
            <a:r>
              <a:rPr lang="en-US" dirty="0"/>
              <a:t>Located in logs/&lt;rule name&gt;/&lt;run name&gt;.log</a:t>
            </a:r>
          </a:p>
          <a:p>
            <a:pPr lvl="2"/>
            <a:r>
              <a:rPr lang="en-US" dirty="0"/>
              <a:t>E.g., if the </a:t>
            </a:r>
            <a:r>
              <a:rPr lang="en-US" dirty="0" err="1"/>
              <a:t>maketdf</a:t>
            </a:r>
            <a:r>
              <a:rPr lang="en-US" dirty="0"/>
              <a:t> rule fails for one sample named WT_1 (step where tracks get made), go to “logs/</a:t>
            </a:r>
            <a:r>
              <a:rPr lang="en-US" dirty="0" err="1"/>
              <a:t>maketdf</a:t>
            </a:r>
            <a:r>
              <a:rPr lang="en-US" dirty="0"/>
              <a:t>/WT_1.log”</a:t>
            </a:r>
          </a:p>
          <a:p>
            <a:pPr lvl="1"/>
            <a:r>
              <a:rPr lang="en-US" dirty="0"/>
              <a:t>In that folder, there will also be a .out file, which tells you the code that was run and may include some useful error messages in rare cases</a:t>
            </a:r>
          </a:p>
          <a:p>
            <a:pPr lvl="1"/>
            <a:r>
              <a:rPr lang="en-US" dirty="0"/>
              <a:t>Read the error messages carefully, see if you can figure out what went wrong, and if not, send me the log file as well as your pipeline config file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65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8E69-2B25-5094-F72A-2952088C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Tips #2: Requesting rule-specific 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2A4357-D001-D46E-B311-E39ABE30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825625"/>
            <a:ext cx="117443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Each step in </a:t>
            </a:r>
            <a:r>
              <a:rPr lang="en-US" sz="2400" dirty="0" err="1"/>
              <a:t>Snakemake</a:t>
            </a:r>
            <a:r>
              <a:rPr lang="en-US" sz="2400" dirty="0"/>
              <a:t> pipeline is called a rule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Amount of RAM requested for each rule is set in </a:t>
            </a:r>
            <a:r>
              <a:rPr lang="en-US" sz="2400" dirty="0" err="1"/>
              <a:t>yale_profile</a:t>
            </a:r>
            <a:r>
              <a:rPr lang="en-US" sz="2400" dirty="0"/>
              <a:t>/</a:t>
            </a:r>
            <a:r>
              <a:rPr lang="en-US" sz="2400" dirty="0" err="1"/>
              <a:t>config.yaml</a:t>
            </a:r>
            <a:endParaRPr lang="en-US" sz="2400" dirty="0"/>
          </a:p>
          <a:p>
            <a:pPr lvl="1"/>
            <a:r>
              <a:rPr lang="en-US" sz="2000" dirty="0"/>
              <a:t>Sometimes, certain rules need a lot more RAM than others</a:t>
            </a:r>
          </a:p>
          <a:p>
            <a:pPr lvl="1"/>
            <a:r>
              <a:rPr lang="en-US" sz="2000" dirty="0"/>
              <a:t>Could increase RAM requested for all steps, but this is wasteful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/>
              <a:t>Can instead edit </a:t>
            </a:r>
            <a:r>
              <a:rPr lang="en-US" sz="2400" dirty="0" err="1"/>
              <a:t>run_slurm</a:t>
            </a:r>
            <a:r>
              <a:rPr lang="en-US" sz="2400" dirty="0"/>
              <a:t> to request rule-specific resources with --set-resources argument: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snakemake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--profile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yale_profile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 --rerun-triggers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--set-resources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index:mem_mb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=180000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align:time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=12:00:00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37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CA32-D2DE-48B4-F6FD-8FB8A88B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0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C79BE-F069-69A2-B1E1-DB6D141F1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Environment variable makes sure that </a:t>
            </a:r>
            <a:r>
              <a:rPr lang="en-US" dirty="0" err="1"/>
              <a:t>conda</a:t>
            </a:r>
            <a:r>
              <a:rPr lang="en-US" dirty="0"/>
              <a:t> environments are created in project directory, where they won’t be deleted randomly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Current version of </a:t>
            </a:r>
            <a:r>
              <a:rPr lang="en-US" dirty="0" err="1"/>
              <a:t>miniconda</a:t>
            </a:r>
            <a:r>
              <a:rPr lang="en-US" dirty="0"/>
              <a:t> on cluster doesn’t have mamba</a:t>
            </a:r>
          </a:p>
          <a:p>
            <a:pPr lvl="1"/>
            <a:r>
              <a:rPr lang="en-US" dirty="0"/>
              <a:t>Still has benefits of mamba (fast) due to implementing </a:t>
            </a:r>
            <a:r>
              <a:rPr lang="en-US" dirty="0" err="1"/>
              <a:t>libmamba</a:t>
            </a:r>
            <a:r>
              <a:rPr lang="en-US" dirty="0"/>
              <a:t> solver</a:t>
            </a:r>
          </a:p>
          <a:p>
            <a:pPr lvl="1"/>
            <a:r>
              <a:rPr lang="en-US" dirty="0"/>
              <a:t>Will create problem with </a:t>
            </a:r>
            <a:r>
              <a:rPr lang="en-US" dirty="0" err="1"/>
              <a:t>Snakemake</a:t>
            </a:r>
            <a:r>
              <a:rPr lang="en-US" dirty="0"/>
              <a:t> if you don’t tell </a:t>
            </a:r>
            <a:r>
              <a:rPr lang="en-US" dirty="0" err="1"/>
              <a:t>Snakemake</a:t>
            </a:r>
            <a:r>
              <a:rPr lang="en-US" dirty="0"/>
              <a:t> that mamba isn’t explicitly installed</a:t>
            </a:r>
          </a:p>
        </p:txBody>
      </p:sp>
    </p:spTree>
    <p:extLst>
      <p:ext uri="{BB962C8B-B14F-4D97-AF65-F5344CB8AC3E}">
        <p14:creationId xmlns:p14="http://schemas.microsoft.com/office/powerpoint/2010/main" val="128115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CA32-D2DE-48B4-F6FD-8FB8A88B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1: Deploy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C79BE-F069-69A2-B1E1-DB6D141F1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directory to deploy pipeline to (only need to do this once per pipeline) in scatch60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`cd scratch60`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`</a:t>
            </a:r>
            <a:r>
              <a:rPr lang="en-US" dirty="0" err="1"/>
              <a:t>mkdir</a:t>
            </a:r>
            <a:r>
              <a:rPr lang="en-US" dirty="0"/>
              <a:t> fastq2EZbakR`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`</a:t>
            </a:r>
            <a:r>
              <a:rPr lang="en-US" dirty="0" err="1"/>
              <a:t>conda</a:t>
            </a:r>
            <a:r>
              <a:rPr lang="en-US" dirty="0"/>
              <a:t> activate </a:t>
            </a:r>
            <a:r>
              <a:rPr lang="en-US" dirty="0" err="1"/>
              <a:t>deploy_snakemake</a:t>
            </a:r>
            <a:r>
              <a:rPr lang="en-US" dirty="0"/>
              <a:t>`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`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snakedeploy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 deploy-workflow https://github.com/isaacvock/fastq2EZbakR.git . --branch main`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will now have two folders in this directory, config/ and workflow/</a:t>
            </a:r>
          </a:p>
        </p:txBody>
      </p:sp>
    </p:spTree>
    <p:extLst>
      <p:ext uri="{BB962C8B-B14F-4D97-AF65-F5344CB8AC3E}">
        <p14:creationId xmlns:p14="http://schemas.microsoft.com/office/powerpoint/2010/main" val="50877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CA32-D2DE-48B4-F6FD-8FB8A88B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C79BE-F069-69A2-B1E1-DB6D141F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063" y="1690688"/>
            <a:ext cx="10965873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Not particularly compute intensive, so this step could be done from the login node; best to just hop on an interactive node though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Walking through the main code: `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FMono-Regular"/>
              </a:rPr>
              <a:t>snakedeploy</a:t>
            </a:r>
            <a:r>
              <a:rPr lang="en-US" b="0" i="0" dirty="0">
                <a:solidFill>
                  <a:srgbClr val="000000"/>
                </a:solidFill>
                <a:effectLst/>
                <a:latin typeface="SFMono-Regular"/>
              </a:rPr>
              <a:t> deploy-workflow https://github.com/isaacvock/fastq2EZbakR.git . --branch main`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Link is to the fastq2EZbakR </a:t>
            </a:r>
            <a:r>
              <a:rPr lang="en-US" dirty="0" err="1"/>
              <a:t>Github</a:t>
            </a:r>
            <a:r>
              <a:rPr lang="en-US" dirty="0"/>
              <a:t> website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`.` tells it to deploy the workflow to the current directory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`--branch main` tells it to set it up to use the main branch of the </a:t>
            </a:r>
            <a:r>
              <a:rPr lang="en-US" dirty="0" err="1"/>
              <a:t>Github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Nothing fancy happens at this step; two files are just copied to your current directory; no dependencies get installed or anything like that</a:t>
            </a:r>
          </a:p>
        </p:txBody>
      </p:sp>
    </p:spTree>
    <p:extLst>
      <p:ext uri="{BB962C8B-B14F-4D97-AF65-F5344CB8AC3E}">
        <p14:creationId xmlns:p14="http://schemas.microsoft.com/office/powerpoint/2010/main" val="334537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A82A2-D285-9972-8FAA-196CBE9D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2: Download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263-FDCA-8558-B2C7-5555AB071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994590"/>
            <a:ext cx="113538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You can get example dataset with git: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`git clone </a:t>
            </a:r>
            <a:r>
              <a:rPr lang="en-US" dirty="0">
                <a:hlinkClick r:id="rId2"/>
              </a:rPr>
              <a:t>https://github.com/isaacvock/example_nrseq_data.git`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you already have directories named </a:t>
            </a:r>
            <a:r>
              <a:rPr lang="en-US" dirty="0" err="1"/>
              <a:t>fastqs</a:t>
            </a:r>
            <a:r>
              <a:rPr lang="en-US" dirty="0"/>
              <a:t>, annotations, genomes, or </a:t>
            </a:r>
            <a:r>
              <a:rPr lang="en-US" dirty="0" err="1"/>
              <a:t>example_configs</a:t>
            </a:r>
            <a:r>
              <a:rPr lang="en-US" dirty="0"/>
              <a:t>, then you would need to change those directory names before doing this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like to have a data/ directory that I store all data in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`</a:t>
            </a:r>
            <a:r>
              <a:rPr lang="en-US" dirty="0" err="1"/>
              <a:t>mkdir</a:t>
            </a:r>
            <a:r>
              <a:rPr lang="en-US" dirty="0"/>
              <a:t> data` if it doesn’t already exist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Move each directory that got downloaded with `mv &lt;directory name&gt; data/`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 Or you can move contents of this example data into folders of the same name if they already exist</a:t>
            </a:r>
          </a:p>
        </p:txBody>
      </p:sp>
    </p:spTree>
    <p:extLst>
      <p:ext uri="{BB962C8B-B14F-4D97-AF65-F5344CB8AC3E}">
        <p14:creationId xmlns:p14="http://schemas.microsoft.com/office/powerpoint/2010/main" val="252758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A82A2-D285-9972-8FAA-196CBE9D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3: Download </a:t>
            </a:r>
            <a:r>
              <a:rPr lang="en-US" dirty="0" err="1"/>
              <a:t>Snakemake</a:t>
            </a:r>
            <a:r>
              <a:rPr lang="en-US" dirty="0"/>
              <a:t>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263-FDCA-8558-B2C7-5555AB071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994590"/>
            <a:ext cx="113538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sure you are at the top of your pipeline directory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This means the directory that contains the directories named “data”, “config”, and “workflow” at this point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You can check directory content at any time by running `</a:t>
            </a:r>
            <a:r>
              <a:rPr lang="en-US" dirty="0" err="1"/>
              <a:t>ls`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Clone profile repo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`git clone </a:t>
            </a:r>
            <a:r>
              <a:rPr lang="en-US" dirty="0">
                <a:hlinkClick r:id="rId2"/>
              </a:rPr>
              <a:t>https://github.com/isaacvock/yale_profile.git`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Should now have a directory called </a:t>
            </a:r>
            <a:r>
              <a:rPr lang="en-US" dirty="0" err="1"/>
              <a:t>yale_profile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run_slurm.sh file in that directory to the top directory: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`mv yale_profile/run_slurm.sh ./`</a:t>
            </a:r>
          </a:p>
        </p:txBody>
      </p:sp>
    </p:spTree>
    <p:extLst>
      <p:ext uri="{BB962C8B-B14F-4D97-AF65-F5344CB8AC3E}">
        <p14:creationId xmlns:p14="http://schemas.microsoft.com/office/powerpoint/2010/main" val="410707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CB05-4E1C-204B-675B-CE82E605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3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E341A-296B-5CF7-47D6-9925A8FA8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yale_profile</a:t>
            </a:r>
            <a:r>
              <a:rPr lang="en-US" dirty="0"/>
              <a:t> directory has the following contents:</a:t>
            </a:r>
          </a:p>
          <a:p>
            <a:pPr lvl="1"/>
            <a:r>
              <a:rPr lang="en-US" dirty="0"/>
              <a:t>run_slurm.sh (before you moved it): Script you can call to run the pipeline</a:t>
            </a:r>
          </a:p>
          <a:p>
            <a:pPr lvl="1"/>
            <a:r>
              <a:rPr lang="en-US" dirty="0" err="1"/>
              <a:t>config.yaml</a:t>
            </a:r>
            <a:r>
              <a:rPr lang="en-US" dirty="0"/>
              <a:t>: Species the resources requested by the pipeline</a:t>
            </a:r>
          </a:p>
          <a:p>
            <a:pPr lvl="1"/>
            <a:r>
              <a:rPr lang="en-US" dirty="0"/>
              <a:t>status-sacct-robust.sh: Script for checking job status</a:t>
            </a:r>
          </a:p>
          <a:p>
            <a:pPr lvl="2"/>
            <a:r>
              <a:rPr lang="en-US" dirty="0"/>
              <a:t>This very occasionally causes some problems where the cluster will say something like “wasn’t able to find job ID” and the job will crash</a:t>
            </a:r>
          </a:p>
          <a:p>
            <a:pPr lvl="2"/>
            <a:r>
              <a:rPr lang="en-US" dirty="0"/>
              <a:t>Just restart the pipeline and it should resolve itself</a:t>
            </a:r>
          </a:p>
          <a:p>
            <a:pPr lvl="1"/>
            <a:r>
              <a:rPr lang="en-US" dirty="0"/>
              <a:t>README: Just some documentation that is better read on </a:t>
            </a:r>
            <a:r>
              <a:rPr lang="en-US" dirty="0" err="1"/>
              <a:t>Github</a:t>
            </a:r>
            <a:r>
              <a:rPr lang="en-US" dirty="0"/>
              <a:t> (at this link: </a:t>
            </a:r>
            <a:r>
              <a:rPr lang="en-US" dirty="0">
                <a:hlinkClick r:id="rId2"/>
              </a:rPr>
              <a:t>https://github.com/isaacvock/yale_profile</a:t>
            </a:r>
            <a:r>
              <a:rPr lang="en-US" dirty="0"/>
              <a:t> 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98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CB05-4E1C-204B-675B-CE82E605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21677" cy="1325563"/>
          </a:xfrm>
        </p:spPr>
        <p:txBody>
          <a:bodyPr/>
          <a:lstStyle/>
          <a:p>
            <a:pPr algn="ctr"/>
            <a:r>
              <a:rPr lang="en-US" dirty="0"/>
              <a:t>Step 3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E341A-296B-5CF7-47D6-9925A8FA8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156" y="3134208"/>
            <a:ext cx="4359965" cy="58958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config.yaml</a:t>
            </a:r>
            <a:r>
              <a:rPr lang="en-US" dirty="0"/>
              <a:t> looks like this: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B8020-E106-11B3-B35D-C509118FD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96" y="681037"/>
            <a:ext cx="4217504" cy="5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50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1712</Words>
  <Application>Microsoft Office PowerPoint</Application>
  <PresentationFormat>Widescreen</PresentationFormat>
  <Paragraphs>165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SFMono-Regular</vt:lpstr>
      <vt:lpstr>Office Theme</vt:lpstr>
      <vt:lpstr>Running fastqEZbakR (and Snakemake pipelines more generally)</vt:lpstr>
      <vt:lpstr>Step 0: Cluster setup</vt:lpstr>
      <vt:lpstr>Step 0 Notes</vt:lpstr>
      <vt:lpstr>Step 1: Deploy workflow</vt:lpstr>
      <vt:lpstr>Step 1 Notes</vt:lpstr>
      <vt:lpstr>Step 2: Download data</vt:lpstr>
      <vt:lpstr>Step 3: Download Snakemake profile</vt:lpstr>
      <vt:lpstr>Step 3 notes</vt:lpstr>
      <vt:lpstr>Step 3 notes</vt:lpstr>
      <vt:lpstr>PowerPoint Presentation</vt:lpstr>
      <vt:lpstr>PowerPoint Presentation</vt:lpstr>
      <vt:lpstr>PowerPoint Presentation</vt:lpstr>
      <vt:lpstr>PowerPoint Presentation</vt:lpstr>
      <vt:lpstr>Step 4: Edit run_slurm.sh</vt:lpstr>
      <vt:lpstr>Step 5: Dry run to make sure things are alright</vt:lpstr>
      <vt:lpstr>Step 6: Run pipeline</vt:lpstr>
      <vt:lpstr>Clean up</vt:lpstr>
      <vt:lpstr>The code</vt:lpstr>
      <vt:lpstr>From the docs</vt:lpstr>
      <vt:lpstr>Tips #1: log files </vt:lpstr>
      <vt:lpstr>Tips #2: Requesting rule-specific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Isaac Vock</dc:creator>
  <cp:lastModifiedBy>Isaac Vock</cp:lastModifiedBy>
  <cp:revision>18</cp:revision>
  <dcterms:created xsi:type="dcterms:W3CDTF">2024-09-04T17:12:58Z</dcterms:created>
  <dcterms:modified xsi:type="dcterms:W3CDTF">2024-09-10T15:59:35Z</dcterms:modified>
</cp:coreProperties>
</file>