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  <p:sldMasterId id="2147483721" r:id="rId3"/>
    <p:sldMasterId id="2147483724" r:id="rId4"/>
  </p:sldMasterIdLst>
  <p:notesMasterIdLst>
    <p:notesMasterId r:id="rId22"/>
  </p:notesMasterIdLst>
  <p:sldIdLst>
    <p:sldId id="266" r:id="rId5"/>
    <p:sldId id="265" r:id="rId6"/>
    <p:sldId id="269" r:id="rId7"/>
    <p:sldId id="270" r:id="rId8"/>
    <p:sldId id="271" r:id="rId9"/>
    <p:sldId id="272" r:id="rId10"/>
    <p:sldId id="277" r:id="rId11"/>
    <p:sldId id="278" r:id="rId12"/>
    <p:sldId id="279" r:id="rId13"/>
    <p:sldId id="280" r:id="rId14"/>
    <p:sldId id="282" r:id="rId15"/>
    <p:sldId id="273" r:id="rId16"/>
    <p:sldId id="283" r:id="rId17"/>
    <p:sldId id="281" r:id="rId18"/>
    <p:sldId id="284" r:id="rId19"/>
    <p:sldId id="276" r:id="rId20"/>
    <p:sldId id="275" r:id="rId21"/>
  </p:sldIdLst>
  <p:sldSz cx="9144000" cy="5143500" type="screen16x9"/>
  <p:notesSz cx="6858000" cy="9144000"/>
  <p:defaultTextStyle>
    <a:defPPr>
      <a:defRPr lang="zh-CN"/>
    </a:defPPr>
    <a:lvl1pPr marL="0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18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80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12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59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6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994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0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43"/>
  </p:normalViewPr>
  <p:slideViewPr>
    <p:cSldViewPr>
      <p:cViewPr>
        <p:scale>
          <a:sx n="100" d="100"/>
          <a:sy n="100" d="100"/>
        </p:scale>
        <p:origin x="-134" y="-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30D02-F942-4CC5-8346-3715B085334E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47EA7-3EC9-4D6C-8DE4-54C27E6B2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18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80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12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59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6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94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0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2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2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第 </a:t>
            </a:r>
            <a:fld id="{CE884005-AAD7-43DA-8323-709AF992FEE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r>
              <a:rPr lang="zh-CN" altLang="en-US" smtClean="0">
                <a:solidFill>
                  <a:prstClr val="black"/>
                </a:solidFill>
              </a:rPr>
              <a:t> 页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6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21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21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303530"/>
            <a:ext cx="4699099" cy="4699099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6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528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614" indent="0">
              <a:buNone/>
              <a:defRPr sz="1500" b="1"/>
            </a:lvl2pPr>
            <a:lvl3pPr marL="685256" indent="0">
              <a:buNone/>
              <a:defRPr sz="1400" b="1"/>
            </a:lvl3pPr>
            <a:lvl4pPr marL="1027884" indent="0">
              <a:buNone/>
              <a:defRPr sz="1200" b="1"/>
            </a:lvl4pPr>
            <a:lvl5pPr marL="1370512" indent="0">
              <a:buNone/>
              <a:defRPr sz="1200" b="1"/>
            </a:lvl5pPr>
            <a:lvl6pPr marL="1713155" indent="0">
              <a:buNone/>
              <a:defRPr sz="1200" b="1"/>
            </a:lvl6pPr>
            <a:lvl7pPr marL="2055767" indent="0">
              <a:buNone/>
              <a:defRPr sz="1200" b="1"/>
            </a:lvl7pPr>
            <a:lvl8pPr marL="2398380" indent="0">
              <a:buNone/>
              <a:defRPr sz="1200" b="1"/>
            </a:lvl8pPr>
            <a:lvl9pPr marL="2740994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95290" y="1383621"/>
            <a:ext cx="4102100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343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614" indent="0">
              <a:buNone/>
              <a:defRPr sz="1500" b="1"/>
            </a:lvl2pPr>
            <a:lvl3pPr marL="685256" indent="0">
              <a:buNone/>
              <a:defRPr sz="1400" b="1"/>
            </a:lvl3pPr>
            <a:lvl4pPr marL="1027884" indent="0">
              <a:buNone/>
              <a:defRPr sz="1200" b="1"/>
            </a:lvl4pPr>
            <a:lvl5pPr marL="1370512" indent="0">
              <a:buNone/>
              <a:defRPr sz="1200" b="1"/>
            </a:lvl5pPr>
            <a:lvl6pPr marL="1713155" indent="0">
              <a:buNone/>
              <a:defRPr sz="1200" b="1"/>
            </a:lvl6pPr>
            <a:lvl7pPr marL="2055767" indent="0">
              <a:buNone/>
              <a:defRPr sz="1200" b="1"/>
            </a:lvl7pPr>
            <a:lvl8pPr marL="2398380" indent="0">
              <a:buNone/>
              <a:defRPr sz="1200" b="1"/>
            </a:lvl8pPr>
            <a:lvl9pPr marL="2740994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383621"/>
            <a:ext cx="4103688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9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288" y="204821"/>
            <a:ext cx="8353425" cy="531019"/>
          </a:xfrm>
        </p:spPr>
        <p:txBody>
          <a:bodyPr vert="horz" lIns="68532" tIns="34289" rIns="68532" bIns="34289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540" y="844154"/>
            <a:ext cx="5173663" cy="388739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652153" y="844154"/>
            <a:ext cx="3070225" cy="388739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614" indent="0">
              <a:buNone/>
              <a:defRPr sz="900"/>
            </a:lvl2pPr>
            <a:lvl3pPr marL="685256" indent="0">
              <a:buNone/>
              <a:defRPr sz="800"/>
            </a:lvl3pPr>
            <a:lvl4pPr marL="1027884" indent="0">
              <a:buNone/>
              <a:defRPr sz="700"/>
            </a:lvl4pPr>
            <a:lvl5pPr marL="1370512" indent="0">
              <a:buNone/>
              <a:defRPr sz="700"/>
            </a:lvl5pPr>
            <a:lvl6pPr marL="1713155" indent="0">
              <a:buNone/>
              <a:defRPr sz="700"/>
            </a:lvl6pPr>
            <a:lvl7pPr marL="2055767" indent="0">
              <a:buNone/>
              <a:defRPr sz="700"/>
            </a:lvl7pPr>
            <a:lvl8pPr marL="2398380" indent="0">
              <a:buNone/>
              <a:defRPr sz="700"/>
            </a:lvl8pPr>
            <a:lvl9pPr marL="2740994" indent="0">
              <a:buNone/>
              <a:defRPr sz="7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95288" y="844182"/>
            <a:ext cx="8353425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614" indent="0">
              <a:buNone/>
              <a:defRPr sz="2100"/>
            </a:lvl2pPr>
            <a:lvl3pPr marL="685256" indent="0">
              <a:buNone/>
              <a:defRPr sz="1800"/>
            </a:lvl3pPr>
            <a:lvl4pPr marL="1027884" indent="0">
              <a:buNone/>
              <a:defRPr sz="1500"/>
            </a:lvl4pPr>
            <a:lvl5pPr marL="1370512" indent="0">
              <a:buNone/>
              <a:defRPr sz="1500"/>
            </a:lvl5pPr>
            <a:lvl6pPr marL="1713155" indent="0">
              <a:buNone/>
              <a:defRPr sz="1500"/>
            </a:lvl6pPr>
            <a:lvl7pPr marL="2055767" indent="0">
              <a:buNone/>
              <a:defRPr sz="1500"/>
            </a:lvl7pPr>
            <a:lvl8pPr marL="2398380" indent="0">
              <a:buNone/>
              <a:defRPr sz="1500"/>
            </a:lvl8pPr>
            <a:lvl9pPr marL="2740994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32" tIns="34289" rIns="68532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3" y="844182"/>
            <a:ext cx="9143999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614" indent="0">
              <a:buNone/>
              <a:defRPr sz="2100"/>
            </a:lvl2pPr>
            <a:lvl3pPr marL="685256" indent="0">
              <a:buNone/>
              <a:defRPr sz="1800"/>
            </a:lvl3pPr>
            <a:lvl4pPr marL="1027884" indent="0">
              <a:buNone/>
              <a:defRPr sz="1500"/>
            </a:lvl4pPr>
            <a:lvl5pPr marL="1370512" indent="0">
              <a:buNone/>
              <a:defRPr sz="1500"/>
            </a:lvl5pPr>
            <a:lvl6pPr marL="1713155" indent="0">
              <a:buNone/>
              <a:defRPr sz="1500"/>
            </a:lvl6pPr>
            <a:lvl7pPr marL="2055767" indent="0">
              <a:buNone/>
              <a:defRPr sz="1500"/>
            </a:lvl7pPr>
            <a:lvl8pPr marL="2398380" indent="0">
              <a:buNone/>
              <a:defRPr sz="1500"/>
            </a:lvl8pPr>
            <a:lvl9pPr marL="2740994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32" tIns="34289" rIns="68532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5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2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21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21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0" y="303518"/>
            <a:ext cx="4699099" cy="4699099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1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剪去对角的矩形 11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0" y="303518"/>
            <a:ext cx="4699099" cy="4699099"/>
          </a:xfrm>
          <a:prstGeom prst="rect">
            <a:avLst/>
          </a:prstGeom>
        </p:spPr>
      </p:pic>
      <p:sp>
        <p:nvSpPr>
          <p:cNvPr id="14" name="图文框 13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18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18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722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08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0" y="303518"/>
            <a:ext cx="4699099" cy="46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图文框 12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38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389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2093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0" y="303518"/>
            <a:ext cx="4699099" cy="4699099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38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389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18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722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1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7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" name="剪去对角的矩形 14"/>
          <p:cNvSpPr/>
          <p:nvPr userDrawn="1"/>
        </p:nvSpPr>
        <p:spPr>
          <a:xfrm>
            <a:off x="0" y="2"/>
            <a:ext cx="9144000" cy="38004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7" y="446669"/>
            <a:ext cx="4225571" cy="4225569"/>
          </a:xfrm>
          <a:prstGeom prst="rect">
            <a:avLst/>
          </a:prstGeom>
        </p:spPr>
      </p:pic>
      <p:sp>
        <p:nvSpPr>
          <p:cNvPr id="17" name="图文框 16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21" y="3031538"/>
            <a:ext cx="4176713" cy="562719"/>
          </a:xfrm>
        </p:spPr>
        <p:txBody>
          <a:bodyPr anchor="t">
            <a:normAutofit/>
          </a:bodyPr>
          <a:lstStyle>
            <a:lvl1pPr algn="r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21" y="2559453"/>
            <a:ext cx="4176713" cy="440736"/>
          </a:xfrm>
        </p:spPr>
        <p:txBody>
          <a:bodyPr anchor="b"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4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9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6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3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0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3216" y="-380578"/>
            <a:ext cx="4699099" cy="4699099"/>
          </a:xfrm>
          <a:prstGeom prst="rect">
            <a:avLst/>
          </a:prstGeom>
        </p:spPr>
      </p:pic>
      <p:sp>
        <p:nvSpPr>
          <p:cNvPr id="12" name="图文框 11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2274717"/>
            <a:ext cx="3798094" cy="594066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67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20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528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343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9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528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722" indent="0">
              <a:buNone/>
              <a:defRPr sz="1500" b="1"/>
            </a:lvl2pPr>
            <a:lvl3pPr marL="685460" indent="0">
              <a:buNone/>
              <a:defRPr sz="1400" b="1"/>
            </a:lvl3pPr>
            <a:lvl4pPr marL="1028190" indent="0">
              <a:buNone/>
              <a:defRPr sz="1200" b="1"/>
            </a:lvl4pPr>
            <a:lvl5pPr marL="1370920" indent="0">
              <a:buNone/>
              <a:defRPr sz="1200" b="1"/>
            </a:lvl5pPr>
            <a:lvl6pPr marL="1713659" indent="0">
              <a:buNone/>
              <a:defRPr sz="1200" b="1"/>
            </a:lvl6pPr>
            <a:lvl7pPr marL="2056379" indent="0">
              <a:buNone/>
              <a:defRPr sz="1200" b="1"/>
            </a:lvl7pPr>
            <a:lvl8pPr marL="2399100" indent="0">
              <a:buNone/>
              <a:defRPr sz="1200" b="1"/>
            </a:lvl8pPr>
            <a:lvl9pPr marL="2741822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95290" y="1383621"/>
            <a:ext cx="4102100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343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722" indent="0">
              <a:buNone/>
              <a:defRPr sz="1500" b="1"/>
            </a:lvl2pPr>
            <a:lvl3pPr marL="685460" indent="0">
              <a:buNone/>
              <a:defRPr sz="1400" b="1"/>
            </a:lvl3pPr>
            <a:lvl4pPr marL="1028190" indent="0">
              <a:buNone/>
              <a:defRPr sz="1200" b="1"/>
            </a:lvl4pPr>
            <a:lvl5pPr marL="1370920" indent="0">
              <a:buNone/>
              <a:defRPr sz="1200" b="1"/>
            </a:lvl5pPr>
            <a:lvl6pPr marL="1713659" indent="0">
              <a:buNone/>
              <a:defRPr sz="1200" b="1"/>
            </a:lvl6pPr>
            <a:lvl7pPr marL="2056379" indent="0">
              <a:buNone/>
              <a:defRPr sz="1200" b="1"/>
            </a:lvl7pPr>
            <a:lvl8pPr marL="2399100" indent="0">
              <a:buNone/>
              <a:defRPr sz="1200" b="1"/>
            </a:lvl8pPr>
            <a:lvl9pPr marL="2741822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383621"/>
            <a:ext cx="4103688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0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288" y="204809"/>
            <a:ext cx="8353425" cy="531019"/>
          </a:xfrm>
        </p:spPr>
        <p:txBody>
          <a:bodyPr vert="horz" lIns="68550" tIns="34289" rIns="68550" bIns="34289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540" y="844154"/>
            <a:ext cx="5173663" cy="388739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652141" y="844154"/>
            <a:ext cx="3070225" cy="388739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722" indent="0">
              <a:buNone/>
              <a:defRPr sz="900"/>
            </a:lvl2pPr>
            <a:lvl3pPr marL="685460" indent="0">
              <a:buNone/>
              <a:defRPr sz="800"/>
            </a:lvl3pPr>
            <a:lvl4pPr marL="1028190" indent="0">
              <a:buNone/>
              <a:defRPr sz="700"/>
            </a:lvl4pPr>
            <a:lvl5pPr marL="1370920" indent="0">
              <a:buNone/>
              <a:defRPr sz="700"/>
            </a:lvl5pPr>
            <a:lvl6pPr marL="1713659" indent="0">
              <a:buNone/>
              <a:defRPr sz="700"/>
            </a:lvl6pPr>
            <a:lvl7pPr marL="2056379" indent="0">
              <a:buNone/>
              <a:defRPr sz="700"/>
            </a:lvl7pPr>
            <a:lvl8pPr marL="2399100" indent="0">
              <a:buNone/>
              <a:defRPr sz="700"/>
            </a:lvl8pPr>
            <a:lvl9pPr marL="2741822" indent="0">
              <a:buNone/>
              <a:defRPr sz="7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26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95288" y="844173"/>
            <a:ext cx="8353425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722" indent="0">
              <a:buNone/>
              <a:defRPr sz="2100"/>
            </a:lvl2pPr>
            <a:lvl3pPr marL="685460" indent="0">
              <a:buNone/>
              <a:defRPr sz="1800"/>
            </a:lvl3pPr>
            <a:lvl4pPr marL="1028190" indent="0">
              <a:buNone/>
              <a:defRPr sz="1500"/>
            </a:lvl4pPr>
            <a:lvl5pPr marL="1370920" indent="0">
              <a:buNone/>
              <a:defRPr sz="1500"/>
            </a:lvl5pPr>
            <a:lvl6pPr marL="1713659" indent="0">
              <a:buNone/>
              <a:defRPr sz="1500"/>
            </a:lvl6pPr>
            <a:lvl7pPr marL="2056379" indent="0">
              <a:buNone/>
              <a:defRPr sz="1500"/>
            </a:lvl7pPr>
            <a:lvl8pPr marL="2399100" indent="0">
              <a:buNone/>
              <a:defRPr sz="1500"/>
            </a:lvl8pPr>
            <a:lvl9pPr marL="2741822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50" tIns="34289" rIns="68550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07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1" y="844173"/>
            <a:ext cx="9143999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722" indent="0">
              <a:buNone/>
              <a:defRPr sz="2100"/>
            </a:lvl2pPr>
            <a:lvl3pPr marL="685460" indent="0">
              <a:buNone/>
              <a:defRPr sz="1800"/>
            </a:lvl3pPr>
            <a:lvl4pPr marL="1028190" indent="0">
              <a:buNone/>
              <a:defRPr sz="1500"/>
            </a:lvl4pPr>
            <a:lvl5pPr marL="1370920" indent="0">
              <a:buNone/>
              <a:defRPr sz="1500"/>
            </a:lvl5pPr>
            <a:lvl6pPr marL="1713659" indent="0">
              <a:buNone/>
              <a:defRPr sz="1500"/>
            </a:lvl6pPr>
            <a:lvl7pPr marL="2056379" indent="0">
              <a:buNone/>
              <a:defRPr sz="1500"/>
            </a:lvl7pPr>
            <a:lvl8pPr marL="2399100" indent="0">
              <a:buNone/>
              <a:defRPr sz="1500"/>
            </a:lvl8pPr>
            <a:lvl9pPr marL="2741822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50" tIns="34289" rIns="68550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98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098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1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6" tIns="34289" rIns="68556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6" y="5022488"/>
            <a:ext cx="1773311" cy="126049"/>
          </a:xfrm>
          <a:prstGeom prst="rect">
            <a:avLst/>
          </a:prstGeom>
        </p:spPr>
        <p:txBody>
          <a:bodyPr vert="horz" lIns="68556" tIns="0" rIns="68556" bIns="34289" rtlCol="0" anchor="ctr"/>
          <a:lstStyle>
            <a:lvl1pPr marL="0" algn="r" defTabSz="685528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剪去对角的矩形 11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303530"/>
            <a:ext cx="4699099" cy="4699099"/>
          </a:xfrm>
          <a:prstGeom prst="rect">
            <a:avLst/>
          </a:prstGeom>
        </p:spPr>
      </p:pic>
      <p:sp>
        <p:nvSpPr>
          <p:cNvPr id="14" name="图文框 13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18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30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614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523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21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21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1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5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剪去对角的矩形 11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" y="303510"/>
            <a:ext cx="4699099" cy="4699099"/>
          </a:xfrm>
          <a:prstGeom prst="rect">
            <a:avLst/>
          </a:prstGeom>
        </p:spPr>
      </p:pic>
      <p:sp>
        <p:nvSpPr>
          <p:cNvPr id="14" name="图文框 13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1977684"/>
            <a:ext cx="3798094" cy="594066"/>
          </a:xfrm>
        </p:spPr>
        <p:txBody>
          <a:bodyPr anchor="b">
            <a:no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618" y="2593521"/>
            <a:ext cx="3798094" cy="356940"/>
          </a:xfrm>
        </p:spPr>
        <p:txBody>
          <a:bodyPr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10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794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103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" y="303510"/>
            <a:ext cx="4699099" cy="46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图文框 12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30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381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30202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" y="303510"/>
            <a:ext cx="4699099" cy="4699099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30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381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10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794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154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" name="剪去对角的矩形 14"/>
          <p:cNvSpPr/>
          <p:nvPr userDrawn="1"/>
        </p:nvSpPr>
        <p:spPr>
          <a:xfrm>
            <a:off x="0" y="2"/>
            <a:ext cx="9144000" cy="38004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9" y="446669"/>
            <a:ext cx="4225571" cy="4225569"/>
          </a:xfrm>
          <a:prstGeom prst="rect">
            <a:avLst/>
          </a:prstGeom>
        </p:spPr>
      </p:pic>
      <p:sp>
        <p:nvSpPr>
          <p:cNvPr id="17" name="图文框 16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13" y="3031538"/>
            <a:ext cx="4176713" cy="562719"/>
          </a:xfrm>
        </p:spPr>
        <p:txBody>
          <a:bodyPr anchor="t">
            <a:normAutofit/>
          </a:bodyPr>
          <a:lstStyle>
            <a:lvl1pPr algn="r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3" y="2559453"/>
            <a:ext cx="4176713" cy="440736"/>
          </a:xfrm>
        </p:spPr>
        <p:txBody>
          <a:bodyPr anchor="b"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5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3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1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9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7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5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8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" y="303510"/>
            <a:ext cx="4699099" cy="4699099"/>
          </a:xfrm>
          <a:prstGeom prst="rect">
            <a:avLst/>
          </a:prstGeom>
        </p:spPr>
      </p:pic>
      <p:sp>
        <p:nvSpPr>
          <p:cNvPr id="12" name="图文框 11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2274717"/>
            <a:ext cx="3798094" cy="594066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666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57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528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343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528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794" indent="0">
              <a:buNone/>
              <a:defRPr sz="1500" b="1"/>
            </a:lvl2pPr>
            <a:lvl3pPr marL="685596" indent="0">
              <a:buNone/>
              <a:defRPr sz="1400" b="1"/>
            </a:lvl3pPr>
            <a:lvl4pPr marL="1028394" indent="0">
              <a:buNone/>
              <a:defRPr sz="1200" b="1"/>
            </a:lvl4pPr>
            <a:lvl5pPr marL="1371192" indent="0">
              <a:buNone/>
              <a:defRPr sz="1200" b="1"/>
            </a:lvl5pPr>
            <a:lvl6pPr marL="1713995" indent="0">
              <a:buNone/>
              <a:defRPr sz="1200" b="1"/>
            </a:lvl6pPr>
            <a:lvl7pPr marL="2056787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4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95290" y="1383621"/>
            <a:ext cx="4102100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3438" y="844153"/>
            <a:ext cx="4105275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794" indent="0">
              <a:buNone/>
              <a:defRPr sz="1500" b="1"/>
            </a:lvl2pPr>
            <a:lvl3pPr marL="685596" indent="0">
              <a:buNone/>
              <a:defRPr sz="1400" b="1"/>
            </a:lvl3pPr>
            <a:lvl4pPr marL="1028394" indent="0">
              <a:buNone/>
              <a:defRPr sz="1200" b="1"/>
            </a:lvl4pPr>
            <a:lvl5pPr marL="1371192" indent="0">
              <a:buNone/>
              <a:defRPr sz="1200" b="1"/>
            </a:lvl5pPr>
            <a:lvl6pPr marL="1713995" indent="0">
              <a:buNone/>
              <a:defRPr sz="1200" b="1"/>
            </a:lvl6pPr>
            <a:lvl7pPr marL="2056787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4" indent="0">
              <a:buNone/>
              <a:defRPr sz="12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383621"/>
            <a:ext cx="4103688" cy="334792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3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303530"/>
            <a:ext cx="4699099" cy="46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图文框 12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50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401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6370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288" y="204801"/>
            <a:ext cx="8353425" cy="531019"/>
          </a:xfrm>
        </p:spPr>
        <p:txBody>
          <a:bodyPr vert="horz" lIns="68562" tIns="34289" rIns="68562" bIns="34289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540" y="844154"/>
            <a:ext cx="5173663" cy="388739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652133" y="844154"/>
            <a:ext cx="3070225" cy="388739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794" indent="0">
              <a:buNone/>
              <a:defRPr sz="900"/>
            </a:lvl2pPr>
            <a:lvl3pPr marL="685596" indent="0">
              <a:buNone/>
              <a:defRPr sz="800"/>
            </a:lvl3pPr>
            <a:lvl4pPr marL="1028394" indent="0">
              <a:buNone/>
              <a:defRPr sz="700"/>
            </a:lvl4pPr>
            <a:lvl5pPr marL="1371192" indent="0">
              <a:buNone/>
              <a:defRPr sz="700"/>
            </a:lvl5pPr>
            <a:lvl6pPr marL="1713995" indent="0">
              <a:buNone/>
              <a:defRPr sz="700"/>
            </a:lvl6pPr>
            <a:lvl7pPr marL="2056787" indent="0">
              <a:buNone/>
              <a:defRPr sz="700"/>
            </a:lvl7pPr>
            <a:lvl8pPr marL="2399580" indent="0">
              <a:buNone/>
              <a:defRPr sz="700"/>
            </a:lvl8pPr>
            <a:lvl9pPr marL="2742374" indent="0">
              <a:buNone/>
              <a:defRPr sz="7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48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95288" y="844165"/>
            <a:ext cx="8353425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96" indent="0">
              <a:buNone/>
              <a:defRPr sz="1800"/>
            </a:lvl3pPr>
            <a:lvl4pPr marL="1028394" indent="0">
              <a:buNone/>
              <a:defRPr sz="1500"/>
            </a:lvl4pPr>
            <a:lvl5pPr marL="1371192" indent="0">
              <a:buNone/>
              <a:defRPr sz="1500"/>
            </a:lvl5pPr>
            <a:lvl6pPr marL="1713995" indent="0">
              <a:buNone/>
              <a:defRPr sz="1500"/>
            </a:lvl6pPr>
            <a:lvl7pPr marL="2056787" indent="0">
              <a:buNone/>
              <a:defRPr sz="1500"/>
            </a:lvl7pPr>
            <a:lvl8pPr marL="2399580" indent="0">
              <a:buNone/>
              <a:defRPr sz="1500"/>
            </a:lvl8pPr>
            <a:lvl9pPr marL="2742374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62" tIns="34289" rIns="68562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60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3" y="844165"/>
            <a:ext cx="9143999" cy="3833831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96" indent="0">
              <a:buNone/>
              <a:defRPr sz="1800"/>
            </a:lvl3pPr>
            <a:lvl4pPr marL="1028394" indent="0">
              <a:buNone/>
              <a:defRPr sz="1500"/>
            </a:lvl4pPr>
            <a:lvl5pPr marL="1371192" indent="0">
              <a:buNone/>
              <a:defRPr sz="1500"/>
            </a:lvl5pPr>
            <a:lvl6pPr marL="1713995" indent="0">
              <a:buNone/>
              <a:defRPr sz="1500"/>
            </a:lvl6pPr>
            <a:lvl7pPr marL="2056787" indent="0">
              <a:buNone/>
              <a:defRPr sz="1500"/>
            </a:lvl7pPr>
            <a:lvl8pPr marL="2399580" indent="0">
              <a:buNone/>
              <a:defRPr sz="1500"/>
            </a:lvl8pPr>
            <a:lvl9pPr marL="2742374" indent="0">
              <a:buNone/>
              <a:defRPr sz="15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62" tIns="34289" rIns="68562" bIns="34289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E45327"/>
                </a:solidFill>
              </a:rPr>
              <a:t>Add title here</a:t>
            </a:r>
            <a:endParaRPr lang="zh-CN" altLang="en-US" sz="2400" dirty="0">
              <a:solidFill>
                <a:srgbClr val="E45327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3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303530"/>
            <a:ext cx="4699099" cy="4699099"/>
          </a:xfrm>
          <a:prstGeom prst="rect">
            <a:avLst/>
          </a:prstGeom>
        </p:spPr>
      </p:pic>
      <p:sp>
        <p:nvSpPr>
          <p:cNvPr id="15" name="图文框 14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50" y="1761660"/>
            <a:ext cx="3798343" cy="810090"/>
          </a:xfr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950401" y="2571750"/>
            <a:ext cx="3798343" cy="324036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34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6336" y="4786030"/>
            <a:ext cx="1152376" cy="216023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342614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2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" name="剪去对角的矩形 14"/>
          <p:cNvSpPr/>
          <p:nvPr userDrawn="1"/>
        </p:nvSpPr>
        <p:spPr>
          <a:xfrm>
            <a:off x="0" y="2"/>
            <a:ext cx="9144000" cy="38004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" y="446669"/>
            <a:ext cx="4225571" cy="4225569"/>
          </a:xfrm>
          <a:prstGeom prst="rect">
            <a:avLst/>
          </a:prstGeom>
        </p:spPr>
      </p:pic>
      <p:sp>
        <p:nvSpPr>
          <p:cNvPr id="17" name="图文框 16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33" y="3031538"/>
            <a:ext cx="4176713" cy="562719"/>
          </a:xfrm>
        </p:spPr>
        <p:txBody>
          <a:bodyPr anchor="t">
            <a:normAutofit/>
          </a:bodyPr>
          <a:lstStyle>
            <a:lvl1pPr algn="r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33" y="2559453"/>
            <a:ext cx="4176713" cy="440736"/>
          </a:xfrm>
        </p:spPr>
        <p:txBody>
          <a:bodyPr anchor="b">
            <a:noAutofit/>
          </a:bodyPr>
          <a:lstStyle>
            <a:lvl1pPr marL="0" indent="0" algn="r">
              <a:buNone/>
              <a:defRPr sz="2100" b="0">
                <a:solidFill>
                  <a:schemeClr val="bg1"/>
                </a:solidFill>
              </a:defRPr>
            </a:lvl1pPr>
            <a:lvl2pPr marL="342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2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8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5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1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7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83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9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22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303530"/>
            <a:ext cx="4699099" cy="4699099"/>
          </a:xfrm>
          <a:prstGeom prst="rect">
            <a:avLst/>
          </a:prstGeom>
        </p:spPr>
      </p:pic>
      <p:sp>
        <p:nvSpPr>
          <p:cNvPr id="12" name="图文框 11"/>
          <p:cNvSpPr/>
          <p:nvPr userDrawn="1"/>
        </p:nvSpPr>
        <p:spPr>
          <a:xfrm>
            <a:off x="0" y="2567"/>
            <a:ext cx="9144000" cy="51435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50618" y="2274717"/>
            <a:ext cx="3798094" cy="594066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6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60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528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3438" y="844154"/>
            <a:ext cx="41052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2" tIns="34289" rIns="6853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32" tIns="34289" rIns="68532" bIns="34289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90" y="897566"/>
            <a:ext cx="8353424" cy="3833979"/>
          </a:xfrm>
          <a:prstGeom prst="rect">
            <a:avLst/>
          </a:prstGeom>
        </p:spPr>
        <p:txBody>
          <a:bodyPr vert="horz" lIns="68532" tIns="34289" rIns="68532" bIns="34289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defTabSz="685256"/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62" y="5022504"/>
            <a:ext cx="1773311" cy="126049"/>
          </a:xfrm>
          <a:prstGeom prst="rect">
            <a:avLst/>
          </a:prstGeom>
        </p:spPr>
        <p:txBody>
          <a:bodyPr vert="horz" lIns="68532" tIns="0" rIns="68532" bIns="34289" rtlCol="0" anchor="ctr"/>
          <a:lstStyle>
            <a:lvl1pPr marL="0" algn="r" defTabSz="68525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256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56982" marR="0" indent="-256982" algn="l" defTabSz="68525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1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56765" marR="0" indent="-214153" algn="l" defTabSz="68525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856577" marR="0" indent="-171322" algn="l" defTabSz="68525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99190" marR="0" indent="-171322" algn="l" defTabSz="68525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541804" marR="0" indent="-171322" algn="l" defTabSz="68525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884446" indent="-171322" algn="l" defTabSz="68525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74" indent="-171322" algn="l" defTabSz="68525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702" indent="-171322" algn="l" defTabSz="68525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345" indent="-171322" algn="l" defTabSz="68525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4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56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84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512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155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767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80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94" algn="l" defTabSz="68525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0" tIns="34289" rIns="68550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60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50" tIns="34289" rIns="68550" bIns="34289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90" y="897566"/>
            <a:ext cx="8353424" cy="3833979"/>
          </a:xfrm>
          <a:prstGeom prst="rect">
            <a:avLst/>
          </a:prstGeom>
        </p:spPr>
        <p:txBody>
          <a:bodyPr vert="horz" lIns="68550" tIns="34289" rIns="68550" bIns="34289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0" tIns="34289" rIns="68550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defTabSz="685460"/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50" y="5022492"/>
            <a:ext cx="1773311" cy="126049"/>
          </a:xfrm>
          <a:prstGeom prst="rect">
            <a:avLst/>
          </a:prstGeom>
        </p:spPr>
        <p:txBody>
          <a:bodyPr vert="horz" lIns="68550" tIns="0" rIns="68550" bIns="34289" rtlCol="0" anchor="ctr"/>
          <a:lstStyle>
            <a:lvl1pPr marL="0" algn="r" defTabSz="685460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460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57054" marR="0" indent="-257054" algn="l" defTabSz="68546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1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56933" marR="0" indent="-214213" algn="l" defTabSz="68546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856829" marR="0" indent="-171370" algn="l" defTabSz="68546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99550" marR="0" indent="-171370" algn="l" defTabSz="68546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542272" marR="0" indent="-171370" algn="l" defTabSz="68546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885010" indent="-171370" algn="l" defTabSz="6854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740" indent="-171370" algn="l" defTabSz="6854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70" indent="-171370" algn="l" defTabSz="6854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09" indent="-171370" algn="l" defTabSz="6854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22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60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90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20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659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379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100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822" algn="l" defTabSz="6854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6" tIns="34289" rIns="68556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28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56" tIns="34289" rIns="68556" bIns="34289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90" y="897566"/>
            <a:ext cx="8353424" cy="3833979"/>
          </a:xfrm>
          <a:prstGeom prst="rect">
            <a:avLst/>
          </a:prstGeom>
        </p:spPr>
        <p:txBody>
          <a:bodyPr vert="horz" lIns="68556" tIns="34289" rIns="68556" bIns="34289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56" tIns="34289" rIns="68556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defTabSz="685528"/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6" y="5022488"/>
            <a:ext cx="1773311" cy="126049"/>
          </a:xfrm>
          <a:prstGeom prst="rect">
            <a:avLst/>
          </a:prstGeom>
        </p:spPr>
        <p:txBody>
          <a:bodyPr vert="horz" lIns="68556" tIns="0" rIns="68556" bIns="34289" rtlCol="0" anchor="ctr"/>
          <a:lstStyle>
            <a:lvl1pPr marL="0" algn="r" defTabSz="685528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528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57078" marR="0" indent="-257078" algn="l" defTabSz="68552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1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56989" marR="0" indent="-214233" algn="l" defTabSz="68552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856913" marR="0" indent="-171386" algn="l" defTabSz="68552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99670" marR="0" indent="-171386" algn="l" defTabSz="68552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542428" marR="0" indent="-171386" algn="l" defTabSz="68552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885198" indent="-171386" algn="l" defTabSz="68552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62" indent="-171386" algn="l" defTabSz="68552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6" indent="-171386" algn="l" defTabSz="68552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97" indent="-171386" algn="l" defTabSz="68552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58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8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92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6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27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83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98" algn="l" defTabSz="68552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9" rIns="68562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/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90" y="195263"/>
            <a:ext cx="8353424" cy="540543"/>
          </a:xfrm>
          <a:prstGeom prst="rect">
            <a:avLst/>
          </a:prstGeom>
        </p:spPr>
        <p:txBody>
          <a:bodyPr vert="horz" lIns="68562" tIns="34289" rIns="68562" bIns="34289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90" y="897566"/>
            <a:ext cx="8353424" cy="3833979"/>
          </a:xfrm>
          <a:prstGeom prst="rect">
            <a:avLst/>
          </a:prstGeom>
        </p:spPr>
        <p:txBody>
          <a:bodyPr vert="horz" lIns="68562" tIns="34289" rIns="68562" bIns="34289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44408" y="5008186"/>
            <a:ext cx="899592" cy="122960"/>
          </a:xfrm>
          <a:prstGeom prst="rect">
            <a:avLst/>
          </a:prstGeom>
        </p:spPr>
        <p:txBody>
          <a:bodyPr vert="horz" lIns="68562" tIns="34289" rIns="68562" bIns="34289" rtlCol="0" anchor="ctr"/>
          <a:lstStyle>
            <a:lvl1pPr algn="l">
              <a:defRPr sz="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defTabSz="685596"/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02042" y="5022484"/>
            <a:ext cx="1773311" cy="126049"/>
          </a:xfrm>
          <a:prstGeom prst="rect">
            <a:avLst/>
          </a:prstGeom>
        </p:spPr>
        <p:txBody>
          <a:bodyPr vert="horz" lIns="68562" tIns="0" rIns="68562" bIns="34289" rtlCol="0" anchor="ctr"/>
          <a:lstStyle>
            <a:lvl1pPr marL="0" algn="r" defTabSz="685596" rtl="0" eaLnBrk="1" latinLnBrk="0" hangingPunct="1">
              <a:defRPr lang="en-US" altLang="zh-CN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596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257102" marR="0" indent="-257102" algn="l" defTabSz="68559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1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557045" marR="0" indent="-214253" algn="l" defTabSz="68559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856997" marR="0" indent="-171402" algn="l" defTabSz="68559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199790" marR="0" indent="-171402" algn="l" defTabSz="68559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1542584" marR="0" indent="-171402" algn="l" defTabSz="685596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1885386" indent="-171402" algn="l" defTabSz="6855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184" indent="-171402" algn="l" defTabSz="6855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82" indent="-171402" algn="l" defTabSz="6855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02" algn="l" defTabSz="68559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96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94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92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95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87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80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74" algn="l" defTabSz="6855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76512" y="1923678"/>
            <a:ext cx="5832899" cy="594066"/>
          </a:xfrm>
        </p:spPr>
        <p:txBody>
          <a:bodyPr/>
          <a:lstStyle/>
          <a:p>
            <a:r>
              <a:rPr lang="en-US" altLang="zh-CN" sz="3600" dirty="0" smtClean="0"/>
              <a:t>Secure Instant Messaging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91680" y="3147814"/>
            <a:ext cx="6408963" cy="1224136"/>
          </a:xfrm>
        </p:spPr>
        <p:txBody>
          <a:bodyPr/>
          <a:lstStyle/>
          <a:p>
            <a:r>
              <a:rPr lang="en-US" altLang="zh-CN" sz="1800" dirty="0" err="1" smtClean="0"/>
              <a:t>Chenguang</a:t>
            </a:r>
            <a:r>
              <a:rPr lang="en-US" altLang="zh-CN" sz="1800" dirty="0" smtClean="0"/>
              <a:t> Zhang </a:t>
            </a:r>
          </a:p>
          <a:p>
            <a:r>
              <a:rPr lang="en-US" altLang="zh-CN" sz="1800" dirty="0" err="1" smtClean="0"/>
              <a:t>Ziqi</a:t>
            </a:r>
            <a:r>
              <a:rPr lang="en-US" altLang="zh-CN" sz="1800" dirty="0" smtClean="0"/>
              <a:t> Chen </a:t>
            </a:r>
          </a:p>
          <a:p>
            <a:r>
              <a:rPr lang="en-US" altLang="zh-CN" sz="1800" dirty="0" err="1" smtClean="0"/>
              <a:t>Lingqi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Meng</a:t>
            </a:r>
            <a:endParaRPr lang="en-US" altLang="zh-CN" sz="1800" dirty="0"/>
          </a:p>
        </p:txBody>
      </p:sp>
      <p:sp>
        <p:nvSpPr>
          <p:cNvPr id="2" name="Rectangle 1"/>
          <p:cNvSpPr/>
          <p:nvPr/>
        </p:nvSpPr>
        <p:spPr>
          <a:xfrm>
            <a:off x="798735" y="699542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charset="0"/>
                <a:ea typeface="宋体" charset="-122"/>
                <a:cs typeface="Times New Roman" charset="0"/>
              </a:rPr>
              <a:t>GR 8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14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Group Chat (default) </a:t>
            </a:r>
            <a:endParaRPr lang="zh-CN" altLang="en-US" dirty="0"/>
          </a:p>
        </p:txBody>
      </p:sp>
      <p:pic>
        <p:nvPicPr>
          <p:cNvPr id="10248" name="Picture 8" descr="C:\Users\13\Desktop\chat\微信图片_201712140100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2183"/>
            <a:ext cx="3946426" cy="26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C:\Users\13\Desktop\chat\微信图片_201712140100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44372"/>
            <a:ext cx="3874418" cy="26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:\Users\13\Desktop\chat\微信图片_201712140100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952"/>
            <a:ext cx="3874418" cy="26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2843808" y="321982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83968" y="3291830"/>
            <a:ext cx="0" cy="86409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7" y="41872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8446" y="41872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88224" y="871891"/>
            <a:ext cx="288032" cy="403715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8460432" y="460194"/>
            <a:ext cx="288032" cy="403715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3" y="1316529"/>
            <a:ext cx="121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Sender’s name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253364" y="1011726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Online</a:t>
            </a:r>
          </a:p>
          <a:p>
            <a:r>
              <a:rPr lang="en-US" altLang="zh-CN" sz="1200" dirty="0" smtClean="0"/>
              <a:t>      list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918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 descr="C:\Users\13\Desktop\chat\微信图片_201712140100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7946"/>
            <a:ext cx="3874418" cy="26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Private Chat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83968" y="3291830"/>
            <a:ext cx="0" cy="86409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23528" y="771550"/>
            <a:ext cx="3816424" cy="2597119"/>
            <a:chOff x="265533" y="771550"/>
            <a:chExt cx="5962650" cy="4057650"/>
          </a:xfrm>
        </p:grpSpPr>
        <p:pic>
          <p:nvPicPr>
            <p:cNvPr id="11266" name="Picture 2" descr="C:\Users\13\Desktop\chat\微信图片_2017121401004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3" y="771550"/>
              <a:ext cx="5962650" cy="405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985" y="2427734"/>
              <a:ext cx="2754119" cy="18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8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8" b="-1"/>
            <a:stretch/>
          </p:blipFill>
          <p:spPr bwMode="auto">
            <a:xfrm>
              <a:off x="337451" y="2427734"/>
              <a:ext cx="2456657" cy="18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787775"/>
              <a:ext cx="2754119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3059833" y="2145580"/>
            <a:ext cx="3743846" cy="2547729"/>
            <a:chOff x="3707904" y="1670677"/>
            <a:chExt cx="4269617" cy="2905522"/>
          </a:xfrm>
        </p:grpSpPr>
        <p:grpSp>
          <p:nvGrpSpPr>
            <p:cNvPr id="3" name="组合 2"/>
            <p:cNvGrpSpPr/>
            <p:nvPr/>
          </p:nvGrpSpPr>
          <p:grpSpPr>
            <a:xfrm>
              <a:off x="3707904" y="1670677"/>
              <a:ext cx="4269617" cy="2905522"/>
              <a:chOff x="201783" y="-1525592"/>
              <a:chExt cx="5962650" cy="4057651"/>
            </a:xfrm>
          </p:grpSpPr>
          <p:pic>
            <p:nvPicPr>
              <p:cNvPr id="11267" name="Picture 3" descr="C:\Users\13\Desktop\chat\微信图片_20171214010031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783" y="-1525592"/>
                <a:ext cx="5962650" cy="4057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42" b="-1"/>
              <a:stretch/>
            </p:blipFill>
            <p:spPr bwMode="auto">
              <a:xfrm>
                <a:off x="260185" y="-51389"/>
                <a:ext cx="2932483" cy="1039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668" y="-51389"/>
                <a:ext cx="2237510" cy="1039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20" b="18042"/>
              <a:stretch/>
            </p:blipFill>
            <p:spPr bwMode="auto">
              <a:xfrm>
                <a:off x="398054" y="1542889"/>
                <a:ext cx="2757317" cy="178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183" y="135030"/>
                <a:ext cx="2757317" cy="159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273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859782"/>
              <a:ext cx="1824037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矩形 30"/>
          <p:cNvSpPr/>
          <p:nvPr/>
        </p:nvSpPr>
        <p:spPr>
          <a:xfrm>
            <a:off x="6300192" y="2499743"/>
            <a:ext cx="590979" cy="288032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72754" y="1625399"/>
            <a:ext cx="423397" cy="105764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719" y="270038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</a:rPr>
              <a:t>Private message</a:t>
            </a:r>
          </a:p>
          <a:p>
            <a:r>
              <a:rPr lang="en-US" altLang="zh-CN" dirty="0" smtClean="0">
                <a:solidFill>
                  <a:srgbClr val="4C4C4C"/>
                </a:solidFill>
              </a:rPr>
              <a:t>             to Alice</a:t>
            </a:r>
            <a:endParaRPr lang="zh-CN" altLang="en-US" dirty="0">
              <a:solidFill>
                <a:srgbClr val="4C4C4C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37796" y="1302776"/>
            <a:ext cx="3078620" cy="648370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7031" y="280603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4C4C4C"/>
                </a:solidFill>
              </a:rPr>
              <a:t>Message aim</a:t>
            </a:r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1934" y="1363789"/>
            <a:ext cx="30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C4C4C"/>
                </a:solidFill>
              </a:rPr>
              <a:t>Tom cannot receive the private message between Alice and Bob</a:t>
            </a:r>
            <a:endParaRPr lang="zh-CN" altLang="en-US" sz="14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2" y="195486"/>
            <a:ext cx="8353424" cy="8643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Black"/>
              </a:rPr>
              <a:t>Phase II : </a:t>
            </a:r>
            <a:r>
              <a:rPr lang="en-US" altLang="zh-CN" dirty="0">
                <a:latin typeface="Arial Black"/>
                <a:sym typeface="+mn-lt"/>
              </a:rPr>
              <a:t>Client Key Exchange</a:t>
            </a:r>
            <a:r>
              <a:rPr lang="zh-CN" altLang="en-US" dirty="0">
                <a:latin typeface="Arial Black"/>
              </a:rPr>
              <a:t/>
            </a:r>
            <a:br>
              <a:rPr lang="zh-CN" altLang="en-US" dirty="0">
                <a:latin typeface="Arial Black"/>
              </a:rPr>
            </a:br>
            <a:r>
              <a:rPr lang="en-US" altLang="zh-CN" dirty="0" smtClean="0">
                <a:latin typeface="Arial Black"/>
              </a:rPr>
              <a:t>		—— </a:t>
            </a:r>
            <a:r>
              <a:rPr lang="en-US" altLang="zh-CN" dirty="0" err="1" smtClean="0">
                <a:latin typeface="Arial Black"/>
              </a:rPr>
              <a:t>Diffie</a:t>
            </a:r>
            <a:r>
              <a:rPr lang="en-US" altLang="zh-CN" dirty="0" smtClean="0">
                <a:latin typeface="Arial Black"/>
              </a:rPr>
              <a:t>-Hellman Algorithm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 flipH="1">
            <a:off x="3563888" y="3579862"/>
            <a:ext cx="3004455" cy="135003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12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3923928" y="4106662"/>
            <a:ext cx="4608511" cy="789731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smtClean="0">
                <a:solidFill>
                  <a:srgbClr val="4C4C4C"/>
                </a:solidFill>
              </a:rPr>
              <a:t>Result: </a:t>
            </a:r>
            <a:r>
              <a:rPr lang="en-US" altLang="zh-CN" sz="2400" dirty="0" smtClean="0">
                <a:solidFill>
                  <a:srgbClr val="4C4C4C"/>
                </a:solidFill>
              </a:rPr>
              <a:t>Exchange </a:t>
            </a:r>
            <a:r>
              <a:rPr lang="en-US" altLang="zh-CN" sz="2400" smtClean="0">
                <a:solidFill>
                  <a:srgbClr val="4C4C4C"/>
                </a:solidFill>
              </a:rPr>
              <a:t>secret key K </a:t>
            </a:r>
            <a:r>
              <a:rPr lang="en-US" altLang="zh-CN" sz="2400" dirty="0" smtClean="0">
                <a:solidFill>
                  <a:srgbClr val="4C4C4C"/>
                </a:solidFill>
              </a:rPr>
              <a:t>between Client1 and Client2</a:t>
            </a:r>
            <a:endParaRPr lang="en-US" altLang="zh-CN" sz="2400" b="1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67331"/>
              </p:ext>
            </p:extLst>
          </p:nvPr>
        </p:nvGraphicFramePr>
        <p:xfrm>
          <a:off x="286448" y="1097230"/>
          <a:ext cx="8571104" cy="288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Visio" r:id="rId4" imgW="6263083" imgH="2069278" progId="Visio.Drawing.11">
                  <p:embed/>
                </p:oleObj>
              </mc:Choice>
              <mc:Fallback>
                <p:oleObj name="Visio" r:id="rId4" imgW="6263083" imgH="20692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48" y="1097230"/>
                        <a:ext cx="8571104" cy="2883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4916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6336" y="2283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②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9160" y="3147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③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11834" y="3291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③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4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2" y="195486"/>
            <a:ext cx="8353424" cy="8643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Black"/>
              </a:rPr>
              <a:t>Phase II : </a:t>
            </a:r>
            <a:r>
              <a:rPr lang="en-US" altLang="zh-CN" dirty="0">
                <a:latin typeface="Arial Black"/>
                <a:sym typeface="+mn-lt"/>
              </a:rPr>
              <a:t>Client Key Exchange</a:t>
            </a:r>
            <a:r>
              <a:rPr lang="zh-CN" altLang="en-US" dirty="0">
                <a:latin typeface="Arial Black"/>
              </a:rPr>
              <a:t/>
            </a:r>
            <a:br>
              <a:rPr lang="zh-CN" altLang="en-US" dirty="0">
                <a:latin typeface="Arial Black"/>
              </a:rPr>
            </a:br>
            <a:r>
              <a:rPr lang="en-US" altLang="zh-CN" dirty="0" smtClean="0">
                <a:latin typeface="Arial Black"/>
              </a:rPr>
              <a:t>		—— </a:t>
            </a:r>
            <a:r>
              <a:rPr lang="en-US" altLang="zh-CN" dirty="0" err="1" smtClean="0">
                <a:latin typeface="Arial Black"/>
              </a:rPr>
              <a:t>Diffie</a:t>
            </a:r>
            <a:r>
              <a:rPr lang="en-US" altLang="zh-CN" dirty="0" smtClean="0">
                <a:latin typeface="Arial Black"/>
              </a:rPr>
              <a:t>-Hellman Algorithm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 flipH="1">
            <a:off x="3563888" y="3579862"/>
            <a:ext cx="3004455" cy="135003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13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4989" y="978282"/>
            <a:ext cx="5854252" cy="1449452"/>
            <a:chOff x="404989" y="978282"/>
            <a:chExt cx="5854252" cy="144945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89" y="1347614"/>
              <a:ext cx="5854252" cy="108012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04989" y="978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①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6083" y="1563638"/>
            <a:ext cx="5208637" cy="1818889"/>
            <a:chOff x="3491879" y="1887674"/>
            <a:chExt cx="5208637" cy="181888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79" y="1887674"/>
              <a:ext cx="5208637" cy="18188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279222" y="18982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</a:rPr>
                <a:t>②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004" y="2598022"/>
            <a:ext cx="6028439" cy="1963680"/>
            <a:chOff x="539904" y="2859782"/>
            <a:chExt cx="6028439" cy="196368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04" y="2859782"/>
              <a:ext cx="6028439" cy="196368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89036" y="29775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</a:rPr>
                <a:t>③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1680" y="3291830"/>
            <a:ext cx="7250908" cy="1562893"/>
            <a:chOff x="1691680" y="3291830"/>
            <a:chExt cx="7250908" cy="1562893"/>
          </a:xfrm>
        </p:grpSpPr>
        <p:pic>
          <p:nvPicPr>
            <p:cNvPr id="4099" name="Picture 3" descr="C:\Users\13\Desktop\chat\微信图片_20171214042420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55" t="50000" r="2701" b="22653"/>
            <a:stretch/>
          </p:blipFill>
          <p:spPr bwMode="auto">
            <a:xfrm>
              <a:off x="1691680" y="3291830"/>
              <a:ext cx="7250908" cy="156289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3885" y="4073276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Console print from client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71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2" y="195486"/>
            <a:ext cx="8353424" cy="8643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Black"/>
              </a:rPr>
              <a:t>Phase III : </a:t>
            </a:r>
            <a:r>
              <a:rPr lang="en-US" altLang="zh-CN" dirty="0" smtClean="0">
                <a:latin typeface="Arial Black"/>
                <a:sym typeface="+mn-lt"/>
              </a:rPr>
              <a:t>Encrypted Communication</a:t>
            </a:r>
            <a:br>
              <a:rPr lang="en-US" altLang="zh-CN" dirty="0" smtClean="0">
                <a:latin typeface="Arial Black"/>
                <a:sym typeface="+mn-lt"/>
              </a:rPr>
            </a:br>
            <a:r>
              <a:rPr lang="en-US" altLang="zh-CN" dirty="0" smtClean="0">
                <a:latin typeface="Arial Black"/>
              </a:rPr>
              <a:t>		—— AES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 flipH="1">
            <a:off x="3646402" y="3578535"/>
            <a:ext cx="3004455" cy="135003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14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6536" y="3795886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78BD7">
                    <a:lumMod val="60000"/>
                    <a:lumOff val="40000"/>
                  </a:srgbClr>
                </a:solidFill>
                <a:latin typeface="Arial Black"/>
              </a:rPr>
              <a:t>Krberos</a:t>
            </a:r>
            <a:endParaRPr lang="zh-CN" altLang="en-US" dirty="0">
              <a:solidFill>
                <a:srgbClr val="078BD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085406"/>
            <a:ext cx="4308432" cy="261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085406"/>
            <a:ext cx="4067987" cy="30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65218"/>
            <a:ext cx="2160240" cy="62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6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2" y="195486"/>
            <a:ext cx="8353424" cy="8643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Bad Test --Sniffing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 flipH="1">
            <a:off x="3646402" y="3578535"/>
            <a:ext cx="3004455" cy="135003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15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6536" y="3795886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78BD7">
                    <a:lumMod val="60000"/>
                    <a:lumOff val="40000"/>
                  </a:srgbClr>
                </a:solidFill>
                <a:latin typeface="Arial Black"/>
              </a:rPr>
              <a:t>Krberos</a:t>
            </a:r>
            <a:endParaRPr lang="zh-CN" altLang="en-US" dirty="0">
              <a:solidFill>
                <a:srgbClr val="078BD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C4C4C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7544" y="843558"/>
            <a:ext cx="7927752" cy="4013424"/>
            <a:chOff x="467544" y="843558"/>
            <a:chExt cx="7927752" cy="4013424"/>
          </a:xfrm>
        </p:grpSpPr>
        <p:pic>
          <p:nvPicPr>
            <p:cNvPr id="5122" name="Picture 2" descr="C:\Users\13\Desktop\chat\微信图片_2017121404314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0"/>
            <a:stretch/>
          </p:blipFill>
          <p:spPr bwMode="auto">
            <a:xfrm>
              <a:off x="467544" y="843558"/>
              <a:ext cx="7927752" cy="401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611561" y="3049712"/>
              <a:ext cx="2520280" cy="170110"/>
            </a:xfrm>
            <a:prstGeom prst="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rgbClr val="4C4C4C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70686" y="3930774"/>
              <a:ext cx="4464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C4C4C"/>
                  </a:solidFill>
                </a:rPr>
                <a:t>All messages has been encrypted, so even if attackers sniff the message, it is meaningless</a:t>
              </a:r>
              <a:endParaRPr lang="zh-CN" altLang="en-US" dirty="0">
                <a:solidFill>
                  <a:srgbClr val="4C4C4C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79912" y="2573924"/>
            <a:ext cx="5115011" cy="1406628"/>
            <a:chOff x="3779912" y="2573924"/>
            <a:chExt cx="5115011" cy="1406628"/>
          </a:xfrm>
        </p:grpSpPr>
        <p:pic>
          <p:nvPicPr>
            <p:cNvPr id="5123" name="Picture 3" descr="C:\Users\13\Desktop\chat\微信图片_20171214042205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573924"/>
              <a:ext cx="5115011" cy="14066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878030" y="2950101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Console print from server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03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7992888" cy="4214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Calibri"/>
                <a:ea typeface="宋体"/>
                <a:cs typeface="Times New Roman"/>
              </a:rPr>
              <a:t>Hiroaki Kikuchi,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Minako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Tada. (2004) Secure Instant Messaging Protocol Preserving Confidentiality against Administrator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Calibri"/>
                <a:ea typeface="宋体"/>
                <a:cs typeface="Times New Roman"/>
              </a:rPr>
              <a:t>William Stallings. (2011) Network Security Essentials: Applications and Standards, Fourth Edition.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Calibri"/>
                <a:ea typeface="宋体"/>
                <a:cs typeface="Times New Roman"/>
              </a:rPr>
              <a:t>Jimmy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Florez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Z, Camilo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Logreira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R. (2016) Architecture of Instant Messaging Systems for Secure Data Transmission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err="1">
                <a:latin typeface="Calibri"/>
                <a:ea typeface="宋体"/>
                <a:cs typeface="Times New Roman"/>
              </a:rPr>
              <a:t>Changji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Wang,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Welong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Lin (2013) Design of An Instant Messaging System Using Identity Based Cryptosystems.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 err="1">
                <a:latin typeface="Calibri"/>
                <a:ea typeface="宋体"/>
                <a:cs typeface="Times New Roman"/>
              </a:rPr>
              <a:t>B.Clifford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Neuman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, Theodore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Ts’o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. (1994) Kerberos: An Authentication Service for Computer Networks.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Calibri"/>
                <a:ea typeface="宋体"/>
                <a:cs typeface="Times New Roman"/>
              </a:rPr>
              <a:t>Anita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Narwal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,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Sunita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Tomar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. (2015) Kerberos Protocol: A Review</a:t>
            </a:r>
            <a:endParaRPr lang="zh-CN" altLang="zh-CN" sz="1600" dirty="0">
              <a:latin typeface="Calibri"/>
              <a:ea typeface="宋体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Calibri"/>
                <a:ea typeface="宋体"/>
                <a:cs typeface="Times New Roman"/>
              </a:rPr>
              <a:t>Michael Steiner, Gene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Tsudik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. (1996) </a:t>
            </a:r>
            <a:r>
              <a:rPr lang="en-US" altLang="zh-CN" dirty="0" err="1">
                <a:latin typeface="Calibri"/>
                <a:ea typeface="宋体"/>
                <a:cs typeface="Times New Roman"/>
              </a:rPr>
              <a:t>Diffie</a:t>
            </a:r>
            <a:r>
              <a:rPr lang="en-US" altLang="zh-CN" dirty="0">
                <a:latin typeface="Calibri"/>
                <a:ea typeface="宋体"/>
                <a:cs typeface="Times New Roman"/>
              </a:rPr>
              <a:t>-Hellman Key Distribution Extended to Group Communication</a:t>
            </a:r>
            <a:r>
              <a:rPr lang="en-US" altLang="zh-CN" dirty="0" smtClean="0">
                <a:latin typeface="Calibri"/>
                <a:ea typeface="宋体"/>
                <a:cs typeface="Times New Roman"/>
              </a:rPr>
              <a:t>.</a:t>
            </a:r>
            <a:endParaRPr lang="zh-CN" altLang="zh-CN" sz="16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741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635896" y="1491630"/>
            <a:ext cx="5112819" cy="1080120"/>
          </a:xfrm>
        </p:spPr>
        <p:txBody>
          <a:bodyPr/>
          <a:lstStyle/>
          <a:p>
            <a:r>
              <a:rPr lang="en-US" altLang="zh-CN" sz="6000" dirty="0" smtClean="0"/>
              <a:t>Thank you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39752" y="2593521"/>
            <a:ext cx="6408963" cy="356940"/>
          </a:xfrm>
        </p:spPr>
        <p:txBody>
          <a:bodyPr/>
          <a:lstStyle/>
          <a:p>
            <a:r>
              <a:rPr lang="en-US" altLang="zh-CN" sz="1600" dirty="0" err="1" smtClean="0"/>
              <a:t>Chenguang</a:t>
            </a:r>
            <a:r>
              <a:rPr lang="en-US" altLang="zh-CN" sz="1600" dirty="0" smtClean="0"/>
              <a:t> Zhang </a:t>
            </a:r>
          </a:p>
          <a:p>
            <a:r>
              <a:rPr lang="en-US" altLang="zh-CN" sz="1600" dirty="0" err="1" smtClean="0"/>
              <a:t>Ziqi</a:t>
            </a:r>
            <a:r>
              <a:rPr lang="en-US" altLang="zh-CN" sz="1600" dirty="0" smtClean="0"/>
              <a:t> Chen </a:t>
            </a:r>
          </a:p>
          <a:p>
            <a:r>
              <a:rPr lang="en-US" altLang="zh-CN" sz="1600" dirty="0" err="1" smtClean="0"/>
              <a:t>Lingqi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Meng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453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标注 3"/>
          <p:cNvSpPr/>
          <p:nvPr/>
        </p:nvSpPr>
        <p:spPr>
          <a:xfrm rot="10800000" flipV="1">
            <a:off x="1979712" y="1995686"/>
            <a:ext cx="5074309" cy="660846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右箭头标注 6"/>
          <p:cNvSpPr/>
          <p:nvPr/>
        </p:nvSpPr>
        <p:spPr>
          <a:xfrm rot="10800000" flipV="1">
            <a:off x="1975876" y="1288493"/>
            <a:ext cx="5074309" cy="660846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右箭头标注 7"/>
          <p:cNvSpPr/>
          <p:nvPr/>
        </p:nvSpPr>
        <p:spPr>
          <a:xfrm rot="10800000" flipV="1">
            <a:off x="1975876" y="3435846"/>
            <a:ext cx="5074309" cy="660846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右箭头标注 8"/>
          <p:cNvSpPr/>
          <p:nvPr/>
        </p:nvSpPr>
        <p:spPr>
          <a:xfrm rot="10800000" flipV="1">
            <a:off x="1975876" y="2702991"/>
            <a:ext cx="5074309" cy="660846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2790" y="139243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cs typeface="+mn-ea"/>
              </a:rPr>
              <a:t>Motive</a:t>
            </a:r>
            <a:endParaRPr lang="zh-CN" altLang="en-US" sz="2400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2790" y="210816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cs typeface="+mn-ea"/>
              </a:rPr>
              <a:t>Our Work</a:t>
            </a:r>
            <a:endParaRPr lang="zh-CN" altLang="en-US" sz="2400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2790" y="280258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cs typeface="+mn-ea"/>
              </a:rPr>
              <a:t>Implementation Details</a:t>
            </a:r>
            <a:endParaRPr lang="zh-CN" altLang="en-US" sz="2400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790" y="353543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cs typeface="+mn-ea"/>
              </a:rPr>
              <a:t>References</a:t>
            </a:r>
            <a:endParaRPr lang="zh-CN" altLang="en-US" sz="2400" dirty="0">
              <a:solidFill>
                <a:srgbClr val="FFFFFF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38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 rot="10800000">
            <a:off x="4355976" y="1363244"/>
            <a:ext cx="1434529" cy="1409217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39552" y="195486"/>
            <a:ext cx="1333199" cy="791096"/>
          </a:xfrm>
        </p:spPr>
        <p:txBody>
          <a:bodyPr/>
          <a:lstStyle/>
          <a:p>
            <a:r>
              <a:rPr lang="en-US" altLang="zh-CN" dirty="0" smtClean="0"/>
              <a:t>Motive</a:t>
            </a:r>
            <a:endParaRPr lang="zh-CN" altLang="en-US" dirty="0"/>
          </a:p>
        </p:txBody>
      </p:sp>
      <p:sp>
        <p:nvSpPr>
          <p:cNvPr id="12" name="Freeform 234"/>
          <p:cNvSpPr>
            <a:spLocks noEditPoints="1"/>
          </p:cNvSpPr>
          <p:nvPr/>
        </p:nvSpPr>
        <p:spPr bwMode="auto">
          <a:xfrm>
            <a:off x="1981100" y="1732576"/>
            <a:ext cx="922096" cy="644475"/>
          </a:xfrm>
          <a:custGeom>
            <a:avLst/>
            <a:gdLst>
              <a:gd name="T0" fmla="*/ 112 w 186"/>
              <a:gd name="T1" fmla="*/ 0 h 130"/>
              <a:gd name="T2" fmla="*/ 134 w 186"/>
              <a:gd name="T3" fmla="*/ 14 h 130"/>
              <a:gd name="T4" fmla="*/ 136 w 186"/>
              <a:gd name="T5" fmla="*/ 66 h 130"/>
              <a:gd name="T6" fmla="*/ 120 w 186"/>
              <a:gd name="T7" fmla="*/ 88 h 130"/>
              <a:gd name="T8" fmla="*/ 26 w 186"/>
              <a:gd name="T9" fmla="*/ 108 h 130"/>
              <a:gd name="T10" fmla="*/ 22 w 186"/>
              <a:gd name="T11" fmla="*/ 90 h 130"/>
              <a:gd name="T12" fmla="*/ 2 w 186"/>
              <a:gd name="T13" fmla="*/ 76 h 130"/>
              <a:gd name="T14" fmla="*/ 0 w 186"/>
              <a:gd name="T15" fmla="*/ 22 h 130"/>
              <a:gd name="T16" fmla="*/ 14 w 186"/>
              <a:gd name="T17" fmla="*/ 2 h 130"/>
              <a:gd name="T18" fmla="*/ 34 w 186"/>
              <a:gd name="T19" fmla="*/ 34 h 130"/>
              <a:gd name="T20" fmla="*/ 30 w 186"/>
              <a:gd name="T21" fmla="*/ 38 h 130"/>
              <a:gd name="T22" fmla="*/ 26 w 186"/>
              <a:gd name="T23" fmla="*/ 42 h 130"/>
              <a:gd name="T24" fmla="*/ 32 w 186"/>
              <a:gd name="T25" fmla="*/ 50 h 130"/>
              <a:gd name="T26" fmla="*/ 38 w 186"/>
              <a:gd name="T27" fmla="*/ 50 h 130"/>
              <a:gd name="T28" fmla="*/ 44 w 186"/>
              <a:gd name="T29" fmla="*/ 42 h 130"/>
              <a:gd name="T30" fmla="*/ 40 w 186"/>
              <a:gd name="T31" fmla="*/ 38 h 130"/>
              <a:gd name="T32" fmla="*/ 34 w 186"/>
              <a:gd name="T33" fmla="*/ 34 h 130"/>
              <a:gd name="T34" fmla="*/ 102 w 186"/>
              <a:gd name="T35" fmla="*/ 36 h 130"/>
              <a:gd name="T36" fmla="*/ 96 w 186"/>
              <a:gd name="T37" fmla="*/ 42 h 130"/>
              <a:gd name="T38" fmla="*/ 100 w 186"/>
              <a:gd name="T39" fmla="*/ 48 h 130"/>
              <a:gd name="T40" fmla="*/ 104 w 186"/>
              <a:gd name="T41" fmla="*/ 52 h 130"/>
              <a:gd name="T42" fmla="*/ 112 w 186"/>
              <a:gd name="T43" fmla="*/ 46 h 130"/>
              <a:gd name="T44" fmla="*/ 112 w 186"/>
              <a:gd name="T45" fmla="*/ 40 h 130"/>
              <a:gd name="T46" fmla="*/ 104 w 186"/>
              <a:gd name="T47" fmla="*/ 34 h 130"/>
              <a:gd name="T48" fmla="*/ 70 w 186"/>
              <a:gd name="T49" fmla="*/ 34 h 130"/>
              <a:gd name="T50" fmla="*/ 62 w 186"/>
              <a:gd name="T51" fmla="*/ 40 h 130"/>
              <a:gd name="T52" fmla="*/ 62 w 186"/>
              <a:gd name="T53" fmla="*/ 46 h 130"/>
              <a:gd name="T54" fmla="*/ 70 w 186"/>
              <a:gd name="T55" fmla="*/ 52 h 130"/>
              <a:gd name="T56" fmla="*/ 74 w 186"/>
              <a:gd name="T57" fmla="*/ 48 h 130"/>
              <a:gd name="T58" fmla="*/ 78 w 186"/>
              <a:gd name="T59" fmla="*/ 42 h 130"/>
              <a:gd name="T60" fmla="*/ 72 w 186"/>
              <a:gd name="T61" fmla="*/ 36 h 130"/>
              <a:gd name="T62" fmla="*/ 162 w 186"/>
              <a:gd name="T63" fmla="*/ 20 h 130"/>
              <a:gd name="T64" fmla="*/ 146 w 186"/>
              <a:gd name="T65" fmla="*/ 28 h 130"/>
              <a:gd name="T66" fmla="*/ 146 w 186"/>
              <a:gd name="T67" fmla="*/ 76 h 130"/>
              <a:gd name="T68" fmla="*/ 126 w 186"/>
              <a:gd name="T69" fmla="*/ 100 h 130"/>
              <a:gd name="T70" fmla="*/ 56 w 186"/>
              <a:gd name="T71" fmla="*/ 102 h 130"/>
              <a:gd name="T72" fmla="*/ 68 w 186"/>
              <a:gd name="T73" fmla="*/ 110 h 130"/>
              <a:gd name="T74" fmla="*/ 160 w 186"/>
              <a:gd name="T75" fmla="*/ 130 h 130"/>
              <a:gd name="T76" fmla="*/ 162 w 186"/>
              <a:gd name="T77" fmla="*/ 110 h 130"/>
              <a:gd name="T78" fmla="*/ 184 w 186"/>
              <a:gd name="T79" fmla="*/ 96 h 130"/>
              <a:gd name="T80" fmla="*/ 186 w 186"/>
              <a:gd name="T81" fmla="*/ 44 h 130"/>
              <a:gd name="T82" fmla="*/ 172 w 186"/>
              <a:gd name="T83" fmla="*/ 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" h="130">
                <a:moveTo>
                  <a:pt x="22" y="0"/>
                </a:move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8" y="6"/>
                </a:lnTo>
                <a:lnTo>
                  <a:pt x="134" y="14"/>
                </a:lnTo>
                <a:lnTo>
                  <a:pt x="136" y="22"/>
                </a:lnTo>
                <a:lnTo>
                  <a:pt x="136" y="66"/>
                </a:lnTo>
                <a:lnTo>
                  <a:pt x="136" y="66"/>
                </a:lnTo>
                <a:lnTo>
                  <a:pt x="134" y="76"/>
                </a:lnTo>
                <a:lnTo>
                  <a:pt x="128" y="82"/>
                </a:lnTo>
                <a:lnTo>
                  <a:pt x="120" y="88"/>
                </a:lnTo>
                <a:lnTo>
                  <a:pt x="112" y="90"/>
                </a:lnTo>
                <a:lnTo>
                  <a:pt x="46" y="90"/>
                </a:lnTo>
                <a:lnTo>
                  <a:pt x="26" y="108"/>
                </a:lnTo>
                <a:lnTo>
                  <a:pt x="26" y="90"/>
                </a:lnTo>
                <a:lnTo>
                  <a:pt x="22" y="90"/>
                </a:lnTo>
                <a:lnTo>
                  <a:pt x="22" y="90"/>
                </a:lnTo>
                <a:lnTo>
                  <a:pt x="14" y="88"/>
                </a:lnTo>
                <a:lnTo>
                  <a:pt x="6" y="82"/>
                </a:lnTo>
                <a:lnTo>
                  <a:pt x="2" y="76"/>
                </a:lnTo>
                <a:lnTo>
                  <a:pt x="0" y="66"/>
                </a:lnTo>
                <a:lnTo>
                  <a:pt x="0" y="22"/>
                </a:lnTo>
                <a:lnTo>
                  <a:pt x="0" y="22"/>
                </a:lnTo>
                <a:lnTo>
                  <a:pt x="2" y="14"/>
                </a:lnTo>
                <a:lnTo>
                  <a:pt x="6" y="6"/>
                </a:lnTo>
                <a:lnTo>
                  <a:pt x="14" y="2"/>
                </a:lnTo>
                <a:lnTo>
                  <a:pt x="22" y="0"/>
                </a:lnTo>
                <a:lnTo>
                  <a:pt x="22" y="0"/>
                </a:lnTo>
                <a:close/>
                <a:moveTo>
                  <a:pt x="34" y="34"/>
                </a:moveTo>
                <a:lnTo>
                  <a:pt x="34" y="34"/>
                </a:lnTo>
                <a:lnTo>
                  <a:pt x="32" y="36"/>
                </a:lnTo>
                <a:lnTo>
                  <a:pt x="30" y="38"/>
                </a:lnTo>
                <a:lnTo>
                  <a:pt x="28" y="40"/>
                </a:lnTo>
                <a:lnTo>
                  <a:pt x="26" y="42"/>
                </a:lnTo>
                <a:lnTo>
                  <a:pt x="26" y="42"/>
                </a:lnTo>
                <a:lnTo>
                  <a:pt x="28" y="46"/>
                </a:lnTo>
                <a:lnTo>
                  <a:pt x="30" y="48"/>
                </a:lnTo>
                <a:lnTo>
                  <a:pt x="32" y="50"/>
                </a:lnTo>
                <a:lnTo>
                  <a:pt x="34" y="52"/>
                </a:lnTo>
                <a:lnTo>
                  <a:pt x="34" y="52"/>
                </a:lnTo>
                <a:lnTo>
                  <a:pt x="38" y="50"/>
                </a:lnTo>
                <a:lnTo>
                  <a:pt x="40" y="48"/>
                </a:lnTo>
                <a:lnTo>
                  <a:pt x="42" y="46"/>
                </a:lnTo>
                <a:lnTo>
                  <a:pt x="44" y="42"/>
                </a:lnTo>
                <a:lnTo>
                  <a:pt x="44" y="42"/>
                </a:lnTo>
                <a:lnTo>
                  <a:pt x="42" y="40"/>
                </a:lnTo>
                <a:lnTo>
                  <a:pt x="40" y="38"/>
                </a:lnTo>
                <a:lnTo>
                  <a:pt x="38" y="36"/>
                </a:lnTo>
                <a:lnTo>
                  <a:pt x="34" y="34"/>
                </a:lnTo>
                <a:lnTo>
                  <a:pt x="34" y="34"/>
                </a:lnTo>
                <a:close/>
                <a:moveTo>
                  <a:pt x="104" y="34"/>
                </a:moveTo>
                <a:lnTo>
                  <a:pt x="104" y="34"/>
                </a:lnTo>
                <a:lnTo>
                  <a:pt x="102" y="36"/>
                </a:lnTo>
                <a:lnTo>
                  <a:pt x="100" y="38"/>
                </a:lnTo>
                <a:lnTo>
                  <a:pt x="98" y="40"/>
                </a:lnTo>
                <a:lnTo>
                  <a:pt x="96" y="42"/>
                </a:lnTo>
                <a:lnTo>
                  <a:pt x="96" y="42"/>
                </a:lnTo>
                <a:lnTo>
                  <a:pt x="98" y="46"/>
                </a:lnTo>
                <a:lnTo>
                  <a:pt x="100" y="48"/>
                </a:lnTo>
                <a:lnTo>
                  <a:pt x="102" y="50"/>
                </a:lnTo>
                <a:lnTo>
                  <a:pt x="104" y="52"/>
                </a:lnTo>
                <a:lnTo>
                  <a:pt x="104" y="52"/>
                </a:lnTo>
                <a:lnTo>
                  <a:pt x="108" y="50"/>
                </a:lnTo>
                <a:lnTo>
                  <a:pt x="110" y="48"/>
                </a:lnTo>
                <a:lnTo>
                  <a:pt x="112" y="46"/>
                </a:lnTo>
                <a:lnTo>
                  <a:pt x="114" y="42"/>
                </a:lnTo>
                <a:lnTo>
                  <a:pt x="114" y="42"/>
                </a:lnTo>
                <a:lnTo>
                  <a:pt x="112" y="40"/>
                </a:lnTo>
                <a:lnTo>
                  <a:pt x="110" y="38"/>
                </a:lnTo>
                <a:lnTo>
                  <a:pt x="108" y="36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70" y="34"/>
                </a:moveTo>
                <a:lnTo>
                  <a:pt x="70" y="34"/>
                </a:lnTo>
                <a:lnTo>
                  <a:pt x="66" y="36"/>
                </a:lnTo>
                <a:lnTo>
                  <a:pt x="64" y="38"/>
                </a:lnTo>
                <a:lnTo>
                  <a:pt x="62" y="40"/>
                </a:lnTo>
                <a:lnTo>
                  <a:pt x="60" y="42"/>
                </a:lnTo>
                <a:lnTo>
                  <a:pt x="60" y="42"/>
                </a:lnTo>
                <a:lnTo>
                  <a:pt x="62" y="46"/>
                </a:lnTo>
                <a:lnTo>
                  <a:pt x="64" y="48"/>
                </a:lnTo>
                <a:lnTo>
                  <a:pt x="66" y="50"/>
                </a:lnTo>
                <a:lnTo>
                  <a:pt x="70" y="52"/>
                </a:lnTo>
                <a:lnTo>
                  <a:pt x="70" y="52"/>
                </a:lnTo>
                <a:lnTo>
                  <a:pt x="72" y="50"/>
                </a:lnTo>
                <a:lnTo>
                  <a:pt x="74" y="48"/>
                </a:lnTo>
                <a:lnTo>
                  <a:pt x="76" y="46"/>
                </a:lnTo>
                <a:lnTo>
                  <a:pt x="78" y="42"/>
                </a:lnTo>
                <a:lnTo>
                  <a:pt x="78" y="42"/>
                </a:lnTo>
                <a:lnTo>
                  <a:pt x="76" y="40"/>
                </a:lnTo>
                <a:lnTo>
                  <a:pt x="74" y="38"/>
                </a:lnTo>
                <a:lnTo>
                  <a:pt x="72" y="36"/>
                </a:lnTo>
                <a:lnTo>
                  <a:pt x="70" y="34"/>
                </a:lnTo>
                <a:lnTo>
                  <a:pt x="70" y="34"/>
                </a:lnTo>
                <a:close/>
                <a:moveTo>
                  <a:pt x="162" y="20"/>
                </a:moveTo>
                <a:lnTo>
                  <a:pt x="146" y="20"/>
                </a:lnTo>
                <a:lnTo>
                  <a:pt x="146" y="20"/>
                </a:lnTo>
                <a:lnTo>
                  <a:pt x="146" y="28"/>
                </a:lnTo>
                <a:lnTo>
                  <a:pt x="146" y="70"/>
                </a:lnTo>
                <a:lnTo>
                  <a:pt x="146" y="70"/>
                </a:lnTo>
                <a:lnTo>
                  <a:pt x="146" y="76"/>
                </a:lnTo>
                <a:lnTo>
                  <a:pt x="144" y="82"/>
                </a:lnTo>
                <a:lnTo>
                  <a:pt x="136" y="92"/>
                </a:lnTo>
                <a:lnTo>
                  <a:pt x="126" y="100"/>
                </a:lnTo>
                <a:lnTo>
                  <a:pt x="120" y="102"/>
                </a:lnTo>
                <a:lnTo>
                  <a:pt x="114" y="102"/>
                </a:lnTo>
                <a:lnTo>
                  <a:pt x="56" y="102"/>
                </a:lnTo>
                <a:lnTo>
                  <a:pt x="56" y="102"/>
                </a:lnTo>
                <a:lnTo>
                  <a:pt x="64" y="108"/>
                </a:lnTo>
                <a:lnTo>
                  <a:pt x="68" y="110"/>
                </a:lnTo>
                <a:lnTo>
                  <a:pt x="74" y="110"/>
                </a:lnTo>
                <a:lnTo>
                  <a:pt x="140" y="110"/>
                </a:lnTo>
                <a:lnTo>
                  <a:pt x="160" y="130"/>
                </a:lnTo>
                <a:lnTo>
                  <a:pt x="160" y="110"/>
                </a:lnTo>
                <a:lnTo>
                  <a:pt x="162" y="110"/>
                </a:lnTo>
                <a:lnTo>
                  <a:pt x="162" y="110"/>
                </a:lnTo>
                <a:lnTo>
                  <a:pt x="172" y="108"/>
                </a:lnTo>
                <a:lnTo>
                  <a:pt x="180" y="104"/>
                </a:lnTo>
                <a:lnTo>
                  <a:pt x="184" y="96"/>
                </a:lnTo>
                <a:lnTo>
                  <a:pt x="186" y="88"/>
                </a:lnTo>
                <a:lnTo>
                  <a:pt x="186" y="44"/>
                </a:lnTo>
                <a:lnTo>
                  <a:pt x="186" y="44"/>
                </a:lnTo>
                <a:lnTo>
                  <a:pt x="184" y="36"/>
                </a:lnTo>
                <a:lnTo>
                  <a:pt x="180" y="28"/>
                </a:lnTo>
                <a:lnTo>
                  <a:pt x="172" y="22"/>
                </a:lnTo>
                <a:lnTo>
                  <a:pt x="162" y="20"/>
                </a:lnTo>
                <a:lnTo>
                  <a:pt x="162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721324" y="999846"/>
            <a:ext cx="886685" cy="794812"/>
            <a:chOff x="1349345" y="1848946"/>
            <a:chExt cx="886685" cy="794812"/>
          </a:xfrm>
        </p:grpSpPr>
        <p:sp>
          <p:nvSpPr>
            <p:cNvPr id="27" name="圆角矩形 26"/>
            <p:cNvSpPr/>
            <p:nvPr/>
          </p:nvSpPr>
          <p:spPr>
            <a:xfrm>
              <a:off x="1349345" y="2121772"/>
              <a:ext cx="886685" cy="521986"/>
            </a:xfrm>
            <a:prstGeom prst="round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6" name="直角三角形 5"/>
            <p:cNvSpPr/>
            <p:nvPr/>
          </p:nvSpPr>
          <p:spPr>
            <a:xfrm rot="18900000">
              <a:off x="1530558" y="1848946"/>
              <a:ext cx="545653" cy="545653"/>
            </a:xfrm>
            <a:prstGeom prst="rtTriangl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6660232" y="134899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Email</a:t>
            </a:r>
            <a:endParaRPr lang="zh-CN" altLang="en-US" dirty="0"/>
          </a:p>
        </p:txBody>
      </p:sp>
      <p:sp>
        <p:nvSpPr>
          <p:cNvPr id="32" name="任意多边形 31"/>
          <p:cNvSpPr/>
          <p:nvPr/>
        </p:nvSpPr>
        <p:spPr>
          <a:xfrm>
            <a:off x="3347864" y="843558"/>
            <a:ext cx="1368152" cy="1395451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70427" y="136324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Instant Message</a:t>
            </a:r>
            <a:endParaRPr lang="zh-CN" altLang="en-US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3526832" y="2946112"/>
            <a:ext cx="4320480" cy="540543"/>
          </a:xfrm>
          <a:prstGeom prst="rect">
            <a:avLst/>
          </a:prstGeom>
        </p:spPr>
        <p:txBody>
          <a:bodyPr vert="horz" lIns="68556" tIns="34289" rIns="68556" bIns="34289" rtlCol="0" anchor="ctr">
            <a:normAutofit/>
          </a:bodyPr>
          <a:lstStyle>
            <a:lvl1pPr algn="l" defTabSz="68552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Security Challenges</a:t>
            </a:r>
            <a:endParaRPr lang="zh-CN" altLang="en-US" dirty="0"/>
          </a:p>
        </p:txBody>
      </p:sp>
      <p:sp>
        <p:nvSpPr>
          <p:cNvPr id="35" name="环形箭头 34"/>
          <p:cNvSpPr/>
          <p:nvPr/>
        </p:nvSpPr>
        <p:spPr>
          <a:xfrm rot="14627716" flipH="1">
            <a:off x="2148762" y="1304397"/>
            <a:ext cx="2273153" cy="2273153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43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zh-CN" altLang="en-US" sz="27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90632" y="3479053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Replay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Eavesdropping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70C0"/>
                </a:solidFill>
              </a:rPr>
              <a:t>Replay</a:t>
            </a:r>
          </a:p>
          <a:p>
            <a:pPr marL="285750" indent="-285750">
              <a:buFont typeface="Arial" charset="0"/>
              <a:buChar char="•"/>
            </a:pPr>
            <a:r>
              <a:rPr lang="mr-IN" altLang="zh-CN" dirty="0" smtClean="0">
                <a:solidFill>
                  <a:srgbClr val="0070C0"/>
                </a:solidFill>
              </a:rPr>
              <a:t>…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6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12" name="剪去对角的矩形 11"/>
          <p:cNvSpPr/>
          <p:nvPr/>
        </p:nvSpPr>
        <p:spPr>
          <a:xfrm>
            <a:off x="454193" y="950479"/>
            <a:ext cx="1049888" cy="484388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1691679" y="948267"/>
            <a:ext cx="7247463" cy="973199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A secure instant messaging system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454193" y="2211710"/>
            <a:ext cx="1049888" cy="484388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剪去对角的矩形 27"/>
          <p:cNvSpPr/>
          <p:nvPr/>
        </p:nvSpPr>
        <p:spPr>
          <a:xfrm>
            <a:off x="1691680" y="2209499"/>
            <a:ext cx="7247462" cy="973199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Functionality: logging in, online list, secure text messaging, etc.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454193" y="3435846"/>
            <a:ext cx="1049888" cy="484388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剪去对角的矩形 27"/>
          <p:cNvSpPr/>
          <p:nvPr/>
        </p:nvSpPr>
        <p:spPr>
          <a:xfrm>
            <a:off x="1659382" y="3433634"/>
            <a:ext cx="7279759" cy="973199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Security Services: confidentiality, peer-entity and message authentication, integrity, nonrepudiation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07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193671" y="2659988"/>
            <a:ext cx="9568925" cy="35306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9" tIns="34289" rIns="6854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208" indent="-214208" defTabSz="685443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88283" y="2896436"/>
            <a:ext cx="9456057" cy="3488957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9" tIns="34289" rIns="68549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208" indent="-214208" defTabSz="685443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4C4C4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041" y="195486"/>
            <a:ext cx="8353424" cy="9185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Black"/>
              </a:rPr>
              <a:t>Client-Server </a:t>
            </a:r>
            <a:br>
              <a:rPr lang="en-US" altLang="zh-CN" dirty="0" smtClean="0">
                <a:latin typeface="Arial Black"/>
              </a:rPr>
            </a:br>
            <a:r>
              <a:rPr lang="en-US" altLang="zh-CN" dirty="0" smtClean="0">
                <a:latin typeface="Arial Black"/>
              </a:rPr>
              <a:t>Architecture with Kerberos Authentication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5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64925" y="1114056"/>
            <a:ext cx="1368152" cy="1044116"/>
            <a:chOff x="3807276" y="1114056"/>
            <a:chExt cx="1368152" cy="1044116"/>
          </a:xfrm>
        </p:grpSpPr>
        <p:sp>
          <p:nvSpPr>
            <p:cNvPr id="24" name="圆角矩形 23"/>
            <p:cNvSpPr/>
            <p:nvPr/>
          </p:nvSpPr>
          <p:spPr>
            <a:xfrm>
              <a:off x="3807276" y="1114056"/>
              <a:ext cx="136815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16824" y="1291428"/>
              <a:ext cx="1114587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smtClean="0">
                  <a:solidFill>
                    <a:schemeClr val="tx1"/>
                  </a:solidFill>
                </a:rPr>
                <a:t>Kerberos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剪去对角的矩形 30"/>
          <p:cNvSpPr/>
          <p:nvPr/>
        </p:nvSpPr>
        <p:spPr>
          <a:xfrm>
            <a:off x="-3276872" y="1801363"/>
            <a:ext cx="3180066" cy="1717250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cs typeface="+mn-ea"/>
                <a:sym typeface="+mn-lt"/>
              </a:rPr>
              <a:t>Messages are transmitted through server </a:t>
            </a:r>
            <a:r>
              <a:rPr lang="en-US" altLang="zh-CN" sz="2000" b="1" dirty="0">
                <a:solidFill>
                  <a:schemeClr val="tx1"/>
                </a:solidFill>
                <a:cs typeface="+mn-ea"/>
                <a:sym typeface="+mn-lt"/>
              </a:rPr>
              <a:t>to </a:t>
            </a:r>
            <a:r>
              <a:rPr lang="en-US" altLang="zh-CN" sz="2000" b="1" dirty="0" smtClean="0">
                <a:solidFill>
                  <a:schemeClr val="tx1"/>
                </a:solidFill>
                <a:cs typeface="+mn-ea"/>
                <a:sym typeface="+mn-lt"/>
              </a:rPr>
              <a:t>guarantee central control of data.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84338" y="2397543"/>
            <a:ext cx="1190692" cy="1285385"/>
            <a:chOff x="5685793" y="3518613"/>
            <a:chExt cx="1190692" cy="1285385"/>
          </a:xfrm>
        </p:grpSpPr>
        <p:sp>
          <p:nvSpPr>
            <p:cNvPr id="26" name="圆角矩形 25"/>
            <p:cNvSpPr/>
            <p:nvPr/>
          </p:nvSpPr>
          <p:spPr>
            <a:xfrm>
              <a:off x="5685793" y="3518613"/>
              <a:ext cx="119069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1474" y="3700266"/>
              <a:ext cx="974366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err="1" smtClean="0">
                  <a:solidFill>
                    <a:schemeClr val="tx1"/>
                  </a:solidFill>
                </a:rPr>
                <a:t>ClientN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剪去同侧角的矩形 40"/>
            <p:cNvSpPr/>
            <p:nvPr/>
          </p:nvSpPr>
          <p:spPr>
            <a:xfrm>
              <a:off x="5967339" y="4515966"/>
              <a:ext cx="627600" cy="288032"/>
            </a:xfrm>
            <a:prstGeom prst="snip2SameRect">
              <a:avLst>
                <a:gd name="adj1" fmla="val 50000"/>
                <a:gd name="adj2" fmla="val 0"/>
              </a:avLst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2786" y="2364560"/>
            <a:ext cx="1190692" cy="1285385"/>
            <a:chOff x="5685793" y="3518613"/>
            <a:chExt cx="1190692" cy="1285385"/>
          </a:xfrm>
        </p:grpSpPr>
        <p:sp>
          <p:nvSpPr>
            <p:cNvPr id="39" name="圆角矩形 38"/>
            <p:cNvSpPr/>
            <p:nvPr/>
          </p:nvSpPr>
          <p:spPr>
            <a:xfrm>
              <a:off x="5685793" y="3518613"/>
              <a:ext cx="119069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40321" y="3700266"/>
              <a:ext cx="974366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smtClean="0">
                  <a:solidFill>
                    <a:schemeClr val="tx1"/>
                  </a:solidFill>
                </a:rPr>
                <a:t>Client1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2" name="剪去同侧角的矩形 41"/>
            <p:cNvSpPr/>
            <p:nvPr/>
          </p:nvSpPr>
          <p:spPr>
            <a:xfrm>
              <a:off x="5967339" y="4515966"/>
              <a:ext cx="627600" cy="288032"/>
            </a:xfrm>
            <a:prstGeom prst="snip2SameRect">
              <a:avLst>
                <a:gd name="adj1" fmla="val 50000"/>
                <a:gd name="adj2" fmla="val 0"/>
              </a:avLst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64925" y="3903230"/>
            <a:ext cx="1368152" cy="1044116"/>
            <a:chOff x="3807276" y="1114056"/>
            <a:chExt cx="1368152" cy="1044116"/>
          </a:xfrm>
        </p:grpSpPr>
        <p:sp>
          <p:nvSpPr>
            <p:cNvPr id="44" name="圆角矩形 43"/>
            <p:cNvSpPr/>
            <p:nvPr/>
          </p:nvSpPr>
          <p:spPr>
            <a:xfrm>
              <a:off x="3807276" y="1114056"/>
              <a:ext cx="136815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16824" y="1291428"/>
              <a:ext cx="1114587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smtClean="0">
                  <a:solidFill>
                    <a:schemeClr val="tx1"/>
                  </a:solidFill>
                </a:rPr>
                <a:t>Server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001024" y="2350151"/>
            <a:ext cx="1190692" cy="1285385"/>
            <a:chOff x="5685793" y="3518613"/>
            <a:chExt cx="1190692" cy="1285385"/>
          </a:xfrm>
        </p:grpSpPr>
        <p:sp>
          <p:nvSpPr>
            <p:cNvPr id="54" name="圆角矩形 53"/>
            <p:cNvSpPr/>
            <p:nvPr/>
          </p:nvSpPr>
          <p:spPr>
            <a:xfrm>
              <a:off x="5685793" y="3518613"/>
              <a:ext cx="119069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91474" y="3700266"/>
              <a:ext cx="974366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smtClean="0">
                  <a:solidFill>
                    <a:schemeClr val="tx1"/>
                  </a:solidFill>
                </a:rPr>
                <a:t>Client2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6" name="剪去同侧角的矩形 55"/>
            <p:cNvSpPr/>
            <p:nvPr/>
          </p:nvSpPr>
          <p:spPr>
            <a:xfrm>
              <a:off x="5967339" y="4515966"/>
              <a:ext cx="627600" cy="288032"/>
            </a:xfrm>
            <a:prstGeom prst="snip2SameRect">
              <a:avLst>
                <a:gd name="adj1" fmla="val 50000"/>
                <a:gd name="adj2" fmla="val 0"/>
              </a:avLst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427159" y="2350151"/>
            <a:ext cx="1190692" cy="1285385"/>
            <a:chOff x="5685793" y="3518613"/>
            <a:chExt cx="1190692" cy="1285385"/>
          </a:xfrm>
        </p:grpSpPr>
        <p:sp>
          <p:nvSpPr>
            <p:cNvPr id="58" name="圆角矩形 57"/>
            <p:cNvSpPr/>
            <p:nvPr/>
          </p:nvSpPr>
          <p:spPr>
            <a:xfrm>
              <a:off x="5685793" y="3518613"/>
              <a:ext cx="1190692" cy="1044116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33287" defTabSz="685443">
                <a:lnSpc>
                  <a:spcPct val="120000"/>
                </a:lnSpc>
                <a:spcBef>
                  <a:spcPts val="150"/>
                </a:spcBef>
                <a:spcAft>
                  <a:spcPts val="150"/>
                </a:spcAft>
              </a:pPr>
              <a:endParaRPr lang="zh-CN" altLang="en-US" sz="1500" dirty="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91474" y="3700266"/>
              <a:ext cx="974366" cy="700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9" tIns="34289" rIns="68549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/>
              <a:r>
                <a:rPr lang="en-US" altLang="zh-CN" dirty="0" smtClean="0">
                  <a:solidFill>
                    <a:schemeClr val="tx1"/>
                  </a:solidFill>
                </a:rPr>
                <a:t>Client3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0" name="剪去同侧角的矩形 59"/>
            <p:cNvSpPr/>
            <p:nvPr/>
          </p:nvSpPr>
          <p:spPr>
            <a:xfrm>
              <a:off x="5967339" y="4515966"/>
              <a:ext cx="627600" cy="288032"/>
            </a:xfrm>
            <a:prstGeom prst="snip2SameRect">
              <a:avLst>
                <a:gd name="adj1" fmla="val 50000"/>
                <a:gd name="adj2" fmla="val 0"/>
              </a:avLst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8024" y="26040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···</a:t>
            </a:r>
            <a:endParaRPr lang="zh-CN" altLang="en-US" sz="32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34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>
          <a:xfrm>
            <a:off x="5652120" y="1926337"/>
            <a:ext cx="1748439" cy="1680538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200" b="1" dirty="0">
                <a:solidFill>
                  <a:schemeClr val="bg1"/>
                </a:solidFill>
              </a:rPr>
              <a:t>Authentication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en-US" altLang="zh-CN" sz="1200" b="1" dirty="0">
                <a:solidFill>
                  <a:schemeClr val="bg1"/>
                </a:solidFill>
              </a:rPr>
              <a:t>server (AS)</a:t>
            </a:r>
            <a:endParaRPr lang="en-US" altLang="zh-CN" sz="1200" b="1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185173" y="3472358"/>
            <a:ext cx="1516432" cy="14575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200" b="1" dirty="0" smtClean="0">
                <a:solidFill>
                  <a:schemeClr val="bg1"/>
                </a:solidFill>
                <a:latin typeface="Arial Black"/>
              </a:rPr>
              <a:t>Server</a:t>
            </a:r>
            <a:endParaRPr lang="en-US" altLang="zh-CN" sz="1200" b="1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005979" y="633576"/>
            <a:ext cx="1748439" cy="1680538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200" b="1" dirty="0">
                <a:solidFill>
                  <a:schemeClr val="bg1"/>
                </a:solidFill>
              </a:rPr>
              <a:t>Authentication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en-US" altLang="zh-CN" sz="1200" b="1" dirty="0">
                <a:solidFill>
                  <a:schemeClr val="bg1"/>
                </a:solidFill>
              </a:rPr>
              <a:t>server (AS)</a:t>
            </a:r>
            <a:endParaRPr lang="en-US" altLang="zh-CN" sz="1200" b="1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90" y="195263"/>
            <a:ext cx="8353424" cy="8643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Black"/>
              </a:rPr>
              <a:t>Phase I : Authentication</a:t>
            </a:r>
            <a:br>
              <a:rPr lang="en-US" altLang="zh-CN" dirty="0" smtClean="0">
                <a:latin typeface="Arial Black"/>
              </a:rPr>
            </a:br>
            <a:r>
              <a:rPr lang="en-US" altLang="zh-CN" dirty="0" smtClean="0">
                <a:latin typeface="Arial Black"/>
              </a:rPr>
              <a:t>		—— Kerberos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35961" y="1671690"/>
            <a:ext cx="1628353" cy="1565116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20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20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3563888" y="3579862"/>
            <a:ext cx="3004455" cy="135003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/    11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>
                <a:solidFill>
                  <a:srgbClr val="FFFFFF"/>
                </a:solidFill>
              </a:rPr>
              <a:pPr/>
              <a:t>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829692" y="3992331"/>
            <a:ext cx="4034580" cy="789731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Result: Shared session key b</a:t>
            </a:r>
            <a:r>
              <a:rPr lang="en-US" altLang="zh-CN" sz="2400" dirty="0" smtClean="0">
                <a:solidFill>
                  <a:schemeClr val="tx1"/>
                </a:solidFill>
                <a:sym typeface="+mn-lt"/>
              </a:rPr>
              <a:t>etween </a:t>
            </a:r>
            <a:r>
              <a:rPr lang="en-US" altLang="zh-CN" sz="2400" dirty="0">
                <a:solidFill>
                  <a:schemeClr val="tx1"/>
                </a:solidFill>
                <a:sym typeface="+mn-lt"/>
              </a:rPr>
              <a:t>client and server</a:t>
            </a:r>
          </a:p>
        </p:txBody>
      </p:sp>
      <p:sp>
        <p:nvSpPr>
          <p:cNvPr id="77" name="圆角矩形 76"/>
          <p:cNvSpPr/>
          <p:nvPr/>
        </p:nvSpPr>
        <p:spPr>
          <a:xfrm flipH="1">
            <a:off x="3688339" y="1146159"/>
            <a:ext cx="2137549" cy="1142502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</a:br>
            <a:endParaRPr lang="en-US" altLang="zh-CN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 flipH="1">
            <a:off x="3318164" y="3377976"/>
            <a:ext cx="2648313" cy="119000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endParaRPr lang="en-US" altLang="zh-CN" sz="1400" dirty="0">
              <a:solidFill>
                <a:srgbClr val="4C4C4C"/>
              </a:solidFill>
            </a:endParaRPr>
          </a:p>
        </p:txBody>
      </p:sp>
      <p:sp>
        <p:nvSpPr>
          <p:cNvPr id="84" name="左右箭头 83"/>
          <p:cNvSpPr/>
          <p:nvPr/>
        </p:nvSpPr>
        <p:spPr>
          <a:xfrm>
            <a:off x="5980889" y="1217534"/>
            <a:ext cx="761668" cy="220284"/>
          </a:xfrm>
          <a:prstGeom prst="left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85" name="流程图: 磁盘 84"/>
          <p:cNvSpPr/>
          <p:nvPr/>
        </p:nvSpPr>
        <p:spPr>
          <a:xfrm>
            <a:off x="6849675" y="1010314"/>
            <a:ext cx="444306" cy="63472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14396" y="1164899"/>
            <a:ext cx="1033176" cy="32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060254" y="775611"/>
            <a:ext cx="4252645" cy="260236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grpSp>
        <p:nvGrpSpPr>
          <p:cNvPr id="88" name="Group 9"/>
          <p:cNvGrpSpPr/>
          <p:nvPr/>
        </p:nvGrpSpPr>
        <p:grpSpPr>
          <a:xfrm>
            <a:off x="2035311" y="1318248"/>
            <a:ext cx="1658506" cy="722988"/>
            <a:chOff x="2108518" y="1243144"/>
            <a:chExt cx="1881540" cy="820215"/>
          </a:xfrm>
        </p:grpSpPr>
        <p:cxnSp>
          <p:nvCxnSpPr>
            <p:cNvPr id="89" name="Straight Arrow Connector 5"/>
            <p:cNvCxnSpPr/>
            <p:nvPr/>
          </p:nvCxnSpPr>
          <p:spPr>
            <a:xfrm flipV="1">
              <a:off x="2382725" y="1243144"/>
              <a:ext cx="1445789" cy="595127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"/>
            <p:cNvGrpSpPr/>
            <p:nvPr/>
          </p:nvGrpSpPr>
          <p:grpSpPr>
            <a:xfrm>
              <a:off x="2108518" y="1305926"/>
              <a:ext cx="1881540" cy="757433"/>
              <a:chOff x="2120161" y="1306253"/>
              <a:chExt cx="1881540" cy="757433"/>
            </a:xfrm>
          </p:grpSpPr>
          <p:sp>
            <p:nvSpPr>
              <p:cNvPr id="91" name="矩形 90"/>
              <p:cNvSpPr/>
              <p:nvPr/>
            </p:nvSpPr>
            <p:spPr>
              <a:xfrm rot="20251328">
                <a:off x="2120161" y="1306253"/>
                <a:ext cx="1772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</a:rPr>
                  <a:t>(1) requests TGS-ticket</a:t>
                </a:r>
                <a:endParaRPr lang="zh-CN" alt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2" name="Straight Arrow Connector 7"/>
              <p:cNvCxnSpPr/>
              <p:nvPr/>
            </p:nvCxnSpPr>
            <p:spPr>
              <a:xfrm flipH="1">
                <a:off x="2393504" y="1326706"/>
                <a:ext cx="1432734" cy="592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矩形 37"/>
              <p:cNvSpPr/>
              <p:nvPr/>
            </p:nvSpPr>
            <p:spPr>
              <a:xfrm rot="20290813">
                <a:off x="2402332" y="1602021"/>
                <a:ext cx="15993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</a:rPr>
                  <a:t>(2) sends TGS-ticket + session key</a:t>
                </a:r>
              </a:p>
            </p:txBody>
          </p:sp>
        </p:grpSp>
      </p:grpSp>
      <p:grpSp>
        <p:nvGrpSpPr>
          <p:cNvPr id="94" name="Group 49"/>
          <p:cNvGrpSpPr/>
          <p:nvPr/>
        </p:nvGrpSpPr>
        <p:grpSpPr>
          <a:xfrm>
            <a:off x="2503193" y="2383451"/>
            <a:ext cx="3038592" cy="758317"/>
            <a:chOff x="2627855" y="2375744"/>
            <a:chExt cx="3096273" cy="860295"/>
          </a:xfrm>
        </p:grpSpPr>
        <p:cxnSp>
          <p:nvCxnSpPr>
            <p:cNvPr id="95" name="Straight Arrow Connector 11"/>
            <p:cNvCxnSpPr/>
            <p:nvPr/>
          </p:nvCxnSpPr>
          <p:spPr>
            <a:xfrm>
              <a:off x="2667688" y="2643758"/>
              <a:ext cx="30564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6"/>
            <p:cNvCxnSpPr/>
            <p:nvPr/>
          </p:nvCxnSpPr>
          <p:spPr>
            <a:xfrm flipH="1">
              <a:off x="2627855" y="2715766"/>
              <a:ext cx="30564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736258" y="2375744"/>
              <a:ext cx="2531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(3) requests service granting ticket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71282" y="2774374"/>
              <a:ext cx="2411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(4) sends service granting ticket + session key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99" name="Group 31"/>
          <p:cNvGrpSpPr/>
          <p:nvPr/>
        </p:nvGrpSpPr>
        <p:grpSpPr>
          <a:xfrm rot="3510043">
            <a:off x="1805098" y="3224711"/>
            <a:ext cx="1516869" cy="656711"/>
            <a:chOff x="3711642" y="3266620"/>
            <a:chExt cx="2019155" cy="825319"/>
          </a:xfrm>
        </p:grpSpPr>
        <p:grpSp>
          <p:nvGrpSpPr>
            <p:cNvPr id="100" name="Group 33"/>
            <p:cNvGrpSpPr/>
            <p:nvPr/>
          </p:nvGrpSpPr>
          <p:grpSpPr>
            <a:xfrm>
              <a:off x="3836033" y="3266620"/>
              <a:ext cx="1746149" cy="644185"/>
              <a:chOff x="4192987" y="3321667"/>
              <a:chExt cx="1746149" cy="644185"/>
            </a:xfrm>
          </p:grpSpPr>
          <p:cxnSp>
            <p:nvCxnSpPr>
              <p:cNvPr id="104" name="Straight Arrow Connector 38"/>
              <p:cNvCxnSpPr/>
              <p:nvPr/>
            </p:nvCxnSpPr>
            <p:spPr>
              <a:xfrm flipV="1">
                <a:off x="4205360" y="3321667"/>
                <a:ext cx="1733776" cy="57120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39"/>
              <p:cNvCxnSpPr/>
              <p:nvPr/>
            </p:nvCxnSpPr>
            <p:spPr>
              <a:xfrm flipH="1">
                <a:off x="4192987" y="3401424"/>
                <a:ext cx="1733776" cy="56442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34"/>
            <p:cNvGrpSpPr/>
            <p:nvPr/>
          </p:nvGrpSpPr>
          <p:grpSpPr>
            <a:xfrm>
              <a:off x="3711642" y="3310024"/>
              <a:ext cx="2019155" cy="781915"/>
              <a:chOff x="3711642" y="3310024"/>
              <a:chExt cx="2019155" cy="781915"/>
            </a:xfrm>
          </p:grpSpPr>
          <p:sp>
            <p:nvSpPr>
              <p:cNvPr id="102" name="TextBox 101"/>
              <p:cNvSpPr txBox="1"/>
              <p:nvPr/>
            </p:nvSpPr>
            <p:spPr>
              <a:xfrm rot="20518741">
                <a:off x="3841721" y="3310024"/>
                <a:ext cx="15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</a:schemeClr>
                    </a:solidFill>
                  </a:rPr>
                  <a:t>(5) requests service</a:t>
                </a:r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20518741">
                <a:off x="3711642" y="3630274"/>
                <a:ext cx="2019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50000"/>
                      </a:schemeClr>
                    </a:solidFill>
                  </a:rPr>
                  <a:t>(6) provides server authenticator</a:t>
                </a:r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87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7332"/>
            <a:ext cx="2596133" cy="11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Phase I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26811" r="42863" b="27300"/>
          <a:stretch/>
        </p:blipFill>
        <p:spPr bwMode="auto">
          <a:xfrm>
            <a:off x="6736085" y="1227228"/>
            <a:ext cx="2161436" cy="2255188"/>
          </a:xfrm>
          <a:prstGeom prst="rect">
            <a:avLst/>
          </a:prstGeom>
          <a:noFill/>
          <a:ln w="19050" cap="rnd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>
          <a:xfrm>
            <a:off x="467545" y="771550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619672" y="1114586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椭圆 14"/>
          <p:cNvSpPr/>
          <p:nvPr/>
        </p:nvSpPr>
        <p:spPr>
          <a:xfrm>
            <a:off x="3419872" y="777823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AS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6136" y="1271600"/>
            <a:ext cx="288032" cy="76014"/>
          </a:xfrm>
          <a:prstGeom prst="rect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云形标注 4"/>
          <p:cNvSpPr/>
          <p:nvPr/>
        </p:nvSpPr>
        <p:spPr>
          <a:xfrm>
            <a:off x="6516216" y="718542"/>
            <a:ext cx="1512168" cy="792088"/>
          </a:xfrm>
          <a:prstGeom prst="cloudCallout">
            <a:avLst>
              <a:gd name="adj1" fmla="val -73407"/>
              <a:gd name="adj2" fmla="val 2337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/>
              <a:t>AS listening at port 10800</a:t>
            </a:r>
            <a:endParaRPr lang="zh-CN" altLang="en-US" sz="1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t="1" b="-1"/>
          <a:stretch/>
        </p:blipFill>
        <p:spPr bwMode="auto">
          <a:xfrm>
            <a:off x="289414" y="1848732"/>
            <a:ext cx="4176464" cy="17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2099155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04fc711301f3c784d66955d98d399afb@111111111@20171212200526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101010" y="2182356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4068441" y="2176125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2" name="椭圆 31"/>
          <p:cNvSpPr/>
          <p:nvPr/>
        </p:nvSpPr>
        <p:spPr>
          <a:xfrm>
            <a:off x="467545" y="2400659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3" name="右箭头 32"/>
          <p:cNvSpPr/>
          <p:nvPr/>
        </p:nvSpPr>
        <p:spPr>
          <a:xfrm flipH="1">
            <a:off x="1619672" y="2743695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4" name="椭圆 33"/>
          <p:cNvSpPr/>
          <p:nvPr/>
        </p:nvSpPr>
        <p:spPr>
          <a:xfrm>
            <a:off x="3419872" y="2406932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AS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698" y="3502586"/>
            <a:ext cx="29831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suTguRN2FjschXw</a:t>
            </a:r>
            <a:r>
              <a:rPr lang="en-US" altLang="zh-CN" sz="1400" dirty="0" smtClean="0"/>
              <a:t>=@111111111@</a:t>
            </a:r>
          </a:p>
          <a:p>
            <a:r>
              <a:rPr lang="en-US" altLang="zh-CN" sz="1400" dirty="0">
                <a:solidFill>
                  <a:srgbClr val="4C4C4C"/>
                </a:solidFill>
              </a:rPr>
              <a:t>4f15e903add2d7b557613ea4258853b0255e3fe4442166b59d692cd8c969ca58fffaf45e56109b649a4cb2db78f13c9e35cd8b565ba93843520367282e30cbf4</a:t>
            </a:r>
            <a:endParaRPr lang="zh-CN" altLang="en-US" sz="1400" dirty="0">
              <a:solidFill>
                <a:srgbClr val="4C4C4C"/>
              </a:solidFill>
            </a:endParaRPr>
          </a:p>
          <a:p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323528" y="3585461"/>
            <a:ext cx="1656183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2123728" y="3585460"/>
            <a:ext cx="792088" cy="18795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167843" y="3291830"/>
            <a:ext cx="5832649" cy="1260789"/>
            <a:chOff x="3167843" y="3291830"/>
            <a:chExt cx="5832649" cy="1260789"/>
          </a:xfrm>
        </p:grpSpPr>
        <p:grpSp>
          <p:nvGrpSpPr>
            <p:cNvPr id="7" name="组合 6"/>
            <p:cNvGrpSpPr/>
            <p:nvPr/>
          </p:nvGrpSpPr>
          <p:grpSpPr>
            <a:xfrm>
              <a:off x="3167843" y="3291830"/>
              <a:ext cx="5832649" cy="1260789"/>
              <a:chOff x="3167843" y="3291830"/>
              <a:chExt cx="5832649" cy="1260789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843" y="3291830"/>
                <a:ext cx="5832649" cy="1260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矩形 34"/>
              <p:cNvSpPr/>
              <p:nvPr/>
            </p:nvSpPr>
            <p:spPr>
              <a:xfrm>
                <a:off x="4932040" y="3698318"/>
                <a:ext cx="1224136" cy="150204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522288" y="3698318"/>
                <a:ext cx="682154" cy="150204"/>
              </a:xfrm>
              <a:prstGeom prst="rect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524328" y="3698197"/>
              <a:ext cx="648072" cy="150326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323527" y="3789082"/>
            <a:ext cx="2844315" cy="108692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631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26" y="3795886"/>
            <a:ext cx="5719462" cy="10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55" y="611489"/>
            <a:ext cx="3131741" cy="12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Request TGS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26811" r="42863" b="27300"/>
          <a:stretch/>
        </p:blipFill>
        <p:spPr bwMode="auto">
          <a:xfrm>
            <a:off x="6593904" y="1419622"/>
            <a:ext cx="2161436" cy="2255188"/>
          </a:xfrm>
          <a:prstGeom prst="rect">
            <a:avLst/>
          </a:prstGeom>
          <a:noFill/>
          <a:ln w="19050" cap="rnd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>
          <a:xfrm>
            <a:off x="467545" y="771550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619672" y="1114586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19872" y="777823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TGS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6176" y="1070635"/>
            <a:ext cx="379003" cy="148022"/>
          </a:xfrm>
          <a:prstGeom prst="rect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7309372" y="424267"/>
            <a:ext cx="1512168" cy="792088"/>
          </a:xfrm>
          <a:prstGeom prst="cloudCallout">
            <a:avLst>
              <a:gd name="adj1" fmla="val -94572"/>
              <a:gd name="adj2" fmla="val 4839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rgbClr val="4C4C4C"/>
                </a:solidFill>
              </a:rPr>
              <a:t>TGS listening at port 10801</a:t>
            </a:r>
            <a:endParaRPr lang="zh-CN" altLang="en-US" sz="1000" dirty="0">
              <a:solidFill>
                <a:srgbClr val="4C4C4C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/>
          <a:stretch/>
        </p:blipFill>
        <p:spPr bwMode="auto">
          <a:xfrm>
            <a:off x="234081" y="1691557"/>
            <a:ext cx="4287129" cy="28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878" y="2001640"/>
            <a:ext cx="6277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C4C4C"/>
                </a:solidFill>
              </a:rPr>
              <a:t>222222222@4f15e903add2d7b557613ea4258853b0255e3fe4442166b59d692cd8c969ca58fffaf45e56109b649a4cb2db78f13c9e35cd8b565ba93843520367282e30cbf4@2d6a80c862c1039de8bc9d21a2251b25</a:t>
            </a:r>
            <a:endParaRPr lang="zh-CN" altLang="en-US" sz="1400" dirty="0">
              <a:solidFill>
                <a:srgbClr val="4C4C4C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67545" y="2837998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3" name="右箭头 32"/>
          <p:cNvSpPr/>
          <p:nvPr/>
        </p:nvSpPr>
        <p:spPr>
          <a:xfrm flipH="1">
            <a:off x="1619672" y="3181034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19872" y="2844271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TGS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0192" y="4083918"/>
            <a:ext cx="577132" cy="110646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88024" y="4083918"/>
            <a:ext cx="682154" cy="110646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4C4C4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4081" y="3682033"/>
            <a:ext cx="2983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ofBtvBWdGZ3LDio=</a:t>
            </a:r>
            <a:r>
              <a:rPr lang="en-US" altLang="zh-CN" sz="1400" dirty="0">
                <a:solidFill>
                  <a:srgbClr val="4C4C4C"/>
                </a:solidFill>
              </a:rPr>
              <a:t>@222222222@442956401baf0a28359cd224f54ccfbf395df880e32f65cc66610139d98b3ba4ed76e6e2f9c1003d26117d6d8d80ab04 </a:t>
            </a:r>
            <a:endParaRPr lang="zh-CN" altLang="en-US" sz="1400" dirty="0">
              <a:solidFill>
                <a:srgbClr val="4C4C4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5616" y="2071091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1259632" y="2499742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69208" y="3977229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907704" y="3761205"/>
            <a:ext cx="288032" cy="178697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333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319" y="3859476"/>
            <a:ext cx="3162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b268111a1416801f110fd739e11fa690</a:t>
            </a:r>
            <a:endParaRPr lang="zh-CN" altLang="en-US" sz="14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3424" cy="540543"/>
          </a:xfrm>
        </p:spPr>
        <p:txBody>
          <a:bodyPr/>
          <a:lstStyle/>
          <a:p>
            <a:r>
              <a:rPr lang="en-US" altLang="zh-CN" dirty="0" smtClean="0"/>
              <a:t>Connect to server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7545" y="771550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619672" y="1114586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47864" y="708611"/>
            <a:ext cx="936104" cy="899751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Server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148" y="1774110"/>
            <a:ext cx="4379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C4C4C"/>
                </a:solidFill>
              </a:rPr>
              <a:t>442956401baf0a28359cd224f54ccfbf395df880e32f65cc66610139d98b3ba4ed76e6e2f9c1003d26117d6d8d80ab04@2d6a80c862c1039de8bc9d21a2251b25</a:t>
            </a:r>
            <a:endParaRPr lang="zh-CN" altLang="en-US" sz="1400" dirty="0">
              <a:solidFill>
                <a:srgbClr val="4C4C4C"/>
              </a:solidFill>
            </a:endParaRPr>
          </a:p>
          <a:p>
            <a:endParaRPr lang="zh-CN" altLang="en-US" sz="1400" dirty="0">
              <a:solidFill>
                <a:srgbClr val="4C4C4C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67545" y="2556354"/>
            <a:ext cx="864096" cy="830539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Client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3" name="右箭头 32"/>
          <p:cNvSpPr/>
          <p:nvPr/>
        </p:nvSpPr>
        <p:spPr>
          <a:xfrm flipH="1">
            <a:off x="1584648" y="2893116"/>
            <a:ext cx="1515949" cy="15701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47864" y="2557108"/>
            <a:ext cx="936104" cy="899751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31" tIns="34289" rIns="68531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39"/>
            <a:r>
              <a:rPr lang="en-US" altLang="zh-CN" sz="1100" b="1" dirty="0" smtClean="0">
                <a:solidFill>
                  <a:srgbClr val="FFFFFF"/>
                </a:solidFill>
                <a:latin typeface="Arial Black"/>
              </a:rPr>
              <a:t>Server</a:t>
            </a:r>
            <a:endParaRPr lang="en-US" altLang="zh-CN" sz="1100" b="1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0703" y="2597412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4C4C4C"/>
                </a:solidFill>
              </a:rPr>
              <a:t>timestamp</a:t>
            </a:r>
            <a:endParaRPr lang="zh-CN" altLang="en-US" sz="1100" dirty="0">
              <a:solidFill>
                <a:srgbClr val="4C4C4C"/>
              </a:solidFill>
            </a:endParaRPr>
          </a:p>
        </p:txBody>
      </p:sp>
      <p:pic>
        <p:nvPicPr>
          <p:cNvPr id="8195" name="Picture 3" descr="C:\Users\13\Desktop\chat\微信图片_2017121401010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5" t="24503" r="30678" b="29533"/>
          <a:stretch/>
        </p:blipFill>
        <p:spPr bwMode="auto">
          <a:xfrm>
            <a:off x="4139952" y="627534"/>
            <a:ext cx="3891039" cy="2626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3563888" y="4083918"/>
            <a:ext cx="576064" cy="43204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912614" y="86820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ticket@auth</a:t>
            </a:r>
            <a:endParaRPr lang="zh-CN" altLang="en-US" sz="1100" dirty="0"/>
          </a:p>
        </p:txBody>
      </p:sp>
      <p:pic>
        <p:nvPicPr>
          <p:cNvPr id="8196" name="Picture 4" descr="C:\Users\13\Desktop\chat\微信图片_2017121401010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t="13534" r="41600" b="30699"/>
          <a:stretch/>
        </p:blipFill>
        <p:spPr bwMode="auto">
          <a:xfrm>
            <a:off x="1132776" y="1527255"/>
            <a:ext cx="3223260" cy="318713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99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4_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5_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0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1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1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2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3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4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5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6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7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8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ppt/theme/themeOverride9.xml><?xml version="1.0" encoding="utf-8"?>
<a:themeOverride xmlns:a="http://schemas.openxmlformats.org/drawingml/2006/main">
  <a:clrScheme name="PPTSHOP-BLUE">
    <a:dk1>
      <a:srgbClr val="4C4C4C"/>
    </a:dk1>
    <a:lt1>
      <a:srgbClr val="FFFFFF"/>
    </a:lt1>
    <a:dk2>
      <a:srgbClr val="777777"/>
    </a:dk2>
    <a:lt2>
      <a:srgbClr val="B2B2B2"/>
    </a:lt2>
    <a:accent1>
      <a:srgbClr val="078BD7"/>
    </a:accent1>
    <a:accent2>
      <a:srgbClr val="31AFF8"/>
    </a:accent2>
    <a:accent3>
      <a:srgbClr val="19C3FF"/>
    </a:accent3>
    <a:accent4>
      <a:srgbClr val="83CFFA"/>
    </a:accent4>
    <a:accent5>
      <a:srgbClr val="B2B2B2"/>
    </a:accent5>
    <a:accent6>
      <a:srgbClr val="FF6600"/>
    </a:accent6>
    <a:hlink>
      <a:srgbClr val="373737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465</Words>
  <Application>Microsoft Office PowerPoint</Application>
  <PresentationFormat>全屏显示(16:9)</PresentationFormat>
  <Paragraphs>137</Paragraphs>
  <Slides>17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INPAGE</vt:lpstr>
      <vt:lpstr>3_INPAGE</vt:lpstr>
      <vt:lpstr>4_INPAGE</vt:lpstr>
      <vt:lpstr>5_INPAGE</vt:lpstr>
      <vt:lpstr>Visio</vt:lpstr>
      <vt:lpstr>Secure Instant Messaging</vt:lpstr>
      <vt:lpstr>Context</vt:lpstr>
      <vt:lpstr>Motive</vt:lpstr>
      <vt:lpstr>Our work</vt:lpstr>
      <vt:lpstr>Client-Server  Architecture with Kerberos Authentication</vt:lpstr>
      <vt:lpstr>Phase I : Authentication   —— Kerberos</vt:lpstr>
      <vt:lpstr>Phase I</vt:lpstr>
      <vt:lpstr>Request TGS</vt:lpstr>
      <vt:lpstr>Connect to server</vt:lpstr>
      <vt:lpstr>Group Chat (default) </vt:lpstr>
      <vt:lpstr>Private Chat</vt:lpstr>
      <vt:lpstr>Phase II : Client Key Exchange   —— Diffie-Hellman Algorithm</vt:lpstr>
      <vt:lpstr>Phase II : Client Key Exchange   —— Diffie-Hellman Algorithm</vt:lpstr>
      <vt:lpstr>Phase III : Encrypted Communication   —— AES</vt:lpstr>
      <vt:lpstr>Bad Test --Sniffing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chenguang</dc:creator>
  <cp:lastModifiedBy>chenguang zhang</cp:lastModifiedBy>
  <cp:revision>111</cp:revision>
  <dcterms:created xsi:type="dcterms:W3CDTF">2017-11-15T17:14:52Z</dcterms:created>
  <dcterms:modified xsi:type="dcterms:W3CDTF">2017-12-14T09:54:25Z</dcterms:modified>
</cp:coreProperties>
</file>