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3"/>
  </p:notesMasterIdLst>
  <p:sldIdLst>
    <p:sldId id="256" r:id="rId2"/>
    <p:sldId id="257" r:id="rId3"/>
    <p:sldId id="260" r:id="rId4"/>
    <p:sldId id="259" r:id="rId5"/>
    <p:sldId id="258" r:id="rId6"/>
    <p:sldId id="261" r:id="rId7"/>
    <p:sldId id="274" r:id="rId8"/>
    <p:sldId id="267" r:id="rId9"/>
    <p:sldId id="264" r:id="rId10"/>
    <p:sldId id="268" r:id="rId11"/>
    <p:sldId id="266" r:id="rId12"/>
    <p:sldId id="273" r:id="rId13"/>
    <p:sldId id="269" r:id="rId14"/>
    <p:sldId id="280" r:id="rId15"/>
    <p:sldId id="275" r:id="rId16"/>
    <p:sldId id="277" r:id="rId17"/>
    <p:sldId id="262" r:id="rId18"/>
    <p:sldId id="265" r:id="rId19"/>
    <p:sldId id="281" r:id="rId20"/>
    <p:sldId id="276"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2A73ED3-42A4-4E98-87DA-351F82F941BF}">
          <p14:sldIdLst>
            <p14:sldId id="256"/>
            <p14:sldId id="257"/>
            <p14:sldId id="260"/>
            <p14:sldId id="259"/>
            <p14:sldId id="258"/>
            <p14:sldId id="261"/>
            <p14:sldId id="274"/>
            <p14:sldId id="267"/>
            <p14:sldId id="264"/>
            <p14:sldId id="268"/>
            <p14:sldId id="266"/>
            <p14:sldId id="273"/>
            <p14:sldId id="269"/>
            <p14:sldId id="280"/>
            <p14:sldId id="275"/>
            <p14:sldId id="277"/>
            <p14:sldId id="262"/>
            <p14:sldId id="265"/>
            <p14:sldId id="281"/>
            <p14:sldId id="276"/>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97E569-524E-46FB-B561-A49E7D72BDC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zh-TW" altLang="en-US"/>
        </a:p>
      </dgm:t>
    </dgm:pt>
    <dgm:pt modelId="{0FFDAE56-130A-4545-81BB-F4E7D5AB7AEE}">
      <dgm:prSet phldrT="[文字]" custT="1"/>
      <dgm:spPr/>
      <dgm:t>
        <a:bodyPr/>
        <a:lstStyle/>
        <a:p>
          <a:r>
            <a:rPr lang="zh-TW" altLang="en-US" sz="2000" dirty="0">
              <a:latin typeface="標楷體" panose="03000509000000000000" pitchFamily="65" charset="-120"/>
              <a:ea typeface="標楷體" panose="03000509000000000000" pitchFamily="65" charset="-120"/>
            </a:rPr>
            <a:t>搜集</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資料</a:t>
          </a:r>
        </a:p>
      </dgm:t>
    </dgm:pt>
    <dgm:pt modelId="{9A5DDE34-B578-443B-AD58-E1C67DEFF55A}" type="parTrans" cxnId="{70E8A55E-590A-485B-BD90-D7C1FC213AA6}">
      <dgm:prSet/>
      <dgm:spPr/>
      <dgm:t>
        <a:bodyPr/>
        <a:lstStyle/>
        <a:p>
          <a:endParaRPr lang="zh-TW" altLang="en-US" sz="2000"/>
        </a:p>
      </dgm:t>
    </dgm:pt>
    <dgm:pt modelId="{9EB06B11-8318-463A-AC87-447C2600FBB0}" type="sibTrans" cxnId="{70E8A55E-590A-485B-BD90-D7C1FC213AA6}">
      <dgm:prSet/>
      <dgm:spPr/>
      <dgm:t>
        <a:bodyPr/>
        <a:lstStyle/>
        <a:p>
          <a:endParaRPr lang="zh-TW" altLang="en-US" sz="2000"/>
        </a:p>
      </dgm:t>
    </dgm:pt>
    <dgm:pt modelId="{2DAA7D84-189D-4541-9E39-DCE36A97CC95}">
      <dgm:prSet phldrT="[文字]" custT="1"/>
      <dgm:spPr/>
      <dgm:t>
        <a:bodyPr/>
        <a:lstStyle/>
        <a:p>
          <a:r>
            <a:rPr lang="zh-TW" altLang="en-US" sz="2000" dirty="0">
              <a:latin typeface="標楷體" panose="03000509000000000000" pitchFamily="65" charset="-120"/>
              <a:ea typeface="標楷體" panose="03000509000000000000" pitchFamily="65" charset="-120"/>
            </a:rPr>
            <a:t>資料預處理</a:t>
          </a:r>
        </a:p>
      </dgm:t>
    </dgm:pt>
    <dgm:pt modelId="{4A04A903-2149-4196-B9FD-6341E15F2F85}" type="parTrans" cxnId="{03271B00-732D-468A-8A02-1BDD2E6B6466}">
      <dgm:prSet/>
      <dgm:spPr/>
      <dgm:t>
        <a:bodyPr/>
        <a:lstStyle/>
        <a:p>
          <a:endParaRPr lang="zh-TW" altLang="en-US" sz="2000"/>
        </a:p>
      </dgm:t>
    </dgm:pt>
    <dgm:pt modelId="{5EAE6EF4-3645-41C2-A37B-587DD8A9EDFE}" type="sibTrans" cxnId="{03271B00-732D-468A-8A02-1BDD2E6B6466}">
      <dgm:prSet/>
      <dgm:spPr/>
      <dgm:t>
        <a:bodyPr/>
        <a:lstStyle/>
        <a:p>
          <a:endParaRPr lang="zh-TW" altLang="en-US" sz="2000"/>
        </a:p>
      </dgm:t>
    </dgm:pt>
    <dgm:pt modelId="{7E8FCBA5-5B10-403B-BB2E-7753E118B8B2}">
      <dgm:prSet phldrT="[文字]" custT="1"/>
      <dgm:spPr/>
      <dgm:t>
        <a:bodyPr/>
        <a:lstStyle/>
        <a:p>
          <a:r>
            <a:rPr lang="zh-TW" altLang="en-US" sz="2000" dirty="0">
              <a:latin typeface="標楷體" panose="03000509000000000000" pitchFamily="65" charset="-120"/>
              <a:ea typeface="標楷體" panose="03000509000000000000" pitchFamily="65" charset="-120"/>
            </a:rPr>
            <a:t>資料</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分析</a:t>
          </a:r>
        </a:p>
      </dgm:t>
    </dgm:pt>
    <dgm:pt modelId="{5FEE04F2-CB8B-4DD0-9059-5D6B7EF3C992}" type="parTrans" cxnId="{CF6415EE-A71B-4C0E-8741-A4A26BE89898}">
      <dgm:prSet/>
      <dgm:spPr/>
      <dgm:t>
        <a:bodyPr/>
        <a:lstStyle/>
        <a:p>
          <a:endParaRPr lang="zh-TW" altLang="en-US" sz="2000"/>
        </a:p>
      </dgm:t>
    </dgm:pt>
    <dgm:pt modelId="{6983FCC0-2F9E-47F3-9A4D-CB32DD727DF9}" type="sibTrans" cxnId="{CF6415EE-A71B-4C0E-8741-A4A26BE89898}">
      <dgm:prSet/>
      <dgm:spPr/>
      <dgm:t>
        <a:bodyPr/>
        <a:lstStyle/>
        <a:p>
          <a:endParaRPr lang="zh-TW" altLang="en-US" sz="2000"/>
        </a:p>
      </dgm:t>
    </dgm:pt>
    <dgm:pt modelId="{EB8E2C1B-7C51-4A5E-9431-276C7F15C82A}">
      <dgm:prSet phldrT="[文字]" custT="1"/>
      <dgm:spPr/>
      <dgm:t>
        <a:bodyPr/>
        <a:lstStyle/>
        <a:p>
          <a:r>
            <a:rPr lang="zh-TW" altLang="en-US" sz="2000" dirty="0">
              <a:latin typeface="標楷體" panose="03000509000000000000" pitchFamily="65" charset="-120"/>
              <a:ea typeface="標楷體" panose="03000509000000000000" pitchFamily="65" charset="-120"/>
            </a:rPr>
            <a:t>資料</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解釋</a:t>
          </a:r>
        </a:p>
      </dgm:t>
    </dgm:pt>
    <dgm:pt modelId="{8040C61A-93C7-4B8A-B48D-B3FE46EF57D0}" type="parTrans" cxnId="{65741297-9743-4A99-B603-4CEB59615F15}">
      <dgm:prSet/>
      <dgm:spPr/>
      <dgm:t>
        <a:bodyPr/>
        <a:lstStyle/>
        <a:p>
          <a:endParaRPr lang="zh-TW" altLang="en-US" sz="2000"/>
        </a:p>
      </dgm:t>
    </dgm:pt>
    <dgm:pt modelId="{0F09AE55-574D-4396-9ABC-43C1B86CE26F}" type="sibTrans" cxnId="{65741297-9743-4A99-B603-4CEB59615F15}">
      <dgm:prSet/>
      <dgm:spPr/>
      <dgm:t>
        <a:bodyPr/>
        <a:lstStyle/>
        <a:p>
          <a:endParaRPr lang="zh-TW" altLang="en-US" sz="2000"/>
        </a:p>
      </dgm:t>
    </dgm:pt>
    <dgm:pt modelId="{CFFDCD12-6C8B-4294-8E7A-12D5E35D421E}" type="pres">
      <dgm:prSet presAssocID="{5497E569-524E-46FB-B561-A49E7D72BDCB}" presName="theList" presStyleCnt="0">
        <dgm:presLayoutVars>
          <dgm:dir/>
          <dgm:animLvl val="lvl"/>
          <dgm:resizeHandles val="exact"/>
        </dgm:presLayoutVars>
      </dgm:prSet>
      <dgm:spPr/>
    </dgm:pt>
    <dgm:pt modelId="{F555F3A4-8905-42F1-90C7-978AB1BBF8D5}" type="pres">
      <dgm:prSet presAssocID="{0FFDAE56-130A-4545-81BB-F4E7D5AB7AEE}" presName="compNode" presStyleCnt="0"/>
      <dgm:spPr/>
    </dgm:pt>
    <dgm:pt modelId="{C7C339D9-F678-4C85-AB82-C96F5240ED46}" type="pres">
      <dgm:prSet presAssocID="{0FFDAE56-130A-4545-81BB-F4E7D5AB7AEE}" presName="noGeometry" presStyleCnt="0"/>
      <dgm:spPr/>
    </dgm:pt>
    <dgm:pt modelId="{1BFF7737-1D26-4A3E-B1F7-8628A5F898FF}" type="pres">
      <dgm:prSet presAssocID="{0FFDAE56-130A-4545-81BB-F4E7D5AB7AEE}" presName="childTextVisible" presStyleLbl="bgAccFollowNode1" presStyleIdx="0" presStyleCnt="4">
        <dgm:presLayoutVars>
          <dgm:bulletEnabled val="1"/>
        </dgm:presLayoutVars>
      </dgm:prSet>
      <dgm:spPr/>
    </dgm:pt>
    <dgm:pt modelId="{5B8035C6-0016-4F1F-B396-1F5C1DA3E678}" type="pres">
      <dgm:prSet presAssocID="{0FFDAE56-130A-4545-81BB-F4E7D5AB7AEE}" presName="childTextHidden" presStyleLbl="bgAccFollowNode1" presStyleIdx="0" presStyleCnt="4"/>
      <dgm:spPr/>
    </dgm:pt>
    <dgm:pt modelId="{B09474A7-97D3-47F4-8BFF-94ABC4D1E843}" type="pres">
      <dgm:prSet presAssocID="{0FFDAE56-130A-4545-81BB-F4E7D5AB7AEE}" presName="parentText" presStyleLbl="node1" presStyleIdx="0" presStyleCnt="4" custScaleX="115649" custScaleY="97510" custLinFactNeighborX="62269" custLinFactNeighborY="911">
        <dgm:presLayoutVars>
          <dgm:chMax val="1"/>
          <dgm:bulletEnabled val="1"/>
        </dgm:presLayoutVars>
      </dgm:prSet>
      <dgm:spPr/>
    </dgm:pt>
    <dgm:pt modelId="{2EE3D841-4BF4-4541-A2EB-EC67B9CCA277}" type="pres">
      <dgm:prSet presAssocID="{0FFDAE56-130A-4545-81BB-F4E7D5AB7AEE}" presName="aSpace" presStyleCnt="0"/>
      <dgm:spPr/>
    </dgm:pt>
    <dgm:pt modelId="{9042618E-8FAD-4221-A688-F1F9CC7C64D5}" type="pres">
      <dgm:prSet presAssocID="{2DAA7D84-189D-4541-9E39-DCE36A97CC95}" presName="compNode" presStyleCnt="0"/>
      <dgm:spPr/>
    </dgm:pt>
    <dgm:pt modelId="{A64B0D69-28DC-4C87-A3FB-1448BD1B1C13}" type="pres">
      <dgm:prSet presAssocID="{2DAA7D84-189D-4541-9E39-DCE36A97CC95}" presName="noGeometry" presStyleCnt="0"/>
      <dgm:spPr/>
    </dgm:pt>
    <dgm:pt modelId="{F75923E2-BCE4-499F-A891-BFB03DDC25A9}" type="pres">
      <dgm:prSet presAssocID="{2DAA7D84-189D-4541-9E39-DCE36A97CC95}" presName="childTextVisible" presStyleLbl="bgAccFollowNode1" presStyleIdx="1" presStyleCnt="4">
        <dgm:presLayoutVars>
          <dgm:bulletEnabled val="1"/>
        </dgm:presLayoutVars>
      </dgm:prSet>
      <dgm:spPr/>
    </dgm:pt>
    <dgm:pt modelId="{61870BCF-F401-409E-B58D-E69A9FA541BA}" type="pres">
      <dgm:prSet presAssocID="{2DAA7D84-189D-4541-9E39-DCE36A97CC95}" presName="childTextHidden" presStyleLbl="bgAccFollowNode1" presStyleIdx="1" presStyleCnt="4"/>
      <dgm:spPr/>
    </dgm:pt>
    <dgm:pt modelId="{14C4C904-3446-46F2-AA26-B15C5BC0C387}" type="pres">
      <dgm:prSet presAssocID="{2DAA7D84-189D-4541-9E39-DCE36A97CC95}" presName="parentText" presStyleLbl="node1" presStyleIdx="1" presStyleCnt="4" custScaleX="116553" custScaleY="97404" custLinFactNeighborX="66573" custLinFactNeighborY="1502">
        <dgm:presLayoutVars>
          <dgm:chMax val="1"/>
          <dgm:bulletEnabled val="1"/>
        </dgm:presLayoutVars>
      </dgm:prSet>
      <dgm:spPr/>
    </dgm:pt>
    <dgm:pt modelId="{85C4F0CD-983A-4ADA-9BD8-D29BA612D554}" type="pres">
      <dgm:prSet presAssocID="{2DAA7D84-189D-4541-9E39-DCE36A97CC95}" presName="aSpace" presStyleCnt="0"/>
      <dgm:spPr/>
    </dgm:pt>
    <dgm:pt modelId="{A185C1AD-BF01-42D9-B08A-DC43DEC2B252}" type="pres">
      <dgm:prSet presAssocID="{7E8FCBA5-5B10-403B-BB2E-7753E118B8B2}" presName="compNode" presStyleCnt="0"/>
      <dgm:spPr/>
    </dgm:pt>
    <dgm:pt modelId="{3638565D-BEC6-4B1E-86B0-919D92961DC4}" type="pres">
      <dgm:prSet presAssocID="{7E8FCBA5-5B10-403B-BB2E-7753E118B8B2}" presName="noGeometry" presStyleCnt="0"/>
      <dgm:spPr/>
    </dgm:pt>
    <dgm:pt modelId="{F2910210-BDB4-48D9-8587-E1C1BF5E9083}" type="pres">
      <dgm:prSet presAssocID="{7E8FCBA5-5B10-403B-BB2E-7753E118B8B2}" presName="childTextVisible" presStyleLbl="bgAccFollowNode1" presStyleIdx="2" presStyleCnt="4">
        <dgm:presLayoutVars>
          <dgm:bulletEnabled val="1"/>
        </dgm:presLayoutVars>
      </dgm:prSet>
      <dgm:spPr/>
    </dgm:pt>
    <dgm:pt modelId="{9AE6640B-57DA-40F4-847E-1AF55DAAAB36}" type="pres">
      <dgm:prSet presAssocID="{7E8FCBA5-5B10-403B-BB2E-7753E118B8B2}" presName="childTextHidden" presStyleLbl="bgAccFollowNode1" presStyleIdx="2" presStyleCnt="4"/>
      <dgm:spPr/>
    </dgm:pt>
    <dgm:pt modelId="{C24ECCF1-3AAF-4259-8C00-D3344E6CD9DE}" type="pres">
      <dgm:prSet presAssocID="{7E8FCBA5-5B10-403B-BB2E-7753E118B8B2}" presName="parentText" presStyleLbl="node1" presStyleIdx="2" presStyleCnt="4" custScaleX="117521" custScaleY="98207" custLinFactNeighborX="65557" custLinFactNeighborY="-1017">
        <dgm:presLayoutVars>
          <dgm:chMax val="1"/>
          <dgm:bulletEnabled val="1"/>
        </dgm:presLayoutVars>
      </dgm:prSet>
      <dgm:spPr/>
    </dgm:pt>
    <dgm:pt modelId="{14C043DD-EAE3-4386-B5E6-6F40157B6362}" type="pres">
      <dgm:prSet presAssocID="{7E8FCBA5-5B10-403B-BB2E-7753E118B8B2}" presName="aSpace" presStyleCnt="0"/>
      <dgm:spPr/>
    </dgm:pt>
    <dgm:pt modelId="{09548195-B15E-4210-9FB9-4DA10DEA344C}" type="pres">
      <dgm:prSet presAssocID="{EB8E2C1B-7C51-4A5E-9431-276C7F15C82A}" presName="compNode" presStyleCnt="0"/>
      <dgm:spPr/>
    </dgm:pt>
    <dgm:pt modelId="{73338D4B-C0E7-4FC2-823B-2874756B9226}" type="pres">
      <dgm:prSet presAssocID="{EB8E2C1B-7C51-4A5E-9431-276C7F15C82A}" presName="noGeometry" presStyleCnt="0"/>
      <dgm:spPr/>
    </dgm:pt>
    <dgm:pt modelId="{B171FE83-FB36-48A3-8F6E-4378DA046A5B}" type="pres">
      <dgm:prSet presAssocID="{EB8E2C1B-7C51-4A5E-9431-276C7F15C82A}" presName="childTextVisible" presStyleLbl="bgAccFollowNode1" presStyleIdx="3" presStyleCnt="4">
        <dgm:presLayoutVars>
          <dgm:bulletEnabled val="1"/>
        </dgm:presLayoutVars>
      </dgm:prSet>
      <dgm:spPr/>
    </dgm:pt>
    <dgm:pt modelId="{702D76C1-C8A8-430B-B4A8-D53E5ED93AFF}" type="pres">
      <dgm:prSet presAssocID="{EB8E2C1B-7C51-4A5E-9431-276C7F15C82A}" presName="childTextHidden" presStyleLbl="bgAccFollowNode1" presStyleIdx="3" presStyleCnt="4"/>
      <dgm:spPr/>
    </dgm:pt>
    <dgm:pt modelId="{43186A0E-0241-4886-A3CB-BA2B186F3625}" type="pres">
      <dgm:prSet presAssocID="{EB8E2C1B-7C51-4A5E-9431-276C7F15C82A}" presName="parentText" presStyleLbl="node1" presStyleIdx="3" presStyleCnt="4" custScaleX="118506" custScaleY="100111" custLinFactNeighborX="60410" custLinFactNeighborY="-3607">
        <dgm:presLayoutVars>
          <dgm:chMax val="1"/>
          <dgm:bulletEnabled val="1"/>
        </dgm:presLayoutVars>
      </dgm:prSet>
      <dgm:spPr/>
    </dgm:pt>
  </dgm:ptLst>
  <dgm:cxnLst>
    <dgm:cxn modelId="{03271B00-732D-468A-8A02-1BDD2E6B6466}" srcId="{5497E569-524E-46FB-B561-A49E7D72BDCB}" destId="{2DAA7D84-189D-4541-9E39-DCE36A97CC95}" srcOrd="1" destOrd="0" parTransId="{4A04A903-2149-4196-B9FD-6341E15F2F85}" sibTransId="{5EAE6EF4-3645-41C2-A37B-587DD8A9EDFE}"/>
    <dgm:cxn modelId="{D8BA463D-D775-4659-8D7C-1CC559066E0D}" type="presOf" srcId="{7E8FCBA5-5B10-403B-BB2E-7753E118B8B2}" destId="{C24ECCF1-3AAF-4259-8C00-D3344E6CD9DE}" srcOrd="0" destOrd="0" presId="urn:microsoft.com/office/officeart/2005/8/layout/hProcess6"/>
    <dgm:cxn modelId="{70E8A55E-590A-485B-BD90-D7C1FC213AA6}" srcId="{5497E569-524E-46FB-B561-A49E7D72BDCB}" destId="{0FFDAE56-130A-4545-81BB-F4E7D5AB7AEE}" srcOrd="0" destOrd="0" parTransId="{9A5DDE34-B578-443B-AD58-E1C67DEFF55A}" sibTransId="{9EB06B11-8318-463A-AC87-447C2600FBB0}"/>
    <dgm:cxn modelId="{8F7F2269-7FA1-4DF6-843B-36D90ECEEA03}" type="presOf" srcId="{5497E569-524E-46FB-B561-A49E7D72BDCB}" destId="{CFFDCD12-6C8B-4294-8E7A-12D5E35D421E}" srcOrd="0" destOrd="0" presId="urn:microsoft.com/office/officeart/2005/8/layout/hProcess6"/>
    <dgm:cxn modelId="{65741297-9743-4A99-B603-4CEB59615F15}" srcId="{5497E569-524E-46FB-B561-A49E7D72BDCB}" destId="{EB8E2C1B-7C51-4A5E-9431-276C7F15C82A}" srcOrd="3" destOrd="0" parTransId="{8040C61A-93C7-4B8A-B48D-B3FE46EF57D0}" sibTransId="{0F09AE55-574D-4396-9ABC-43C1B86CE26F}"/>
    <dgm:cxn modelId="{FE882FAD-AC9E-490C-80DF-C5CA5A36D966}" type="presOf" srcId="{2DAA7D84-189D-4541-9E39-DCE36A97CC95}" destId="{14C4C904-3446-46F2-AA26-B15C5BC0C387}" srcOrd="0" destOrd="0" presId="urn:microsoft.com/office/officeart/2005/8/layout/hProcess6"/>
    <dgm:cxn modelId="{8A0FDDC3-5D37-4556-9D01-59B900520BAF}" type="presOf" srcId="{EB8E2C1B-7C51-4A5E-9431-276C7F15C82A}" destId="{43186A0E-0241-4886-A3CB-BA2B186F3625}" srcOrd="0" destOrd="0" presId="urn:microsoft.com/office/officeart/2005/8/layout/hProcess6"/>
    <dgm:cxn modelId="{7308EDCF-C497-459F-B6EE-B633B0625F9C}" type="presOf" srcId="{0FFDAE56-130A-4545-81BB-F4E7D5AB7AEE}" destId="{B09474A7-97D3-47F4-8BFF-94ABC4D1E843}" srcOrd="0" destOrd="0" presId="urn:microsoft.com/office/officeart/2005/8/layout/hProcess6"/>
    <dgm:cxn modelId="{CF6415EE-A71B-4C0E-8741-A4A26BE89898}" srcId="{5497E569-524E-46FB-B561-A49E7D72BDCB}" destId="{7E8FCBA5-5B10-403B-BB2E-7753E118B8B2}" srcOrd="2" destOrd="0" parTransId="{5FEE04F2-CB8B-4DD0-9059-5D6B7EF3C992}" sibTransId="{6983FCC0-2F9E-47F3-9A4D-CB32DD727DF9}"/>
    <dgm:cxn modelId="{2FE1C442-5ADA-4149-9FB8-475D5895D4A9}" type="presParOf" srcId="{CFFDCD12-6C8B-4294-8E7A-12D5E35D421E}" destId="{F555F3A4-8905-42F1-90C7-978AB1BBF8D5}" srcOrd="0" destOrd="0" presId="urn:microsoft.com/office/officeart/2005/8/layout/hProcess6"/>
    <dgm:cxn modelId="{6A37B5FB-FB0A-4C5F-80F5-5E5A0DFA1D77}" type="presParOf" srcId="{F555F3A4-8905-42F1-90C7-978AB1BBF8D5}" destId="{C7C339D9-F678-4C85-AB82-C96F5240ED46}" srcOrd="0" destOrd="0" presId="urn:microsoft.com/office/officeart/2005/8/layout/hProcess6"/>
    <dgm:cxn modelId="{20339496-7ADA-477D-97D7-E7E85C4E7066}" type="presParOf" srcId="{F555F3A4-8905-42F1-90C7-978AB1BBF8D5}" destId="{1BFF7737-1D26-4A3E-B1F7-8628A5F898FF}" srcOrd="1" destOrd="0" presId="urn:microsoft.com/office/officeart/2005/8/layout/hProcess6"/>
    <dgm:cxn modelId="{8A1E7B94-8DCD-4029-816E-F56CF2A02557}" type="presParOf" srcId="{F555F3A4-8905-42F1-90C7-978AB1BBF8D5}" destId="{5B8035C6-0016-4F1F-B396-1F5C1DA3E678}" srcOrd="2" destOrd="0" presId="urn:microsoft.com/office/officeart/2005/8/layout/hProcess6"/>
    <dgm:cxn modelId="{2CAB8BF7-231D-4CB1-8BA9-A11BE4D344C5}" type="presParOf" srcId="{F555F3A4-8905-42F1-90C7-978AB1BBF8D5}" destId="{B09474A7-97D3-47F4-8BFF-94ABC4D1E843}" srcOrd="3" destOrd="0" presId="urn:microsoft.com/office/officeart/2005/8/layout/hProcess6"/>
    <dgm:cxn modelId="{CD98C309-42F4-45C5-A500-D0092D7D0A64}" type="presParOf" srcId="{CFFDCD12-6C8B-4294-8E7A-12D5E35D421E}" destId="{2EE3D841-4BF4-4541-A2EB-EC67B9CCA277}" srcOrd="1" destOrd="0" presId="urn:microsoft.com/office/officeart/2005/8/layout/hProcess6"/>
    <dgm:cxn modelId="{CFA945B7-3632-4D7F-A859-0BAFC60E7F97}" type="presParOf" srcId="{CFFDCD12-6C8B-4294-8E7A-12D5E35D421E}" destId="{9042618E-8FAD-4221-A688-F1F9CC7C64D5}" srcOrd="2" destOrd="0" presId="urn:microsoft.com/office/officeart/2005/8/layout/hProcess6"/>
    <dgm:cxn modelId="{BB42AECA-03F4-4113-A032-22F00D6A2FD6}" type="presParOf" srcId="{9042618E-8FAD-4221-A688-F1F9CC7C64D5}" destId="{A64B0D69-28DC-4C87-A3FB-1448BD1B1C13}" srcOrd="0" destOrd="0" presId="urn:microsoft.com/office/officeart/2005/8/layout/hProcess6"/>
    <dgm:cxn modelId="{E5DD38E4-6CF2-49B0-9182-673661965D6C}" type="presParOf" srcId="{9042618E-8FAD-4221-A688-F1F9CC7C64D5}" destId="{F75923E2-BCE4-499F-A891-BFB03DDC25A9}" srcOrd="1" destOrd="0" presId="urn:microsoft.com/office/officeart/2005/8/layout/hProcess6"/>
    <dgm:cxn modelId="{7BF61D96-CFAD-49B3-AC52-0E97A1933EE0}" type="presParOf" srcId="{9042618E-8FAD-4221-A688-F1F9CC7C64D5}" destId="{61870BCF-F401-409E-B58D-E69A9FA541BA}" srcOrd="2" destOrd="0" presId="urn:microsoft.com/office/officeart/2005/8/layout/hProcess6"/>
    <dgm:cxn modelId="{8A0C191C-4979-4CAE-B6AC-435A3E252ECA}" type="presParOf" srcId="{9042618E-8FAD-4221-A688-F1F9CC7C64D5}" destId="{14C4C904-3446-46F2-AA26-B15C5BC0C387}" srcOrd="3" destOrd="0" presId="urn:microsoft.com/office/officeart/2005/8/layout/hProcess6"/>
    <dgm:cxn modelId="{D1B33C2F-73EE-4F68-B853-7A3067D86487}" type="presParOf" srcId="{CFFDCD12-6C8B-4294-8E7A-12D5E35D421E}" destId="{85C4F0CD-983A-4ADA-9BD8-D29BA612D554}" srcOrd="3" destOrd="0" presId="urn:microsoft.com/office/officeart/2005/8/layout/hProcess6"/>
    <dgm:cxn modelId="{C8E479FD-445A-4999-924E-F5C68369E634}" type="presParOf" srcId="{CFFDCD12-6C8B-4294-8E7A-12D5E35D421E}" destId="{A185C1AD-BF01-42D9-B08A-DC43DEC2B252}" srcOrd="4" destOrd="0" presId="urn:microsoft.com/office/officeart/2005/8/layout/hProcess6"/>
    <dgm:cxn modelId="{9C61F07F-FBCF-4C34-B299-EC02253D6FD8}" type="presParOf" srcId="{A185C1AD-BF01-42D9-B08A-DC43DEC2B252}" destId="{3638565D-BEC6-4B1E-86B0-919D92961DC4}" srcOrd="0" destOrd="0" presId="urn:microsoft.com/office/officeart/2005/8/layout/hProcess6"/>
    <dgm:cxn modelId="{A285226B-75E0-4310-8A39-6AE46BED6860}" type="presParOf" srcId="{A185C1AD-BF01-42D9-B08A-DC43DEC2B252}" destId="{F2910210-BDB4-48D9-8587-E1C1BF5E9083}" srcOrd="1" destOrd="0" presId="urn:microsoft.com/office/officeart/2005/8/layout/hProcess6"/>
    <dgm:cxn modelId="{6752D159-7309-4B0D-B48A-3FBF587D7F75}" type="presParOf" srcId="{A185C1AD-BF01-42D9-B08A-DC43DEC2B252}" destId="{9AE6640B-57DA-40F4-847E-1AF55DAAAB36}" srcOrd="2" destOrd="0" presId="urn:microsoft.com/office/officeart/2005/8/layout/hProcess6"/>
    <dgm:cxn modelId="{40BB72F4-98FD-496E-8239-05E0C5242B4F}" type="presParOf" srcId="{A185C1AD-BF01-42D9-B08A-DC43DEC2B252}" destId="{C24ECCF1-3AAF-4259-8C00-D3344E6CD9DE}" srcOrd="3" destOrd="0" presId="urn:microsoft.com/office/officeart/2005/8/layout/hProcess6"/>
    <dgm:cxn modelId="{D573B3AD-1349-440E-B430-4CC2571DCFC7}" type="presParOf" srcId="{CFFDCD12-6C8B-4294-8E7A-12D5E35D421E}" destId="{14C043DD-EAE3-4386-B5E6-6F40157B6362}" srcOrd="5" destOrd="0" presId="urn:microsoft.com/office/officeart/2005/8/layout/hProcess6"/>
    <dgm:cxn modelId="{CEC6ECD8-F6D3-4859-AD61-0E89A9E2AB26}" type="presParOf" srcId="{CFFDCD12-6C8B-4294-8E7A-12D5E35D421E}" destId="{09548195-B15E-4210-9FB9-4DA10DEA344C}" srcOrd="6" destOrd="0" presId="urn:microsoft.com/office/officeart/2005/8/layout/hProcess6"/>
    <dgm:cxn modelId="{0BF358E9-7A29-4437-8140-F71867655D75}" type="presParOf" srcId="{09548195-B15E-4210-9FB9-4DA10DEA344C}" destId="{73338D4B-C0E7-4FC2-823B-2874756B9226}" srcOrd="0" destOrd="0" presId="urn:microsoft.com/office/officeart/2005/8/layout/hProcess6"/>
    <dgm:cxn modelId="{FEAE1ED0-8E5B-4C25-B73F-E6A1A8986C83}" type="presParOf" srcId="{09548195-B15E-4210-9FB9-4DA10DEA344C}" destId="{B171FE83-FB36-48A3-8F6E-4378DA046A5B}" srcOrd="1" destOrd="0" presId="urn:microsoft.com/office/officeart/2005/8/layout/hProcess6"/>
    <dgm:cxn modelId="{BEC2A0F1-34A5-4367-A678-45257B440A92}" type="presParOf" srcId="{09548195-B15E-4210-9FB9-4DA10DEA344C}" destId="{702D76C1-C8A8-430B-B4A8-D53E5ED93AFF}" srcOrd="2" destOrd="0" presId="urn:microsoft.com/office/officeart/2005/8/layout/hProcess6"/>
    <dgm:cxn modelId="{DA00D22A-B7EF-4FA3-8EDB-1FFDA8AF6603}" type="presParOf" srcId="{09548195-B15E-4210-9FB9-4DA10DEA344C}" destId="{43186A0E-0241-4886-A3CB-BA2B186F362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F7737-1D26-4A3E-B1F7-8628A5F898FF}">
      <dsp:nvSpPr>
        <dsp:cNvPr id="0" name=""/>
        <dsp:cNvSpPr/>
      </dsp:nvSpPr>
      <dsp:spPr>
        <a:xfrm>
          <a:off x="572275" y="64139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9474A7-97D3-47F4-8BFF-94ABC4D1E843}">
      <dsp:nvSpPr>
        <dsp:cNvPr id="0" name=""/>
        <dsp:cNvSpPr/>
      </dsp:nvSpPr>
      <dsp:spPr>
        <a:xfrm>
          <a:off x="616020" y="1030853"/>
          <a:ext cx="1138282" cy="9597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搜集</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資料</a:t>
          </a:r>
        </a:p>
      </dsp:txBody>
      <dsp:txXfrm>
        <a:off x="782718" y="1171405"/>
        <a:ext cx="804886" cy="678644"/>
      </dsp:txXfrm>
    </dsp:sp>
    <dsp:sp modelId="{F75923E2-BCE4-499F-A891-BFB03DDC25A9}">
      <dsp:nvSpPr>
        <dsp:cNvPr id="0" name=""/>
        <dsp:cNvSpPr/>
      </dsp:nvSpPr>
      <dsp:spPr>
        <a:xfrm>
          <a:off x="3237409" y="64139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C4C904-3446-46F2-AA26-B15C5BC0C387}">
      <dsp:nvSpPr>
        <dsp:cNvPr id="0" name=""/>
        <dsp:cNvSpPr/>
      </dsp:nvSpPr>
      <dsp:spPr>
        <a:xfrm>
          <a:off x="3319068" y="1037192"/>
          <a:ext cx="1147180" cy="95870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資料預處理</a:t>
          </a:r>
        </a:p>
      </dsp:txBody>
      <dsp:txXfrm>
        <a:off x="3487069" y="1177591"/>
        <a:ext cx="811178" cy="677906"/>
      </dsp:txXfrm>
    </dsp:sp>
    <dsp:sp modelId="{F2910210-BDB4-48D9-8587-E1C1BF5E9083}">
      <dsp:nvSpPr>
        <dsp:cNvPr id="0" name=""/>
        <dsp:cNvSpPr/>
      </dsp:nvSpPr>
      <dsp:spPr>
        <a:xfrm>
          <a:off x="5907307" y="64139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4ECCF1-3AAF-4259-8C00-D3344E6CD9DE}">
      <dsp:nvSpPr>
        <dsp:cNvPr id="0" name=""/>
        <dsp:cNvSpPr/>
      </dsp:nvSpPr>
      <dsp:spPr>
        <a:xfrm>
          <a:off x="5974202" y="1008447"/>
          <a:ext cx="1156707" cy="96660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資料</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分析</a:t>
          </a:r>
        </a:p>
      </dsp:txBody>
      <dsp:txXfrm>
        <a:off x="6143598" y="1150003"/>
        <a:ext cx="817915" cy="683496"/>
      </dsp:txXfrm>
    </dsp:sp>
    <dsp:sp modelId="{B171FE83-FB36-48A3-8F6E-4378DA046A5B}">
      <dsp:nvSpPr>
        <dsp:cNvPr id="0" name=""/>
        <dsp:cNvSpPr/>
      </dsp:nvSpPr>
      <dsp:spPr>
        <a:xfrm>
          <a:off x="8582053" y="64139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186A0E-0241-4886-A3CB-BA2B186F3625}">
      <dsp:nvSpPr>
        <dsp:cNvPr id="0" name=""/>
        <dsp:cNvSpPr/>
      </dsp:nvSpPr>
      <dsp:spPr>
        <a:xfrm>
          <a:off x="8593441" y="973585"/>
          <a:ext cx="1166402" cy="9853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資料</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解釋</a:t>
          </a:r>
        </a:p>
      </dsp:txBody>
      <dsp:txXfrm>
        <a:off x="8764257" y="1117886"/>
        <a:ext cx="824770" cy="6967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CC4AD-3D48-4DFD-9963-0423DFC47EFB}" type="datetimeFigureOut">
              <a:rPr lang="zh-TW" altLang="en-US" smtClean="0"/>
              <a:t>2023/12/21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D2D76-5A5F-4FFF-A70E-0F643A104CBA}" type="slidenum">
              <a:rPr lang="zh-TW" altLang="en-US" smtClean="0"/>
              <a:t>‹#›</a:t>
            </a:fld>
            <a:endParaRPr lang="zh-TW" altLang="en-US"/>
          </a:p>
        </p:txBody>
      </p:sp>
    </p:spTree>
    <p:extLst>
      <p:ext uri="{BB962C8B-B14F-4D97-AF65-F5344CB8AC3E}">
        <p14:creationId xmlns:p14="http://schemas.microsoft.com/office/powerpoint/2010/main" val="10067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29620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TW" altLang="en-US"/>
              <a:t>按一下以編輯母片標題樣式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95083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457477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TW" altLang="en-US"/>
              <a:t>按一下以編輯母片標題樣式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TW" altLang="en-US"/>
              <a:t>按一下以編輯母片文字樣式</a:t>
            </a:r>
          </a:p>
        </p:txBody>
      </p:sp>
      <p:sp>
        <p:nvSpPr>
          <p:cNvPr id="2" name="Date Placeholder 1"/>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549112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152845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18241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46430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77558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06060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3014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32126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20494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TW" altLang="en-US"/>
              <a:t>按一下以編輯母片標題樣式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87317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TW" altLang="en-US"/>
              <a:t>按一下以編輯母片標題樣式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3885810" y="6041362"/>
            <a:ext cx="976879" cy="365125"/>
          </a:xfrm>
        </p:spPr>
        <p:txBody>
          <a:bodyPr/>
          <a:lstStyle/>
          <a:p>
            <a:fld id="{ECDFED21-09AD-471B-8497-55B3AAD023D8}" type="datetimeFigureOut">
              <a:rPr lang="zh-TW" altLang="en-US" smtClean="0"/>
              <a:t>2023/12/21</a:t>
            </a:fld>
            <a:endParaRPr lang="zh-TW" altLang="en-US"/>
          </a:p>
        </p:txBody>
      </p:sp>
      <p:sp>
        <p:nvSpPr>
          <p:cNvPr id="6" name="Footer Placeholder 5"/>
          <p:cNvSpPr>
            <a:spLocks noGrp="1"/>
          </p:cNvSpPr>
          <p:nvPr>
            <p:ph type="ftr" sz="quarter" idx="11"/>
          </p:nvPr>
        </p:nvSpPr>
        <p:spPr>
          <a:xfrm>
            <a:off x="590396" y="6041362"/>
            <a:ext cx="3295413" cy="365125"/>
          </a:xfrm>
        </p:spPr>
        <p:txBody>
          <a:bodyPr/>
          <a:lstStyle/>
          <a:p>
            <a:endParaRPr lang="zh-TW" altLang="en-US"/>
          </a:p>
        </p:txBody>
      </p:sp>
      <p:sp>
        <p:nvSpPr>
          <p:cNvPr id="7" name="Slide Number Placeholder 6"/>
          <p:cNvSpPr>
            <a:spLocks noGrp="1"/>
          </p:cNvSpPr>
          <p:nvPr>
            <p:ph type="sldNum" sz="quarter" idx="12"/>
          </p:nvPr>
        </p:nvSpPr>
        <p:spPr>
          <a:xfrm>
            <a:off x="4862689" y="5915888"/>
            <a:ext cx="1062155" cy="490599"/>
          </a:xfrm>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87029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TW"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CDFED21-09AD-471B-8497-55B3AAD023D8}" type="datetimeFigureOut">
              <a:rPr lang="zh-TW" altLang="en-US" smtClean="0"/>
              <a:t>2023/12/21</a:t>
            </a:fld>
            <a:endParaRPr lang="zh-TW"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56104875"/>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eurl.cc/qrdOWE" TargetMode="External"/><Relationship Id="rId2" Type="http://schemas.openxmlformats.org/officeDocument/2006/relationships/hyperlink" Target="https://reurl.cc/RyKGZz" TargetMode="Externa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C0F212-EE94-B1AC-6A4B-9B9A9AD41049}"/>
              </a:ext>
            </a:extLst>
          </p:cNvPr>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信用卡消費樣態</a:t>
            </a:r>
          </a:p>
        </p:txBody>
      </p:sp>
      <p:sp>
        <p:nvSpPr>
          <p:cNvPr id="3" name="副標題 2">
            <a:extLst>
              <a:ext uri="{FF2B5EF4-FFF2-40B4-BE49-F238E27FC236}">
                <a16:creationId xmlns:a16="http://schemas.microsoft.com/office/drawing/2014/main" id="{DB3A91F3-6139-FF04-6B07-5DA5ACCA6A38}"/>
              </a:ext>
            </a:extLst>
          </p:cNvPr>
          <p:cNvSpPr>
            <a:spLocks noGrp="1"/>
          </p:cNvSpPr>
          <p:nvPr>
            <p:ph type="subTitle" idx="1"/>
          </p:nvPr>
        </p:nvSpPr>
        <p:spPr>
          <a:xfrm>
            <a:off x="557784" y="289561"/>
            <a:ext cx="7836408" cy="832802"/>
          </a:xfrm>
        </p:spPr>
        <p:txBody>
          <a:bodyPr>
            <a:normAutofit/>
          </a:bodyPr>
          <a:lstStyle/>
          <a:p>
            <a:r>
              <a:rPr lang="zh-TW" altLang="en-US" sz="2400" dirty="0">
                <a:latin typeface="標楷體" panose="03000509000000000000" pitchFamily="65" charset="-120"/>
                <a:ea typeface="標楷體" panose="03000509000000000000" pitchFamily="65" charset="-120"/>
              </a:rPr>
              <a:t>職能發展學院</a:t>
            </a:r>
            <a:r>
              <a:rPr lang="en-US" altLang="zh-TW" sz="2400" dirty="0">
                <a:latin typeface="標楷體" panose="03000509000000000000" pitchFamily="65" charset="-120"/>
                <a:ea typeface="標楷體" panose="03000509000000000000" pitchFamily="65" charset="-120"/>
              </a:rPr>
              <a:t>112</a:t>
            </a:r>
            <a:r>
              <a:rPr lang="zh-TW" altLang="en-US" sz="2400" dirty="0">
                <a:latin typeface="標楷體" panose="03000509000000000000" pitchFamily="65" charset="-120"/>
                <a:ea typeface="標楷體" panose="03000509000000000000" pitchFamily="65" charset="-120"/>
              </a:rPr>
              <a:t>年下期</a:t>
            </a:r>
            <a:r>
              <a:rPr lang="en-US" altLang="zh-TW" sz="2400" dirty="0">
                <a:latin typeface="標楷體" panose="03000509000000000000" pitchFamily="65" charset="-120"/>
                <a:ea typeface="標楷體" panose="03000509000000000000" pitchFamily="65" charset="-120"/>
              </a:rPr>
              <a:t>Python</a:t>
            </a:r>
            <a:r>
              <a:rPr lang="zh-TW" altLang="en-US" sz="2400" dirty="0">
                <a:latin typeface="標楷體" panose="03000509000000000000" pitchFamily="65" charset="-120"/>
                <a:ea typeface="標楷體" panose="03000509000000000000" pitchFamily="65" charset="-120"/>
              </a:rPr>
              <a:t>應用實戰班期末專題</a:t>
            </a:r>
          </a:p>
        </p:txBody>
      </p:sp>
      <p:sp>
        <p:nvSpPr>
          <p:cNvPr id="4" name="副標題 2">
            <a:extLst>
              <a:ext uri="{FF2B5EF4-FFF2-40B4-BE49-F238E27FC236}">
                <a16:creationId xmlns:a16="http://schemas.microsoft.com/office/drawing/2014/main" id="{1269D067-EB4B-3EBF-FC34-6C9A4BC4CE42}"/>
              </a:ext>
            </a:extLst>
          </p:cNvPr>
          <p:cNvSpPr txBox="1">
            <a:spLocks/>
          </p:cNvSpPr>
          <p:nvPr/>
        </p:nvSpPr>
        <p:spPr>
          <a:xfrm>
            <a:off x="356616" y="5408853"/>
            <a:ext cx="7741920" cy="832802"/>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altLang="zh-TW" sz="2400" dirty="0">
                <a:latin typeface="標楷體" panose="03000509000000000000" pitchFamily="65" charset="-120"/>
                <a:ea typeface="標楷體" panose="03000509000000000000" pitchFamily="65" charset="-120"/>
              </a:rPr>
              <a:t>	</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27823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a:xfrm>
            <a:off x="818712" y="296187"/>
            <a:ext cx="10571998" cy="970450"/>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88991" y="2202024"/>
            <a:ext cx="10559187" cy="4208788"/>
          </a:xfrm>
          <a:prstGeom prst="rect">
            <a:avLst/>
          </a:prstGeom>
        </p:spPr>
      </p:pic>
      <p:pic>
        <p:nvPicPr>
          <p:cNvPr id="8" name="圖片 7">
            <a:extLst>
              <a:ext uri="{FF2B5EF4-FFF2-40B4-BE49-F238E27FC236}">
                <a16:creationId xmlns:a16="http://schemas.microsoft.com/office/drawing/2014/main" id="{1745077F-6EC6-ED65-5F52-725724D1C9F0}"/>
              </a:ext>
            </a:extLst>
          </p:cNvPr>
          <p:cNvPicPr>
            <a:picLocks noChangeAspect="1"/>
          </p:cNvPicPr>
          <p:nvPr/>
        </p:nvPicPr>
        <p:blipFill>
          <a:blip r:embed="rId3"/>
          <a:stretch>
            <a:fillRect/>
          </a:stretch>
        </p:blipFill>
        <p:spPr>
          <a:xfrm>
            <a:off x="6499463" y="2295580"/>
            <a:ext cx="5448123" cy="4151665"/>
          </a:xfrm>
          <a:prstGeom prst="rect">
            <a:avLst/>
          </a:prstGeom>
        </p:spPr>
      </p:pic>
      <p:sp>
        <p:nvSpPr>
          <p:cNvPr id="12" name="內容版面配置區 11">
            <a:extLst>
              <a:ext uri="{FF2B5EF4-FFF2-40B4-BE49-F238E27FC236}">
                <a16:creationId xmlns:a16="http://schemas.microsoft.com/office/drawing/2014/main" id="{4F98DD57-F624-B521-5AAF-693A9595EEAB}"/>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882DF5B5-2F17-45BD-A353-2E6E37B3C4F2}"/>
              </a:ext>
            </a:extLst>
          </p:cNvPr>
          <p:cNvPicPr>
            <a:picLocks noChangeAspect="1"/>
          </p:cNvPicPr>
          <p:nvPr/>
        </p:nvPicPr>
        <p:blipFill>
          <a:blip r:embed="rId4"/>
          <a:stretch>
            <a:fillRect/>
          </a:stretch>
        </p:blipFill>
        <p:spPr>
          <a:xfrm>
            <a:off x="363882" y="2293533"/>
            <a:ext cx="5638387" cy="4157601"/>
          </a:xfrm>
          <a:prstGeom prst="rect">
            <a:avLst/>
          </a:prstGeom>
        </p:spPr>
      </p:pic>
      <p:sp>
        <p:nvSpPr>
          <p:cNvPr id="5" name="文字方塊 4">
            <a:extLst>
              <a:ext uri="{FF2B5EF4-FFF2-40B4-BE49-F238E27FC236}">
                <a16:creationId xmlns:a16="http://schemas.microsoft.com/office/drawing/2014/main" id="{CC06944C-CC48-4460-BE25-CDE383FC258D}"/>
              </a:ext>
            </a:extLst>
          </p:cNvPr>
          <p:cNvSpPr txBox="1"/>
          <p:nvPr/>
        </p:nvSpPr>
        <p:spPr>
          <a:xfrm>
            <a:off x="1031846" y="1409350"/>
            <a:ext cx="157713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依年齡層</a:t>
            </a:r>
          </a:p>
        </p:txBody>
      </p:sp>
    </p:spTree>
    <p:extLst>
      <p:ext uri="{BB962C8B-B14F-4D97-AF65-F5344CB8AC3E}">
        <p14:creationId xmlns:p14="http://schemas.microsoft.com/office/powerpoint/2010/main" val="295459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a:xfrm>
            <a:off x="801288" y="224227"/>
            <a:ext cx="10571998" cy="970450"/>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(2)</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51669" y="2202024"/>
            <a:ext cx="10559187" cy="4208788"/>
          </a:xfrm>
          <a:prstGeom prst="rect">
            <a:avLst/>
          </a:prstGeom>
        </p:spPr>
      </p:pic>
      <p:sp>
        <p:nvSpPr>
          <p:cNvPr id="5" name="內容版面配置區 4">
            <a:extLst>
              <a:ext uri="{FF2B5EF4-FFF2-40B4-BE49-F238E27FC236}">
                <a16:creationId xmlns:a16="http://schemas.microsoft.com/office/drawing/2014/main" id="{E94D36F5-6FD7-C03F-69CC-4D7A4925F729}"/>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2EE7EA67-A05E-4BA0-B018-BE7C6D5010BE}"/>
              </a:ext>
            </a:extLst>
          </p:cNvPr>
          <p:cNvPicPr>
            <a:picLocks noChangeAspect="1"/>
          </p:cNvPicPr>
          <p:nvPr/>
        </p:nvPicPr>
        <p:blipFill>
          <a:blip r:embed="rId3"/>
          <a:stretch>
            <a:fillRect/>
          </a:stretch>
        </p:blipFill>
        <p:spPr>
          <a:xfrm>
            <a:off x="109278" y="2271328"/>
            <a:ext cx="5653959" cy="4362445"/>
          </a:xfrm>
          <a:prstGeom prst="rect">
            <a:avLst/>
          </a:prstGeom>
        </p:spPr>
      </p:pic>
      <p:pic>
        <p:nvPicPr>
          <p:cNvPr id="8" name="圖片 7">
            <a:extLst>
              <a:ext uri="{FF2B5EF4-FFF2-40B4-BE49-F238E27FC236}">
                <a16:creationId xmlns:a16="http://schemas.microsoft.com/office/drawing/2014/main" id="{70806112-CC5B-4A0B-B7E9-3A311A9ABDC9}"/>
              </a:ext>
            </a:extLst>
          </p:cNvPr>
          <p:cNvPicPr>
            <a:picLocks noChangeAspect="1"/>
          </p:cNvPicPr>
          <p:nvPr/>
        </p:nvPicPr>
        <p:blipFill>
          <a:blip r:embed="rId4"/>
          <a:stretch>
            <a:fillRect/>
          </a:stretch>
        </p:blipFill>
        <p:spPr>
          <a:xfrm>
            <a:off x="5977530" y="2271328"/>
            <a:ext cx="5601776" cy="4362445"/>
          </a:xfrm>
          <a:prstGeom prst="rect">
            <a:avLst/>
          </a:prstGeom>
        </p:spPr>
      </p:pic>
      <p:sp>
        <p:nvSpPr>
          <p:cNvPr id="7" name="文字方塊 6">
            <a:extLst>
              <a:ext uri="{FF2B5EF4-FFF2-40B4-BE49-F238E27FC236}">
                <a16:creationId xmlns:a16="http://schemas.microsoft.com/office/drawing/2014/main" id="{94A9D378-7B5B-4D19-9406-DF7DB37CDD4F}"/>
              </a:ext>
            </a:extLst>
          </p:cNvPr>
          <p:cNvSpPr txBox="1"/>
          <p:nvPr/>
        </p:nvSpPr>
        <p:spPr>
          <a:xfrm>
            <a:off x="1031846" y="1409350"/>
            <a:ext cx="157713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依年齡層</a:t>
            </a:r>
          </a:p>
        </p:txBody>
      </p:sp>
    </p:spTree>
    <p:extLst>
      <p:ext uri="{BB962C8B-B14F-4D97-AF65-F5344CB8AC3E}">
        <p14:creationId xmlns:p14="http://schemas.microsoft.com/office/powerpoint/2010/main" val="190515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A21018-CD6F-03E0-638B-CE83E70CED7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(3)</a:t>
            </a:r>
            <a:endParaRPr lang="zh-TW" altLang="en-US" dirty="0"/>
          </a:p>
        </p:txBody>
      </p:sp>
      <p:pic>
        <p:nvPicPr>
          <p:cNvPr id="3" name="圖片 2">
            <a:extLst>
              <a:ext uri="{FF2B5EF4-FFF2-40B4-BE49-F238E27FC236}">
                <a16:creationId xmlns:a16="http://schemas.microsoft.com/office/drawing/2014/main" id="{A68C6E2F-91F3-48E0-BC8F-4598759266E2}"/>
              </a:ext>
            </a:extLst>
          </p:cNvPr>
          <p:cNvPicPr>
            <a:picLocks noChangeAspect="1"/>
          </p:cNvPicPr>
          <p:nvPr/>
        </p:nvPicPr>
        <p:blipFill>
          <a:blip r:embed="rId2"/>
          <a:stretch>
            <a:fillRect/>
          </a:stretch>
        </p:blipFill>
        <p:spPr>
          <a:xfrm>
            <a:off x="160419" y="2362925"/>
            <a:ext cx="5817608" cy="4192437"/>
          </a:xfrm>
          <a:prstGeom prst="rect">
            <a:avLst/>
          </a:prstGeom>
        </p:spPr>
      </p:pic>
      <p:sp>
        <p:nvSpPr>
          <p:cNvPr id="6" name="內容版面配置區 5">
            <a:extLst>
              <a:ext uri="{FF2B5EF4-FFF2-40B4-BE49-F238E27FC236}">
                <a16:creationId xmlns:a16="http://schemas.microsoft.com/office/drawing/2014/main" id="{F36A3897-A421-465F-81E0-9A73E1FB6020}"/>
              </a:ext>
            </a:extLst>
          </p:cNvPr>
          <p:cNvSpPr>
            <a:spLocks noGrp="1"/>
          </p:cNvSpPr>
          <p:nvPr>
            <p:ph idx="1"/>
          </p:nvPr>
        </p:nvSpPr>
        <p:spPr/>
        <p:txBody>
          <a:bodyPr/>
          <a:lstStyle/>
          <a:p>
            <a:endParaRPr lang="zh-TW" altLang="en-US"/>
          </a:p>
        </p:txBody>
      </p:sp>
      <p:pic>
        <p:nvPicPr>
          <p:cNvPr id="8" name="圖片 7">
            <a:extLst>
              <a:ext uri="{FF2B5EF4-FFF2-40B4-BE49-F238E27FC236}">
                <a16:creationId xmlns:a16="http://schemas.microsoft.com/office/drawing/2014/main" id="{65D67065-8B07-436D-AE78-B58696E62792}"/>
              </a:ext>
            </a:extLst>
          </p:cNvPr>
          <p:cNvPicPr>
            <a:picLocks noChangeAspect="1"/>
          </p:cNvPicPr>
          <p:nvPr/>
        </p:nvPicPr>
        <p:blipFill>
          <a:blip r:embed="rId3"/>
          <a:stretch>
            <a:fillRect/>
          </a:stretch>
        </p:blipFill>
        <p:spPr>
          <a:xfrm>
            <a:off x="6166871" y="2382257"/>
            <a:ext cx="5708668" cy="4173105"/>
          </a:xfrm>
          <a:prstGeom prst="rect">
            <a:avLst/>
          </a:prstGeom>
        </p:spPr>
      </p:pic>
      <p:sp>
        <p:nvSpPr>
          <p:cNvPr id="9" name="文字方塊 8">
            <a:extLst>
              <a:ext uri="{FF2B5EF4-FFF2-40B4-BE49-F238E27FC236}">
                <a16:creationId xmlns:a16="http://schemas.microsoft.com/office/drawing/2014/main" id="{10A19F01-8768-46FE-8CF3-F46AC21703D7}"/>
              </a:ext>
            </a:extLst>
          </p:cNvPr>
          <p:cNvSpPr txBox="1"/>
          <p:nvPr/>
        </p:nvSpPr>
        <p:spPr>
          <a:xfrm>
            <a:off x="1031846" y="1409350"/>
            <a:ext cx="157713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依產業別</a:t>
            </a:r>
          </a:p>
        </p:txBody>
      </p:sp>
    </p:spTree>
    <p:extLst>
      <p:ext uri="{BB962C8B-B14F-4D97-AF65-F5344CB8AC3E}">
        <p14:creationId xmlns:p14="http://schemas.microsoft.com/office/powerpoint/2010/main" val="293347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a:xfrm>
            <a:off x="818712" y="153574"/>
            <a:ext cx="10571998" cy="970450"/>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(4)</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88991" y="2202024"/>
            <a:ext cx="10559187" cy="4208788"/>
          </a:xfrm>
          <a:prstGeom prst="rect">
            <a:avLst/>
          </a:prstGeom>
        </p:spPr>
      </p:pic>
      <p:sp>
        <p:nvSpPr>
          <p:cNvPr id="5" name="內容版面配置區 4">
            <a:extLst>
              <a:ext uri="{FF2B5EF4-FFF2-40B4-BE49-F238E27FC236}">
                <a16:creationId xmlns:a16="http://schemas.microsoft.com/office/drawing/2014/main" id="{DAE288C6-7F06-7293-4A9B-047E40E89BB1}"/>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FF0C85A5-27AC-43F6-9A75-82B196D189FC}"/>
              </a:ext>
            </a:extLst>
          </p:cNvPr>
          <p:cNvPicPr>
            <a:picLocks noChangeAspect="1"/>
          </p:cNvPicPr>
          <p:nvPr/>
        </p:nvPicPr>
        <p:blipFill>
          <a:blip r:embed="rId3"/>
          <a:stretch>
            <a:fillRect/>
          </a:stretch>
        </p:blipFill>
        <p:spPr>
          <a:xfrm>
            <a:off x="6095999" y="2189777"/>
            <a:ext cx="5716285" cy="4303302"/>
          </a:xfrm>
          <a:prstGeom prst="rect">
            <a:avLst/>
          </a:prstGeom>
        </p:spPr>
      </p:pic>
      <p:pic>
        <p:nvPicPr>
          <p:cNvPr id="6" name="圖片 5">
            <a:extLst>
              <a:ext uri="{FF2B5EF4-FFF2-40B4-BE49-F238E27FC236}">
                <a16:creationId xmlns:a16="http://schemas.microsoft.com/office/drawing/2014/main" id="{3FEE92AD-A9B9-43E7-AEC7-2A5B47641B62}"/>
              </a:ext>
            </a:extLst>
          </p:cNvPr>
          <p:cNvPicPr>
            <a:picLocks noChangeAspect="1"/>
          </p:cNvPicPr>
          <p:nvPr/>
        </p:nvPicPr>
        <p:blipFill>
          <a:blip r:embed="rId4"/>
          <a:stretch>
            <a:fillRect/>
          </a:stretch>
        </p:blipFill>
        <p:spPr>
          <a:xfrm>
            <a:off x="208805" y="2202024"/>
            <a:ext cx="5772334" cy="4270792"/>
          </a:xfrm>
          <a:prstGeom prst="rect">
            <a:avLst/>
          </a:prstGeom>
        </p:spPr>
      </p:pic>
      <p:sp>
        <p:nvSpPr>
          <p:cNvPr id="9" name="文字方塊 8">
            <a:extLst>
              <a:ext uri="{FF2B5EF4-FFF2-40B4-BE49-F238E27FC236}">
                <a16:creationId xmlns:a16="http://schemas.microsoft.com/office/drawing/2014/main" id="{BD6999D5-8A33-4BF7-875E-80D283DC95F2}"/>
              </a:ext>
            </a:extLst>
          </p:cNvPr>
          <p:cNvSpPr txBox="1"/>
          <p:nvPr/>
        </p:nvSpPr>
        <p:spPr>
          <a:xfrm>
            <a:off x="1031846" y="1409350"/>
            <a:ext cx="157713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依產業別</a:t>
            </a:r>
          </a:p>
        </p:txBody>
      </p:sp>
    </p:spTree>
    <p:extLst>
      <p:ext uri="{BB962C8B-B14F-4D97-AF65-F5344CB8AC3E}">
        <p14:creationId xmlns:p14="http://schemas.microsoft.com/office/powerpoint/2010/main" val="225719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內容版面配置區 10">
            <a:extLst>
              <a:ext uri="{FF2B5EF4-FFF2-40B4-BE49-F238E27FC236}">
                <a16:creationId xmlns:a16="http://schemas.microsoft.com/office/drawing/2014/main" id="{C3137C2C-AF26-47D4-BC4F-EDDA2D81B8B5}"/>
              </a:ext>
            </a:extLst>
          </p:cNvPr>
          <p:cNvPicPr>
            <a:picLocks noGrp="1" noChangeAspect="1"/>
          </p:cNvPicPr>
          <p:nvPr>
            <p:ph idx="1"/>
          </p:nvPr>
        </p:nvPicPr>
        <p:blipFill>
          <a:blip r:embed="rId2"/>
          <a:stretch>
            <a:fillRect/>
          </a:stretch>
        </p:blipFill>
        <p:spPr>
          <a:xfrm>
            <a:off x="6310186" y="2140721"/>
            <a:ext cx="5712367" cy="4008409"/>
          </a:xfrm>
          <a:prstGeom prst="rect">
            <a:avLst/>
          </a:prstGeom>
        </p:spPr>
      </p:pic>
      <p:pic>
        <p:nvPicPr>
          <p:cNvPr id="8" name="圖片 7">
            <a:extLst>
              <a:ext uri="{FF2B5EF4-FFF2-40B4-BE49-F238E27FC236}">
                <a16:creationId xmlns:a16="http://schemas.microsoft.com/office/drawing/2014/main" id="{2FF54753-F607-4A85-B948-559C3632583F}"/>
              </a:ext>
            </a:extLst>
          </p:cNvPr>
          <p:cNvPicPr>
            <a:picLocks noChangeAspect="1"/>
          </p:cNvPicPr>
          <p:nvPr/>
        </p:nvPicPr>
        <p:blipFill>
          <a:blip r:embed="rId3"/>
          <a:stretch>
            <a:fillRect/>
          </a:stretch>
        </p:blipFill>
        <p:spPr>
          <a:xfrm>
            <a:off x="266228" y="2140721"/>
            <a:ext cx="5902991" cy="4008409"/>
          </a:xfrm>
          <a:prstGeom prst="rect">
            <a:avLst/>
          </a:prstGeom>
        </p:spPr>
      </p:pic>
      <p:sp>
        <p:nvSpPr>
          <p:cNvPr id="9" name="標題 1">
            <a:extLst>
              <a:ext uri="{FF2B5EF4-FFF2-40B4-BE49-F238E27FC236}">
                <a16:creationId xmlns:a16="http://schemas.microsoft.com/office/drawing/2014/main" id="{E2AFEE49-391C-448F-AE37-8375C53CF78F}"/>
              </a:ext>
            </a:extLst>
          </p:cNvPr>
          <p:cNvSpPr>
            <a:spLocks noGrp="1"/>
          </p:cNvSpPr>
          <p:nvPr>
            <p:ph type="title"/>
          </p:nvPr>
        </p:nvSpPr>
        <p:spPr>
          <a:xfrm>
            <a:off x="800536" y="128894"/>
            <a:ext cx="10572750" cy="969963"/>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(5)</a:t>
            </a:r>
            <a:endParaRPr lang="zh-TW" altLang="en-US"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7ECCE988-60E5-4F23-B154-82115D9E6D53}"/>
              </a:ext>
            </a:extLst>
          </p:cNvPr>
          <p:cNvSpPr txBox="1"/>
          <p:nvPr/>
        </p:nvSpPr>
        <p:spPr>
          <a:xfrm>
            <a:off x="1031846" y="1409350"/>
            <a:ext cx="157713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依地區</a:t>
            </a:r>
          </a:p>
        </p:txBody>
      </p:sp>
    </p:spTree>
    <p:extLst>
      <p:ext uri="{BB962C8B-B14F-4D97-AF65-F5344CB8AC3E}">
        <p14:creationId xmlns:p14="http://schemas.microsoft.com/office/powerpoint/2010/main" val="144931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a:xfrm>
            <a:off x="801288" y="203585"/>
            <a:ext cx="10571998" cy="970450"/>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(6)</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88991" y="2202024"/>
            <a:ext cx="10559187" cy="4208788"/>
          </a:xfrm>
          <a:prstGeom prst="rect">
            <a:avLst/>
          </a:prstGeom>
        </p:spPr>
      </p:pic>
      <p:sp>
        <p:nvSpPr>
          <p:cNvPr id="5" name="內容版面配置區 4">
            <a:extLst>
              <a:ext uri="{FF2B5EF4-FFF2-40B4-BE49-F238E27FC236}">
                <a16:creationId xmlns:a16="http://schemas.microsoft.com/office/drawing/2014/main" id="{DAE288C6-7F06-7293-4A9B-047E40E89BB1}"/>
              </a:ext>
            </a:extLst>
          </p:cNvPr>
          <p:cNvSpPr>
            <a:spLocks noGrp="1"/>
          </p:cNvSpPr>
          <p:nvPr>
            <p:ph idx="1"/>
          </p:nvPr>
        </p:nvSpPr>
        <p:spPr/>
        <p:txBody>
          <a:bodyPr/>
          <a:lstStyle/>
          <a:p>
            <a:endParaRPr lang="zh-TW" altLang="en-US"/>
          </a:p>
        </p:txBody>
      </p:sp>
      <p:pic>
        <p:nvPicPr>
          <p:cNvPr id="6" name="圖片 5">
            <a:extLst>
              <a:ext uri="{FF2B5EF4-FFF2-40B4-BE49-F238E27FC236}">
                <a16:creationId xmlns:a16="http://schemas.microsoft.com/office/drawing/2014/main" id="{7EC535C3-D1DE-4D2B-920D-F18542B9C9E9}"/>
              </a:ext>
            </a:extLst>
          </p:cNvPr>
          <p:cNvPicPr>
            <a:picLocks noChangeAspect="1"/>
          </p:cNvPicPr>
          <p:nvPr/>
        </p:nvPicPr>
        <p:blipFill>
          <a:blip r:embed="rId3"/>
          <a:stretch>
            <a:fillRect/>
          </a:stretch>
        </p:blipFill>
        <p:spPr>
          <a:xfrm>
            <a:off x="6101508" y="2222288"/>
            <a:ext cx="5895798" cy="3792618"/>
          </a:xfrm>
          <a:prstGeom prst="rect">
            <a:avLst/>
          </a:prstGeom>
        </p:spPr>
      </p:pic>
      <p:pic>
        <p:nvPicPr>
          <p:cNvPr id="8" name="圖片 7">
            <a:extLst>
              <a:ext uri="{FF2B5EF4-FFF2-40B4-BE49-F238E27FC236}">
                <a16:creationId xmlns:a16="http://schemas.microsoft.com/office/drawing/2014/main" id="{24036733-AAD8-429A-9945-D5F400164A7F}"/>
              </a:ext>
            </a:extLst>
          </p:cNvPr>
          <p:cNvPicPr>
            <a:picLocks noChangeAspect="1"/>
          </p:cNvPicPr>
          <p:nvPr/>
        </p:nvPicPr>
        <p:blipFill>
          <a:blip r:embed="rId4"/>
          <a:stretch>
            <a:fillRect/>
          </a:stretch>
        </p:blipFill>
        <p:spPr>
          <a:xfrm>
            <a:off x="194692" y="2222287"/>
            <a:ext cx="5730434" cy="3842048"/>
          </a:xfrm>
          <a:prstGeom prst="rect">
            <a:avLst/>
          </a:prstGeom>
        </p:spPr>
      </p:pic>
      <p:sp>
        <p:nvSpPr>
          <p:cNvPr id="7" name="文字方塊 6">
            <a:extLst>
              <a:ext uri="{FF2B5EF4-FFF2-40B4-BE49-F238E27FC236}">
                <a16:creationId xmlns:a16="http://schemas.microsoft.com/office/drawing/2014/main" id="{9A8F515E-42CF-4BE0-AA45-516B4C0C01E2}"/>
              </a:ext>
            </a:extLst>
          </p:cNvPr>
          <p:cNvSpPr txBox="1"/>
          <p:nvPr/>
        </p:nvSpPr>
        <p:spPr>
          <a:xfrm>
            <a:off x="1031846" y="1409350"/>
            <a:ext cx="157713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依地區</a:t>
            </a:r>
          </a:p>
        </p:txBody>
      </p:sp>
    </p:spTree>
    <p:extLst>
      <p:ext uri="{BB962C8B-B14F-4D97-AF65-F5344CB8AC3E}">
        <p14:creationId xmlns:p14="http://schemas.microsoft.com/office/powerpoint/2010/main" val="17582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1DCB2F-7A5E-40AA-8E24-62E7B6452B67}"/>
              </a:ext>
            </a:extLst>
          </p:cNvPr>
          <p:cNvSpPr>
            <a:spLocks noGrp="1"/>
          </p:cNvSpPr>
          <p:nvPr>
            <p:ph type="title"/>
          </p:nvPr>
        </p:nvSpPr>
        <p:spPr>
          <a:xfrm>
            <a:off x="810000" y="447188"/>
            <a:ext cx="10571998" cy="744049"/>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(7)</a:t>
            </a:r>
            <a:endParaRPr lang="zh-TW" altLang="en-US" dirty="0"/>
          </a:p>
        </p:txBody>
      </p:sp>
      <p:pic>
        <p:nvPicPr>
          <p:cNvPr id="11" name="內容版面配置區 10" descr="研究">
            <a:extLst>
              <a:ext uri="{FF2B5EF4-FFF2-40B4-BE49-F238E27FC236}">
                <a16:creationId xmlns:a16="http://schemas.microsoft.com/office/drawing/2014/main" id="{5C05EC6A-EEBF-484F-B5A5-2349E845FE0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3583781"/>
            <a:ext cx="914400" cy="914400"/>
          </a:xfrm>
        </p:spPr>
      </p:pic>
      <p:sp>
        <p:nvSpPr>
          <p:cNvPr id="6" name="文字方塊 5">
            <a:extLst>
              <a:ext uri="{FF2B5EF4-FFF2-40B4-BE49-F238E27FC236}">
                <a16:creationId xmlns:a16="http://schemas.microsoft.com/office/drawing/2014/main" id="{65289E2A-7CED-42FB-8827-ADE7AECB0B53}"/>
              </a:ext>
            </a:extLst>
          </p:cNvPr>
          <p:cNvSpPr txBox="1"/>
          <p:nvPr/>
        </p:nvSpPr>
        <p:spPr>
          <a:xfrm>
            <a:off x="939568" y="1371500"/>
            <a:ext cx="3372374" cy="369332"/>
          </a:xfrm>
          <a:prstGeom prst="rect">
            <a:avLst/>
          </a:prstGeom>
          <a:noFill/>
        </p:spPr>
        <p:txBody>
          <a:bodyPr wrap="square" rtlCol="0">
            <a:spAutoFit/>
          </a:bodyPr>
          <a:lstStyle/>
          <a:p>
            <a:endParaRPr lang="zh-TW" altLang="en-US" dirty="0">
              <a:latin typeface="標楷體" panose="03000509000000000000" pitchFamily="65" charset="-120"/>
              <a:ea typeface="標楷體" panose="03000509000000000000" pitchFamily="65" charset="-120"/>
            </a:endParaRPr>
          </a:p>
        </p:txBody>
      </p:sp>
      <p:pic>
        <p:nvPicPr>
          <p:cNvPr id="8" name="圖片 7">
            <a:extLst>
              <a:ext uri="{FF2B5EF4-FFF2-40B4-BE49-F238E27FC236}">
                <a16:creationId xmlns:a16="http://schemas.microsoft.com/office/drawing/2014/main" id="{C1B160A5-081C-4B2E-87E3-3C84BB7E5D10}"/>
              </a:ext>
            </a:extLst>
          </p:cNvPr>
          <p:cNvPicPr>
            <a:picLocks noChangeAspect="1"/>
          </p:cNvPicPr>
          <p:nvPr/>
        </p:nvPicPr>
        <p:blipFill>
          <a:blip r:embed="rId4"/>
          <a:stretch>
            <a:fillRect/>
          </a:stretch>
        </p:blipFill>
        <p:spPr>
          <a:xfrm>
            <a:off x="818712" y="3993160"/>
            <a:ext cx="3833768" cy="1811088"/>
          </a:xfrm>
          <a:prstGeom prst="rect">
            <a:avLst/>
          </a:prstGeom>
        </p:spPr>
      </p:pic>
      <p:pic>
        <p:nvPicPr>
          <p:cNvPr id="9" name="圖片 8">
            <a:extLst>
              <a:ext uri="{FF2B5EF4-FFF2-40B4-BE49-F238E27FC236}">
                <a16:creationId xmlns:a16="http://schemas.microsoft.com/office/drawing/2014/main" id="{70A0E256-0CFD-4F26-BACD-FF29E5DE6486}"/>
              </a:ext>
            </a:extLst>
          </p:cNvPr>
          <p:cNvPicPr>
            <a:picLocks noChangeAspect="1"/>
          </p:cNvPicPr>
          <p:nvPr/>
        </p:nvPicPr>
        <p:blipFill>
          <a:blip r:embed="rId5"/>
          <a:stretch>
            <a:fillRect/>
          </a:stretch>
        </p:blipFill>
        <p:spPr>
          <a:xfrm>
            <a:off x="4865614" y="2220394"/>
            <a:ext cx="6870417" cy="3641173"/>
          </a:xfrm>
          <a:prstGeom prst="rect">
            <a:avLst/>
          </a:prstGeom>
        </p:spPr>
      </p:pic>
      <p:pic>
        <p:nvPicPr>
          <p:cNvPr id="16" name="圖形 15" descr="放大鏡">
            <a:extLst>
              <a:ext uri="{FF2B5EF4-FFF2-40B4-BE49-F238E27FC236}">
                <a16:creationId xmlns:a16="http://schemas.microsoft.com/office/drawing/2014/main" id="{EF63AD2C-2AAA-4571-B78C-E55440D1F1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1631" y="2359404"/>
            <a:ext cx="914400" cy="914400"/>
          </a:xfrm>
          <a:prstGeom prst="rect">
            <a:avLst/>
          </a:prstGeom>
        </p:spPr>
      </p:pic>
      <p:sp>
        <p:nvSpPr>
          <p:cNvPr id="19" name="矩形: 圓角 18">
            <a:extLst>
              <a:ext uri="{FF2B5EF4-FFF2-40B4-BE49-F238E27FC236}">
                <a16:creationId xmlns:a16="http://schemas.microsoft.com/office/drawing/2014/main" id="{75DFB86D-C36A-498E-8D8E-A1EE92849B69}"/>
              </a:ext>
            </a:extLst>
          </p:cNvPr>
          <p:cNvSpPr/>
          <p:nvPr/>
        </p:nvSpPr>
        <p:spPr>
          <a:xfrm>
            <a:off x="922790" y="4498181"/>
            <a:ext cx="2697866" cy="1228365"/>
          </a:xfrm>
          <a:prstGeom prst="roundRect">
            <a:avLst/>
          </a:prstGeom>
          <a:solidFill>
            <a:schemeClr val="accent4">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20" name="圖片 19">
            <a:extLst>
              <a:ext uri="{FF2B5EF4-FFF2-40B4-BE49-F238E27FC236}">
                <a16:creationId xmlns:a16="http://schemas.microsoft.com/office/drawing/2014/main" id="{9EF7EF18-5E00-4DDC-89B4-2804E002931F}"/>
              </a:ext>
            </a:extLst>
          </p:cNvPr>
          <p:cNvPicPr>
            <a:picLocks noChangeAspect="1"/>
          </p:cNvPicPr>
          <p:nvPr/>
        </p:nvPicPr>
        <p:blipFill>
          <a:blip r:embed="rId8"/>
          <a:stretch>
            <a:fillRect/>
          </a:stretch>
        </p:blipFill>
        <p:spPr>
          <a:xfrm>
            <a:off x="818712" y="2344309"/>
            <a:ext cx="3833767" cy="1455904"/>
          </a:xfrm>
          <a:prstGeom prst="rect">
            <a:avLst/>
          </a:prstGeom>
        </p:spPr>
      </p:pic>
    </p:spTree>
    <p:extLst>
      <p:ext uri="{BB962C8B-B14F-4D97-AF65-F5344CB8AC3E}">
        <p14:creationId xmlns:p14="http://schemas.microsoft.com/office/powerpoint/2010/main" val="542100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D13D281-5712-5789-6898-9798205D692D}"/>
              </a:ext>
            </a:extLst>
          </p:cNvPr>
          <p:cNvSpPr>
            <a:spLocks noGrp="1"/>
          </p:cNvSpPr>
          <p:nvPr>
            <p:ph idx="1"/>
          </p:nvPr>
        </p:nvSpPr>
        <p:spPr/>
        <p:txBody>
          <a:bodyPr>
            <a:normAutofit/>
          </a:bodyPr>
          <a:lstStyle/>
          <a:p>
            <a:r>
              <a:rPr lang="zh-TW" altLang="en-US" sz="2000" dirty="0">
                <a:latin typeface="標楷體" panose="03000509000000000000" pitchFamily="65" charset="-120"/>
                <a:ea typeface="標楷體" panose="03000509000000000000" pitchFamily="65" charset="-120"/>
              </a:rPr>
              <a:t>依年齡層資料顯示信用卡消費集中於</a:t>
            </a:r>
            <a:r>
              <a:rPr lang="en-US" altLang="zh-TW" sz="2000" dirty="0">
                <a:latin typeface="標楷體" panose="03000509000000000000" pitchFamily="65" charset="-120"/>
                <a:ea typeface="標楷體" panose="03000509000000000000" pitchFamily="65" charset="-120"/>
              </a:rPr>
              <a:t>35</a:t>
            </a:r>
            <a:r>
              <a:rPr lang="zh-TW" altLang="en-US" sz="2000" dirty="0">
                <a:latin typeface="標楷體" panose="03000509000000000000" pitchFamily="65" charset="-120"/>
                <a:ea typeface="標楷體" panose="03000509000000000000" pitchFamily="65" charset="-120"/>
              </a:rPr>
              <a:t>歲至</a:t>
            </a:r>
            <a:r>
              <a:rPr lang="en-US" altLang="zh-TW" sz="2000" dirty="0">
                <a:latin typeface="標楷體" panose="03000509000000000000" pitchFamily="65" charset="-120"/>
                <a:ea typeface="標楷體" panose="03000509000000000000" pitchFamily="65" charset="-120"/>
              </a:rPr>
              <a:t>55</a:t>
            </a:r>
            <a:r>
              <a:rPr lang="zh-TW" altLang="en-US" sz="2000" dirty="0">
                <a:latin typeface="標楷體" panose="03000509000000000000" pitchFamily="65" charset="-120"/>
                <a:ea typeface="標楷體" panose="03000509000000000000" pitchFamily="65" charset="-120"/>
              </a:rPr>
              <a:t>歲之間，每筆平均交易金額與年齡成正比，各年齡，尤其年齡</a:t>
            </a:r>
            <a:r>
              <a:rPr lang="en-US" altLang="zh-TW" sz="2000" dirty="0">
                <a:latin typeface="標楷體" panose="03000509000000000000" pitchFamily="65" charset="-120"/>
                <a:ea typeface="標楷體" panose="03000509000000000000" pitchFamily="65" charset="-120"/>
              </a:rPr>
              <a:t>80</a:t>
            </a:r>
            <a:r>
              <a:rPr lang="zh-TW" altLang="en-US" sz="2000" dirty="0">
                <a:latin typeface="標楷體" panose="03000509000000000000" pitchFamily="65" charset="-120"/>
                <a:ea typeface="標楷體" panose="03000509000000000000" pitchFamily="65" charset="-120"/>
              </a:rPr>
              <a:t>歲以上之文敎康樂類每筆平均交易金額最高。</a:t>
            </a:r>
          </a:p>
          <a:p>
            <a:r>
              <a:rPr lang="zh-TW" altLang="en-US" sz="2000" dirty="0">
                <a:latin typeface="標楷體" panose="03000509000000000000" pitchFamily="65" charset="-120"/>
                <a:ea typeface="標楷體" panose="03000509000000000000" pitchFamily="65" charset="-120"/>
              </a:rPr>
              <a:t>依產業別資料顯示信用卡交易金額以百貨業最高，其次是文教康樂、食等，每筆平均交易金額以文教康樂及住較高，顯示國人願意花較多的錢獲得較高品質的生活。</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依地區的資料顯示信用卡消費高度集中在六都</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尤其是台北市，每筆平均交易金額最高是台中市最高，以新北市最低。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預估</a:t>
            </a:r>
            <a:r>
              <a:rPr lang="en-US" altLang="zh-TW" sz="2000" dirty="0">
                <a:latin typeface="標楷體" panose="03000509000000000000" pitchFamily="65" charset="-120"/>
                <a:ea typeface="標楷體" panose="03000509000000000000" pitchFamily="65" charset="-120"/>
              </a:rPr>
              <a:t>2023</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10~12</a:t>
            </a:r>
            <a:r>
              <a:rPr lang="zh-TW" altLang="en-US" sz="2000" dirty="0">
                <a:latin typeface="標楷體" panose="03000509000000000000" pitchFamily="65" charset="-120"/>
                <a:ea typeface="標楷體" panose="03000509000000000000" pitchFamily="65" charset="-120"/>
              </a:rPr>
              <a:t>月六都</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不含其他類</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交易金額應可達</a:t>
            </a:r>
            <a:r>
              <a:rPr lang="en-US" altLang="zh-TW" sz="2000" dirty="0">
                <a:latin typeface="標楷體" panose="03000509000000000000" pitchFamily="65" charset="-120"/>
                <a:ea typeface="標楷體" panose="03000509000000000000" pitchFamily="65" charset="-120"/>
              </a:rPr>
              <a:t>5,607</a:t>
            </a:r>
            <a:r>
              <a:rPr lang="zh-TW" altLang="en-US" sz="2000" dirty="0">
                <a:latin typeface="標楷體" panose="03000509000000000000" pitchFamily="65" charset="-120"/>
                <a:ea typeface="標楷體" panose="03000509000000000000" pitchFamily="65" charset="-120"/>
              </a:rPr>
              <a:t>億元。</a:t>
            </a:r>
            <a:endParaRPr lang="en-US" altLang="zh-TW" sz="2000" dirty="0">
              <a:latin typeface="標楷體" panose="03000509000000000000" pitchFamily="65" charset="-120"/>
              <a:ea typeface="標楷體" panose="03000509000000000000" pitchFamily="65" charset="-120"/>
            </a:endParaRPr>
          </a:p>
        </p:txBody>
      </p:sp>
      <p:sp>
        <p:nvSpPr>
          <p:cNvPr id="5" name="標題 4">
            <a:extLst>
              <a:ext uri="{FF2B5EF4-FFF2-40B4-BE49-F238E27FC236}">
                <a16:creationId xmlns:a16="http://schemas.microsoft.com/office/drawing/2014/main" id="{F3026DA0-D160-67EB-CE40-F1CA519ED24D}"/>
              </a:ext>
            </a:extLst>
          </p:cNvPr>
          <p:cNvSpPr>
            <a:spLocks noGrp="1"/>
          </p:cNvSpPr>
          <p:nvPr>
            <p:ph type="title"/>
          </p:nvPr>
        </p:nvSpPr>
        <p:spPr/>
        <p:txBody>
          <a:bodyPr/>
          <a:lstStyle/>
          <a:p>
            <a:pPr lvl="0"/>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資料解釋</a:t>
            </a:r>
          </a:p>
        </p:txBody>
      </p:sp>
    </p:spTree>
    <p:extLst>
      <p:ext uri="{BB962C8B-B14F-4D97-AF65-F5344CB8AC3E}">
        <p14:creationId xmlns:p14="http://schemas.microsoft.com/office/powerpoint/2010/main" val="178160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D0D855-49F0-173D-1E08-5332B5F3D643}"/>
              </a:ext>
            </a:extLst>
          </p:cNvPr>
          <p:cNvSpPr>
            <a:spLocks noGrp="1"/>
          </p:cNvSpPr>
          <p:nvPr>
            <p:ph type="title"/>
          </p:nvPr>
        </p:nvSpPr>
        <p:spPr>
          <a:xfrm>
            <a:off x="575108" y="134534"/>
            <a:ext cx="10571998" cy="850042"/>
          </a:xfrm>
        </p:spPr>
        <p:txBody>
          <a:bodyPr/>
          <a:lstStyle/>
          <a:p>
            <a:r>
              <a:rPr lang="zh-TW" altLang="en-US" sz="4000" dirty="0">
                <a:latin typeface="標楷體" panose="03000509000000000000" pitchFamily="65" charset="-120"/>
                <a:ea typeface="標楷體" panose="03000509000000000000" pitchFamily="65" charset="-120"/>
              </a:rPr>
              <a:t>影片演示</a:t>
            </a:r>
          </a:p>
        </p:txBody>
      </p:sp>
      <p:sp>
        <p:nvSpPr>
          <p:cNvPr id="3" name="內容版面配置區 2">
            <a:extLst>
              <a:ext uri="{FF2B5EF4-FFF2-40B4-BE49-F238E27FC236}">
                <a16:creationId xmlns:a16="http://schemas.microsoft.com/office/drawing/2014/main" id="{8F21482F-B888-A2CB-FB25-AB3661ED4EDB}"/>
              </a:ext>
            </a:extLst>
          </p:cNvPr>
          <p:cNvSpPr>
            <a:spLocks noGrp="1"/>
          </p:cNvSpPr>
          <p:nvPr>
            <p:ph idx="1"/>
          </p:nvPr>
        </p:nvSpPr>
        <p:spPr/>
        <p:txBody>
          <a:bodyPr/>
          <a:lstStyle/>
          <a:p>
            <a:endParaRPr lang="zh-TW" altLang="en-US" dirty="0"/>
          </a:p>
        </p:txBody>
      </p:sp>
      <p:sp>
        <p:nvSpPr>
          <p:cNvPr id="10" name="文字方塊 9">
            <a:extLst>
              <a:ext uri="{FF2B5EF4-FFF2-40B4-BE49-F238E27FC236}">
                <a16:creationId xmlns:a16="http://schemas.microsoft.com/office/drawing/2014/main" id="{311E31AD-2CEB-4A71-9FCB-72B125CC993B}"/>
              </a:ext>
            </a:extLst>
          </p:cNvPr>
          <p:cNvSpPr txBox="1"/>
          <p:nvPr/>
        </p:nvSpPr>
        <p:spPr>
          <a:xfrm>
            <a:off x="-69742" y="6446467"/>
            <a:ext cx="1957265" cy="276999"/>
          </a:xfrm>
          <a:prstGeom prst="rect">
            <a:avLst/>
          </a:prstGeom>
          <a:noFill/>
        </p:spPr>
        <p:txBody>
          <a:bodyPr wrap="square" rtlCol="0">
            <a:spAutoFit/>
          </a:bodyPr>
          <a:lstStyle/>
          <a:p>
            <a:r>
              <a:rPr lang="en-US" altLang="zh-TW" sz="1200" dirty="0">
                <a:solidFill>
                  <a:schemeClr val="bg1">
                    <a:lumMod val="75000"/>
                    <a:lumOff val="25000"/>
                  </a:schemeClr>
                </a:solidFill>
                <a:latin typeface="標楷體" panose="03000509000000000000" pitchFamily="65" charset="-120"/>
                <a:ea typeface="標楷體" panose="03000509000000000000" pitchFamily="65" charset="-120"/>
                <a:hlinkClick r:id="rId2">
                  <a:extLst>
                    <a:ext uri="{A12FA001-AC4F-418D-AE19-62706E023703}">
                      <ahyp:hlinkClr xmlns:ahyp="http://schemas.microsoft.com/office/drawing/2018/hyperlinkcolor" val="tx"/>
                    </a:ext>
                  </a:extLst>
                </a:hlinkClick>
              </a:rPr>
              <a:t>https://reurl.cc/RyKGZz</a:t>
            </a:r>
            <a:endParaRPr lang="zh-TW" altLang="en-US" sz="1200" dirty="0">
              <a:solidFill>
                <a:schemeClr val="bg1">
                  <a:lumMod val="75000"/>
                  <a:lumOff val="25000"/>
                </a:schemeClr>
              </a:solidFill>
              <a:latin typeface="標楷體" panose="03000509000000000000" pitchFamily="65" charset="-120"/>
              <a:ea typeface="標楷體" panose="03000509000000000000" pitchFamily="65" charset="-120"/>
            </a:endParaRPr>
          </a:p>
        </p:txBody>
      </p:sp>
      <p:sp>
        <p:nvSpPr>
          <p:cNvPr id="5" name="矩形 4">
            <a:extLst>
              <a:ext uri="{FF2B5EF4-FFF2-40B4-BE49-F238E27FC236}">
                <a16:creationId xmlns:a16="http://schemas.microsoft.com/office/drawing/2014/main" id="{A0CF9FE7-71A5-4352-9163-6DDDAB7AFC11}"/>
              </a:ext>
            </a:extLst>
          </p:cNvPr>
          <p:cNvSpPr/>
          <p:nvPr/>
        </p:nvSpPr>
        <p:spPr>
          <a:xfrm>
            <a:off x="9048233" y="1449952"/>
            <a:ext cx="2864887" cy="369332"/>
          </a:xfrm>
          <a:prstGeom prst="rect">
            <a:avLst/>
          </a:prstGeom>
        </p:spPr>
        <p:txBody>
          <a:bodyPr wrap="none">
            <a:spAutoFit/>
          </a:bodyPr>
          <a:lstStyle/>
          <a:p>
            <a:r>
              <a:rPr lang="zh-TW" altLang="en-US" dirty="0">
                <a:solidFill>
                  <a:srgbClr val="002060"/>
                </a:solidFill>
                <a:hlinkClick r:id="rId3"/>
              </a:rPr>
              <a:t>https://reurl.cc/qrdOWE</a:t>
            </a:r>
            <a:endParaRPr lang="zh-TW" altLang="en-US" dirty="0">
              <a:solidFill>
                <a:srgbClr val="002060"/>
              </a:solidFill>
            </a:endParaRPr>
          </a:p>
        </p:txBody>
      </p:sp>
      <p:pic>
        <p:nvPicPr>
          <p:cNvPr id="6" name="圖片 5">
            <a:extLst>
              <a:ext uri="{FF2B5EF4-FFF2-40B4-BE49-F238E27FC236}">
                <a16:creationId xmlns:a16="http://schemas.microsoft.com/office/drawing/2014/main" id="{70EC69EE-D962-4813-987D-0E5467705E26}"/>
              </a:ext>
            </a:extLst>
          </p:cNvPr>
          <p:cNvPicPr>
            <a:picLocks noChangeAspect="1"/>
          </p:cNvPicPr>
          <p:nvPr/>
        </p:nvPicPr>
        <p:blipFill>
          <a:blip r:embed="rId4"/>
          <a:stretch>
            <a:fillRect/>
          </a:stretch>
        </p:blipFill>
        <p:spPr>
          <a:xfrm>
            <a:off x="10564743" y="80173"/>
            <a:ext cx="1348377" cy="1369779"/>
          </a:xfrm>
          <a:prstGeom prst="rect">
            <a:avLst/>
          </a:prstGeom>
        </p:spPr>
      </p:pic>
      <p:pic>
        <p:nvPicPr>
          <p:cNvPr id="7" name="圖片 6">
            <a:extLst>
              <a:ext uri="{FF2B5EF4-FFF2-40B4-BE49-F238E27FC236}">
                <a16:creationId xmlns:a16="http://schemas.microsoft.com/office/drawing/2014/main" id="{20DF47C6-6188-4460-AF08-606A5D879BE3}"/>
              </a:ext>
            </a:extLst>
          </p:cNvPr>
          <p:cNvPicPr>
            <a:picLocks noChangeAspect="1"/>
          </p:cNvPicPr>
          <p:nvPr/>
        </p:nvPicPr>
        <p:blipFill>
          <a:blip r:embed="rId5"/>
          <a:stretch>
            <a:fillRect/>
          </a:stretch>
        </p:blipFill>
        <p:spPr>
          <a:xfrm>
            <a:off x="173874" y="2050473"/>
            <a:ext cx="11858640" cy="4672993"/>
          </a:xfrm>
          <a:prstGeom prst="rect">
            <a:avLst/>
          </a:prstGeom>
        </p:spPr>
      </p:pic>
    </p:spTree>
    <p:extLst>
      <p:ext uri="{BB962C8B-B14F-4D97-AF65-F5344CB8AC3E}">
        <p14:creationId xmlns:p14="http://schemas.microsoft.com/office/powerpoint/2010/main" val="2243088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B8BAC8-0858-4B4D-8E7A-E0019431B6B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C0126AB-A7B3-45D4-9530-633123A8EB03}"/>
              </a:ext>
            </a:extLst>
          </p:cNvPr>
          <p:cNvSpPr>
            <a:spLocks noGrp="1"/>
          </p:cNvSpPr>
          <p:nvPr>
            <p:ph idx="1"/>
          </p:nvPr>
        </p:nvSpPr>
        <p:spPr/>
        <p:txBody>
          <a:bodyPr/>
          <a:lstStyle/>
          <a:p>
            <a:endParaRPr lang="zh-TW" altLang="en-US" dirty="0"/>
          </a:p>
        </p:txBody>
      </p:sp>
      <p:sp>
        <p:nvSpPr>
          <p:cNvPr id="4" name="矩形 3">
            <a:extLst>
              <a:ext uri="{FF2B5EF4-FFF2-40B4-BE49-F238E27FC236}">
                <a16:creationId xmlns:a16="http://schemas.microsoft.com/office/drawing/2014/main" id="{52904687-9FDD-4EA2-BF4E-D74C6BECFBFB}"/>
              </a:ext>
            </a:extLst>
          </p:cNvPr>
          <p:cNvSpPr/>
          <p:nvPr/>
        </p:nvSpPr>
        <p:spPr>
          <a:xfrm>
            <a:off x="2124110" y="3022752"/>
            <a:ext cx="7444763" cy="1323439"/>
          </a:xfrm>
          <a:prstGeom prst="rect">
            <a:avLst/>
          </a:prstGeom>
          <a:noFill/>
        </p:spPr>
        <p:txBody>
          <a:bodyPr wrap="square" lIns="91440" tIns="45720" rIns="91440" bIns="45720">
            <a:spAutoFit/>
            <a:scene3d>
              <a:camera prst="orthographicFront">
                <a:rot lat="0" lon="600000" rev="0"/>
              </a:camera>
              <a:lightRig rig="threePt" dir="t"/>
            </a:scene3d>
          </a:bodyPr>
          <a:lstStyle/>
          <a:p>
            <a:pPr algn="ctr"/>
            <a:r>
              <a:rPr lang="en-US" altLang="zh-TW"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59000" dir="5400000" sy="-90000" algn="bl" rotWithShape="0"/>
                </a:effectLst>
              </a:rPr>
              <a:t>THANK YOUR</a:t>
            </a:r>
            <a:endParaRPr lang="zh-TW" alt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59000" dir="5400000" sy="-90000" algn="bl" rotWithShape="0"/>
              </a:effectLst>
            </a:endParaRPr>
          </a:p>
        </p:txBody>
      </p:sp>
    </p:spTree>
    <p:extLst>
      <p:ext uri="{BB962C8B-B14F-4D97-AF65-F5344CB8AC3E}">
        <p14:creationId xmlns:p14="http://schemas.microsoft.com/office/powerpoint/2010/main" val="53135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F4EE74-47DA-7935-EA8B-77411E8308E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大綱</a:t>
            </a:r>
          </a:p>
        </p:txBody>
      </p:sp>
      <p:sp>
        <p:nvSpPr>
          <p:cNvPr id="3" name="內容版面配置區 2">
            <a:extLst>
              <a:ext uri="{FF2B5EF4-FFF2-40B4-BE49-F238E27FC236}">
                <a16:creationId xmlns:a16="http://schemas.microsoft.com/office/drawing/2014/main" id="{C66DC3E6-EE77-6808-9F62-3BA90732136E}"/>
              </a:ext>
            </a:extLst>
          </p:cNvPr>
          <p:cNvSpPr>
            <a:spLocks noGrp="1"/>
          </p:cNvSpPr>
          <p:nvPr>
            <p:ph idx="1"/>
          </p:nvPr>
        </p:nvSpPr>
        <p:spPr>
          <a:xfrm>
            <a:off x="810000" y="2409100"/>
            <a:ext cx="10554574" cy="3636511"/>
          </a:xfrm>
        </p:spPr>
        <p:txBody>
          <a:bodyPr>
            <a:noAutofit/>
          </a:bodyPr>
          <a:lstStyle/>
          <a:p>
            <a:r>
              <a:rPr lang="zh-TW" altLang="en-US" sz="2400" dirty="0">
                <a:latin typeface="標楷體" panose="03000509000000000000" pitchFamily="65" charset="-120"/>
                <a:ea typeface="標楷體" panose="03000509000000000000" pitchFamily="65" charset="-120"/>
              </a:rPr>
              <a:t>專案說明</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專案時程</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資料應用流程</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蒐集資料</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資料預處理</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資料分析</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資料解釋</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影片演示</a:t>
            </a:r>
          </a:p>
        </p:txBody>
      </p:sp>
    </p:spTree>
    <p:extLst>
      <p:ext uri="{BB962C8B-B14F-4D97-AF65-F5344CB8AC3E}">
        <p14:creationId xmlns:p14="http://schemas.microsoft.com/office/powerpoint/2010/main" val="3759858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(7)</a:t>
            </a:r>
            <a:br>
              <a:rPr lang="en-US" altLang="zh-TW" dirty="0">
                <a:latin typeface="標楷體" panose="03000509000000000000" pitchFamily="65" charset="-120"/>
                <a:ea typeface="標楷體" panose="03000509000000000000" pitchFamily="65" charset="-120"/>
              </a:rPr>
            </a:br>
            <a:r>
              <a:rPr lang="zh-TW" altLang="en-US" sz="3000" dirty="0">
                <a:latin typeface="標楷體" panose="03000509000000000000" pitchFamily="65" charset="-120"/>
                <a:ea typeface="標楷體" panose="03000509000000000000" pitchFamily="65" charset="-120"/>
              </a:rPr>
              <a:t>額外觀察其他類別</a:t>
            </a: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88991" y="2202024"/>
            <a:ext cx="10559187" cy="4208788"/>
          </a:xfrm>
          <a:prstGeom prst="rect">
            <a:avLst/>
          </a:prstGeom>
        </p:spPr>
      </p:pic>
      <p:pic>
        <p:nvPicPr>
          <p:cNvPr id="13" name="內容版面配置區 12">
            <a:extLst>
              <a:ext uri="{FF2B5EF4-FFF2-40B4-BE49-F238E27FC236}">
                <a16:creationId xmlns:a16="http://schemas.microsoft.com/office/drawing/2014/main" id="{0953BC82-177B-40CB-A325-586252384F88}"/>
              </a:ext>
            </a:extLst>
          </p:cNvPr>
          <p:cNvPicPr>
            <a:picLocks noGrp="1" noChangeAspect="1"/>
          </p:cNvPicPr>
          <p:nvPr>
            <p:ph idx="1"/>
          </p:nvPr>
        </p:nvPicPr>
        <p:blipFill>
          <a:blip r:embed="rId3"/>
          <a:stretch>
            <a:fillRect/>
          </a:stretch>
        </p:blipFill>
        <p:spPr>
          <a:xfrm>
            <a:off x="3824123" y="2271003"/>
            <a:ext cx="4088922" cy="4208788"/>
          </a:xfrm>
          <a:prstGeom prst="rect">
            <a:avLst/>
          </a:prstGeom>
        </p:spPr>
      </p:pic>
      <p:pic>
        <p:nvPicPr>
          <p:cNvPr id="11" name="圖片 10">
            <a:extLst>
              <a:ext uri="{FF2B5EF4-FFF2-40B4-BE49-F238E27FC236}">
                <a16:creationId xmlns:a16="http://schemas.microsoft.com/office/drawing/2014/main" id="{6370FF2A-A954-48CE-A7F1-32345ACD0380}"/>
              </a:ext>
            </a:extLst>
          </p:cNvPr>
          <p:cNvPicPr>
            <a:picLocks noChangeAspect="1"/>
          </p:cNvPicPr>
          <p:nvPr/>
        </p:nvPicPr>
        <p:blipFill>
          <a:blip r:embed="rId4"/>
          <a:stretch>
            <a:fillRect/>
          </a:stretch>
        </p:blipFill>
        <p:spPr>
          <a:xfrm>
            <a:off x="117270" y="2271003"/>
            <a:ext cx="3638195" cy="4208788"/>
          </a:xfrm>
          <a:prstGeom prst="rect">
            <a:avLst/>
          </a:prstGeom>
        </p:spPr>
      </p:pic>
      <p:pic>
        <p:nvPicPr>
          <p:cNvPr id="12" name="圖片 11">
            <a:extLst>
              <a:ext uri="{FF2B5EF4-FFF2-40B4-BE49-F238E27FC236}">
                <a16:creationId xmlns:a16="http://schemas.microsoft.com/office/drawing/2014/main" id="{37B2057F-858C-4C8D-B566-7305EB410D75}"/>
              </a:ext>
            </a:extLst>
          </p:cNvPr>
          <p:cNvPicPr>
            <a:picLocks noChangeAspect="1"/>
          </p:cNvPicPr>
          <p:nvPr/>
        </p:nvPicPr>
        <p:blipFill>
          <a:blip r:embed="rId5"/>
          <a:stretch>
            <a:fillRect/>
          </a:stretch>
        </p:blipFill>
        <p:spPr>
          <a:xfrm>
            <a:off x="7981703" y="2271003"/>
            <a:ext cx="4000272" cy="4208788"/>
          </a:xfrm>
          <a:prstGeom prst="rect">
            <a:avLst/>
          </a:prstGeom>
        </p:spPr>
      </p:pic>
    </p:spTree>
    <p:extLst>
      <p:ext uri="{BB962C8B-B14F-4D97-AF65-F5344CB8AC3E}">
        <p14:creationId xmlns:p14="http://schemas.microsoft.com/office/powerpoint/2010/main" val="408195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(8)</a:t>
            </a:r>
            <a:br>
              <a:rPr lang="en-US" altLang="zh-TW" dirty="0">
                <a:latin typeface="標楷體" panose="03000509000000000000" pitchFamily="65" charset="-120"/>
                <a:ea typeface="標楷體" panose="03000509000000000000" pitchFamily="65" charset="-120"/>
              </a:rPr>
            </a:br>
            <a:r>
              <a:rPr lang="zh-TW" altLang="en-US" sz="3000" dirty="0">
                <a:latin typeface="標楷體" panose="03000509000000000000" pitchFamily="65" charset="-120"/>
                <a:ea typeface="標楷體" panose="03000509000000000000" pitchFamily="65" charset="-120"/>
              </a:rPr>
              <a:t>額外觀察其他類別</a:t>
            </a: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88991" y="2202024"/>
            <a:ext cx="10559187" cy="4208788"/>
          </a:xfrm>
          <a:prstGeom prst="rect">
            <a:avLst/>
          </a:prstGeom>
        </p:spPr>
      </p:pic>
      <p:sp>
        <p:nvSpPr>
          <p:cNvPr id="5" name="內容版面配置區 4">
            <a:extLst>
              <a:ext uri="{FF2B5EF4-FFF2-40B4-BE49-F238E27FC236}">
                <a16:creationId xmlns:a16="http://schemas.microsoft.com/office/drawing/2014/main" id="{DAE288C6-7F06-7293-4A9B-047E40E89BB1}"/>
              </a:ext>
            </a:extLst>
          </p:cNvPr>
          <p:cNvSpPr>
            <a:spLocks noGrp="1"/>
          </p:cNvSpPr>
          <p:nvPr>
            <p:ph idx="1"/>
          </p:nvPr>
        </p:nvSpPr>
        <p:spPr/>
        <p:txBody>
          <a:bodyPr/>
          <a:lstStyle/>
          <a:p>
            <a:endParaRPr lang="zh-TW" altLang="en-US" dirty="0"/>
          </a:p>
        </p:txBody>
      </p:sp>
      <p:pic>
        <p:nvPicPr>
          <p:cNvPr id="6" name="圖片 5">
            <a:extLst>
              <a:ext uri="{FF2B5EF4-FFF2-40B4-BE49-F238E27FC236}">
                <a16:creationId xmlns:a16="http://schemas.microsoft.com/office/drawing/2014/main" id="{84BA5B14-8E34-4C4D-B942-53C377E81F74}"/>
              </a:ext>
            </a:extLst>
          </p:cNvPr>
          <p:cNvPicPr>
            <a:picLocks noChangeAspect="1"/>
          </p:cNvPicPr>
          <p:nvPr/>
        </p:nvPicPr>
        <p:blipFill>
          <a:blip r:embed="rId3"/>
          <a:stretch>
            <a:fillRect/>
          </a:stretch>
        </p:blipFill>
        <p:spPr>
          <a:xfrm>
            <a:off x="92676" y="2222287"/>
            <a:ext cx="3959208" cy="4430183"/>
          </a:xfrm>
          <a:prstGeom prst="rect">
            <a:avLst/>
          </a:prstGeom>
        </p:spPr>
      </p:pic>
      <p:pic>
        <p:nvPicPr>
          <p:cNvPr id="8" name="圖片 7">
            <a:extLst>
              <a:ext uri="{FF2B5EF4-FFF2-40B4-BE49-F238E27FC236}">
                <a16:creationId xmlns:a16="http://schemas.microsoft.com/office/drawing/2014/main" id="{A8D3CC39-897B-4C2B-8210-9340CA5747C1}"/>
              </a:ext>
            </a:extLst>
          </p:cNvPr>
          <p:cNvPicPr>
            <a:picLocks noChangeAspect="1"/>
          </p:cNvPicPr>
          <p:nvPr/>
        </p:nvPicPr>
        <p:blipFill>
          <a:blip r:embed="rId4"/>
          <a:stretch>
            <a:fillRect/>
          </a:stretch>
        </p:blipFill>
        <p:spPr>
          <a:xfrm>
            <a:off x="8196345" y="2222286"/>
            <a:ext cx="3823216" cy="4430183"/>
          </a:xfrm>
          <a:prstGeom prst="rect">
            <a:avLst/>
          </a:prstGeom>
        </p:spPr>
      </p:pic>
      <p:pic>
        <p:nvPicPr>
          <p:cNvPr id="10" name="圖片 9">
            <a:extLst>
              <a:ext uri="{FF2B5EF4-FFF2-40B4-BE49-F238E27FC236}">
                <a16:creationId xmlns:a16="http://schemas.microsoft.com/office/drawing/2014/main" id="{F5995094-216D-4815-AF8C-A98918DA01F8}"/>
              </a:ext>
            </a:extLst>
          </p:cNvPr>
          <p:cNvPicPr>
            <a:picLocks noChangeAspect="1"/>
          </p:cNvPicPr>
          <p:nvPr/>
        </p:nvPicPr>
        <p:blipFill>
          <a:blip r:embed="rId5"/>
          <a:stretch>
            <a:fillRect/>
          </a:stretch>
        </p:blipFill>
        <p:spPr>
          <a:xfrm>
            <a:off x="4108111" y="2222287"/>
            <a:ext cx="4032007" cy="4430183"/>
          </a:xfrm>
          <a:prstGeom prst="rect">
            <a:avLst/>
          </a:prstGeom>
        </p:spPr>
      </p:pic>
    </p:spTree>
    <p:extLst>
      <p:ext uri="{BB962C8B-B14F-4D97-AF65-F5344CB8AC3E}">
        <p14:creationId xmlns:p14="http://schemas.microsoft.com/office/powerpoint/2010/main" val="404531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7969A-010B-1D59-8337-A99E6DBE984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專案說明</a:t>
            </a:r>
          </a:p>
        </p:txBody>
      </p:sp>
      <p:pic>
        <p:nvPicPr>
          <p:cNvPr id="7" name="圖片 6" descr="樹籬迷宮">
            <a:extLst>
              <a:ext uri="{FF2B5EF4-FFF2-40B4-BE49-F238E27FC236}">
                <a16:creationId xmlns:a16="http://schemas.microsoft.com/office/drawing/2014/main" id="{087819D2-C7EC-BCB2-EA6D-FD6CEE50A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151" y="1912125"/>
            <a:ext cx="4514850" cy="4945875"/>
          </a:xfrm>
          <a:prstGeom prst="rect">
            <a:avLst/>
          </a:prstGeom>
        </p:spPr>
      </p:pic>
      <p:sp>
        <p:nvSpPr>
          <p:cNvPr id="9" name="內容版面配置區 8">
            <a:extLst>
              <a:ext uri="{FF2B5EF4-FFF2-40B4-BE49-F238E27FC236}">
                <a16:creationId xmlns:a16="http://schemas.microsoft.com/office/drawing/2014/main" id="{387E2D02-4EAF-9D95-48BF-8ABFAFDB27BE}"/>
              </a:ext>
            </a:extLst>
          </p:cNvPr>
          <p:cNvSpPr>
            <a:spLocks noGrp="1"/>
          </p:cNvSpPr>
          <p:nvPr>
            <p:ph idx="1"/>
          </p:nvPr>
        </p:nvSpPr>
        <p:spPr>
          <a:xfrm>
            <a:off x="818712" y="2222287"/>
            <a:ext cx="6677463" cy="4080190"/>
          </a:xfrm>
        </p:spPr>
        <p:txBody>
          <a:bodyPr>
            <a:normAutofit/>
          </a:bodyPr>
          <a:lstStyle/>
          <a:p>
            <a:r>
              <a:rPr lang="zh-TW" altLang="en-US" sz="2000" dirty="0">
                <a:latin typeface="標楷體" panose="03000509000000000000" pitchFamily="65" charset="-120"/>
                <a:ea typeface="標楷體" panose="03000509000000000000" pitchFamily="65" charset="-120"/>
              </a:rPr>
              <a:t>感於近年來受疫情影響，國人消費形態及支付方式改變，網路交易及外送盛行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希望藉由國人消費様態分析作為發卡及收單機構推廣特約商店及行銷推廣之參考</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促使其提供之牛肉能更貼近國人使用信用卡消費之需求</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並預估今年</a:t>
            </a:r>
            <a:r>
              <a:rPr lang="en-US" altLang="zh-TW" sz="2000" dirty="0">
                <a:latin typeface="標楷體" panose="03000509000000000000" pitchFamily="65" charset="-120"/>
                <a:ea typeface="標楷體" panose="03000509000000000000" pitchFamily="65" charset="-120"/>
              </a:rPr>
              <a:t>10</a:t>
            </a:r>
            <a:r>
              <a:rPr lang="zh-TW" altLang="en-US" sz="2000" dirty="0">
                <a:latin typeface="標楷體" panose="03000509000000000000" pitchFamily="65" charset="-120"/>
                <a:ea typeface="標楷體" panose="03000509000000000000" pitchFamily="65" charset="-120"/>
              </a:rPr>
              <a:t>月</a:t>
            </a:r>
            <a:r>
              <a:rPr lang="en-US" altLang="zh-TW" sz="2000" dirty="0">
                <a:latin typeface="標楷體" panose="03000509000000000000" pitchFamily="65" charset="-120"/>
                <a:ea typeface="標楷體" panose="03000509000000000000" pitchFamily="65" charset="-120"/>
              </a:rPr>
              <a:t>~12</a:t>
            </a:r>
            <a:r>
              <a:rPr lang="zh-TW" altLang="en-US" sz="2000" dirty="0">
                <a:latin typeface="標楷體" panose="03000509000000000000" pitchFamily="65" charset="-120"/>
                <a:ea typeface="標楷體" panose="03000509000000000000" pitchFamily="65" charset="-120"/>
              </a:rPr>
              <a:t>月之信用卡消費金額。</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資料來源</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財團法人聯合信用卡處理中心 </a:t>
            </a:r>
            <a:r>
              <a:rPr lang="en-US" altLang="zh-TW" sz="2000" dirty="0">
                <a:latin typeface="標楷體" panose="03000509000000000000" pitchFamily="65" charset="-120"/>
                <a:ea typeface="標楷體" panose="03000509000000000000" pitchFamily="65" charset="-120"/>
              </a:rPr>
              <a:t>OPEN API</a:t>
            </a:r>
          </a:p>
          <a:p>
            <a:r>
              <a:rPr lang="zh-TW" altLang="en-US" sz="2000" dirty="0">
                <a:latin typeface="標楷體" panose="03000509000000000000" pitchFamily="65" charset="-120"/>
                <a:ea typeface="標楷體" panose="03000509000000000000" pitchFamily="65" charset="-120"/>
              </a:rPr>
              <a:t>專案範圍</a:t>
            </a:r>
            <a:r>
              <a:rPr lang="en-US" altLang="zh-TW" sz="2000" dirty="0">
                <a:latin typeface="標楷體" panose="03000509000000000000" pitchFamily="65" charset="-120"/>
                <a:ea typeface="標楷體" panose="03000509000000000000" pitchFamily="65" charset="-120"/>
              </a:rPr>
              <a:t>:2014</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月</a:t>
            </a:r>
            <a:r>
              <a:rPr lang="en-US" altLang="zh-TW" sz="2000" dirty="0">
                <a:latin typeface="標楷體" panose="03000509000000000000" pitchFamily="65" charset="-120"/>
                <a:ea typeface="標楷體" panose="03000509000000000000" pitchFamily="65" charset="-120"/>
              </a:rPr>
              <a:t>~2023</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9</a:t>
            </a:r>
            <a:r>
              <a:rPr lang="zh-TW" altLang="en-US" sz="2000" dirty="0">
                <a:latin typeface="標楷體" panose="03000509000000000000" pitchFamily="65" charset="-120"/>
                <a:ea typeface="標楷體" panose="03000509000000000000" pitchFamily="65" charset="-120"/>
              </a:rPr>
              <a:t>月</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運用工具</a:t>
            </a:r>
            <a:r>
              <a:rPr lang="en-US" altLang="zh-TW" sz="2000" dirty="0">
                <a:latin typeface="標楷體" panose="03000509000000000000" pitchFamily="65" charset="-120"/>
                <a:ea typeface="標楷體" panose="03000509000000000000" pitchFamily="65" charset="-120"/>
              </a:rPr>
              <a:t>:Python Sqlite3 </a:t>
            </a:r>
            <a:r>
              <a:rPr lang="en-US" altLang="zh-TW" sz="2000" dirty="0" err="1">
                <a:latin typeface="標楷體" panose="03000509000000000000" pitchFamily="65" charset="-120"/>
                <a:ea typeface="標楷體" panose="03000509000000000000" pitchFamily="65" charset="-120"/>
              </a:rPr>
              <a:t>JupyterNotebook</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專案成員</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組長</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李亦宣</a:t>
            </a:r>
            <a:endParaRPr lang="en-US" altLang="zh-TW" sz="2000" dirty="0">
              <a:latin typeface="標楷體" panose="03000509000000000000" pitchFamily="65" charset="-120"/>
              <a:ea typeface="標楷體" panose="03000509000000000000" pitchFamily="65" charset="-120"/>
            </a:endParaRPr>
          </a:p>
          <a:p>
            <a:pPr marL="457200" lvl="1" indent="0">
              <a:buNone/>
            </a:pP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組員</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盧宗基 林玫蓀</a:t>
            </a:r>
          </a:p>
        </p:txBody>
      </p:sp>
    </p:spTree>
    <p:extLst>
      <p:ext uri="{BB962C8B-B14F-4D97-AF65-F5344CB8AC3E}">
        <p14:creationId xmlns:p14="http://schemas.microsoft.com/office/powerpoint/2010/main" val="350532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9B6ADB-028E-2C6A-0F18-13D0E8CACEF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專案時程</a:t>
            </a:r>
          </a:p>
        </p:txBody>
      </p:sp>
      <p:sp>
        <p:nvSpPr>
          <p:cNvPr id="4" name="Oval 3">
            <a:extLst>
              <a:ext uri="{FF2B5EF4-FFF2-40B4-BE49-F238E27FC236}">
                <a16:creationId xmlns:a16="http://schemas.microsoft.com/office/drawing/2014/main" id="{77366E3D-3B9A-E4D1-1D40-BAA1DB16A0BC}"/>
              </a:ext>
            </a:extLst>
          </p:cNvPr>
          <p:cNvSpPr/>
          <p:nvPr/>
        </p:nvSpPr>
        <p:spPr>
          <a:xfrm>
            <a:off x="4267512" y="2877832"/>
            <a:ext cx="1512000" cy="15120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2023</a:t>
            </a:r>
          </a:p>
          <a:p>
            <a:pPr algn="ctr"/>
            <a:r>
              <a:rPr lang="en-US" dirty="0">
                <a:solidFill>
                  <a:schemeClr val="accent5"/>
                </a:solidFill>
              </a:rPr>
              <a:t>10.16</a:t>
            </a:r>
          </a:p>
          <a:p>
            <a:pPr algn="ctr"/>
            <a:r>
              <a:rPr lang="en-US" dirty="0">
                <a:solidFill>
                  <a:schemeClr val="accent5"/>
                </a:solidFill>
              </a:rPr>
              <a:t>~</a:t>
            </a:r>
          </a:p>
          <a:p>
            <a:pPr algn="ctr"/>
            <a:r>
              <a:rPr lang="en-US" dirty="0">
                <a:solidFill>
                  <a:schemeClr val="accent5"/>
                </a:solidFill>
              </a:rPr>
              <a:t>2023</a:t>
            </a:r>
          </a:p>
          <a:p>
            <a:pPr algn="ctr"/>
            <a:r>
              <a:rPr lang="en-US" dirty="0">
                <a:solidFill>
                  <a:schemeClr val="accent5"/>
                </a:solidFill>
              </a:rPr>
              <a:t>10.31</a:t>
            </a:r>
          </a:p>
        </p:txBody>
      </p:sp>
      <p:sp>
        <p:nvSpPr>
          <p:cNvPr id="5" name="Oval 4">
            <a:extLst>
              <a:ext uri="{FF2B5EF4-FFF2-40B4-BE49-F238E27FC236}">
                <a16:creationId xmlns:a16="http://schemas.microsoft.com/office/drawing/2014/main" id="{0C321962-E7B5-2534-E972-A9DAD9D58DA9}"/>
              </a:ext>
            </a:extLst>
          </p:cNvPr>
          <p:cNvSpPr/>
          <p:nvPr/>
        </p:nvSpPr>
        <p:spPr>
          <a:xfrm>
            <a:off x="6600312" y="2877832"/>
            <a:ext cx="1512000" cy="151200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標楷體" panose="03000509000000000000" pitchFamily="65" charset="-120"/>
                <a:ea typeface="標楷體" panose="03000509000000000000" pitchFamily="65" charset="-120"/>
              </a:rPr>
              <a:t>2023</a:t>
            </a:r>
          </a:p>
          <a:p>
            <a:pPr algn="ctr"/>
            <a:r>
              <a:rPr lang="en-US" dirty="0">
                <a:solidFill>
                  <a:srgbClr val="00B0F0"/>
                </a:solidFill>
                <a:latin typeface="標楷體" panose="03000509000000000000" pitchFamily="65" charset="-120"/>
                <a:ea typeface="標楷體" panose="03000509000000000000" pitchFamily="65" charset="-120"/>
              </a:rPr>
              <a:t>11.01</a:t>
            </a:r>
          </a:p>
          <a:p>
            <a:pPr algn="ctr"/>
            <a:r>
              <a:rPr lang="en-US" dirty="0">
                <a:solidFill>
                  <a:srgbClr val="00B0F0"/>
                </a:solidFill>
                <a:latin typeface="標楷體" panose="03000509000000000000" pitchFamily="65" charset="-120"/>
                <a:ea typeface="標楷體" panose="03000509000000000000" pitchFamily="65" charset="-120"/>
              </a:rPr>
              <a:t>~</a:t>
            </a:r>
          </a:p>
          <a:p>
            <a:pPr algn="ctr"/>
            <a:r>
              <a:rPr lang="en-US" dirty="0">
                <a:solidFill>
                  <a:srgbClr val="00B0F0"/>
                </a:solidFill>
                <a:latin typeface="標楷體" panose="03000509000000000000" pitchFamily="65" charset="-120"/>
                <a:ea typeface="標楷體" panose="03000509000000000000" pitchFamily="65" charset="-120"/>
              </a:rPr>
              <a:t>2023</a:t>
            </a:r>
          </a:p>
          <a:p>
            <a:pPr algn="ctr"/>
            <a:r>
              <a:rPr lang="en-US" dirty="0">
                <a:solidFill>
                  <a:srgbClr val="00B0F0"/>
                </a:solidFill>
                <a:latin typeface="標楷體" panose="03000509000000000000" pitchFamily="65" charset="-120"/>
                <a:ea typeface="標楷體" panose="03000509000000000000" pitchFamily="65" charset="-120"/>
              </a:rPr>
              <a:t>11.27</a:t>
            </a:r>
          </a:p>
        </p:txBody>
      </p:sp>
      <p:sp>
        <p:nvSpPr>
          <p:cNvPr id="6" name="Oval 5">
            <a:extLst>
              <a:ext uri="{FF2B5EF4-FFF2-40B4-BE49-F238E27FC236}">
                <a16:creationId xmlns:a16="http://schemas.microsoft.com/office/drawing/2014/main" id="{9C8E289B-0EA1-1378-52C3-46254E0275C5}"/>
              </a:ext>
            </a:extLst>
          </p:cNvPr>
          <p:cNvSpPr/>
          <p:nvPr/>
        </p:nvSpPr>
        <p:spPr>
          <a:xfrm>
            <a:off x="8760312" y="2877832"/>
            <a:ext cx="1512000" cy="151200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標楷體" panose="03000509000000000000" pitchFamily="65" charset="-120"/>
                <a:ea typeface="標楷體" panose="03000509000000000000" pitchFamily="65" charset="-120"/>
              </a:rPr>
              <a:t>2023</a:t>
            </a:r>
          </a:p>
          <a:p>
            <a:pPr algn="ctr"/>
            <a:r>
              <a:rPr lang="en-US" dirty="0">
                <a:solidFill>
                  <a:schemeClr val="accent3"/>
                </a:solidFill>
                <a:latin typeface="標楷體" panose="03000509000000000000" pitchFamily="65" charset="-120"/>
                <a:ea typeface="標楷體" panose="03000509000000000000" pitchFamily="65" charset="-120"/>
              </a:rPr>
              <a:t>12.14</a:t>
            </a:r>
          </a:p>
        </p:txBody>
      </p:sp>
      <p:sp>
        <p:nvSpPr>
          <p:cNvPr id="7" name="Oval 18">
            <a:extLst>
              <a:ext uri="{FF2B5EF4-FFF2-40B4-BE49-F238E27FC236}">
                <a16:creationId xmlns:a16="http://schemas.microsoft.com/office/drawing/2014/main" id="{7FE307F7-3B82-1B12-23B9-E0A212B4E5FE}"/>
              </a:ext>
            </a:extLst>
          </p:cNvPr>
          <p:cNvSpPr/>
          <p:nvPr/>
        </p:nvSpPr>
        <p:spPr>
          <a:xfrm>
            <a:off x="1921488" y="2877509"/>
            <a:ext cx="1512000" cy="151155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rPr>
              <a:t>2023</a:t>
            </a:r>
          </a:p>
          <a:p>
            <a:pPr algn="ctr"/>
            <a:r>
              <a:rPr lang="en-US" dirty="0">
                <a:solidFill>
                  <a:schemeClr val="accent4"/>
                </a:solidFill>
              </a:rPr>
              <a:t>10.16</a:t>
            </a:r>
          </a:p>
        </p:txBody>
      </p:sp>
      <p:sp>
        <p:nvSpPr>
          <p:cNvPr id="8" name="Freeform: Shape 22" descr="timeline ">
            <a:extLst>
              <a:ext uri="{FF2B5EF4-FFF2-40B4-BE49-F238E27FC236}">
                <a16:creationId xmlns:a16="http://schemas.microsoft.com/office/drawing/2014/main" id="{1B9E6083-6ED4-2083-3457-14CFFC119579}"/>
              </a:ext>
            </a:extLst>
          </p:cNvPr>
          <p:cNvSpPr/>
          <p:nvPr/>
        </p:nvSpPr>
        <p:spPr>
          <a:xfrm flipH="1" flipV="1">
            <a:off x="1546924" y="2381162"/>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9" name="Oval 1" descr="timeline endpoints">
            <a:extLst>
              <a:ext uri="{FF2B5EF4-FFF2-40B4-BE49-F238E27FC236}">
                <a16:creationId xmlns:a16="http://schemas.microsoft.com/office/drawing/2014/main" id="{007F51A7-AF0F-60AE-9883-7384C4C9B599}"/>
              </a:ext>
            </a:extLst>
          </p:cNvPr>
          <p:cNvSpPr/>
          <p:nvPr/>
        </p:nvSpPr>
        <p:spPr>
          <a:xfrm>
            <a:off x="1328832" y="3464403"/>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 descr="timeline endpoints">
            <a:extLst>
              <a:ext uri="{FF2B5EF4-FFF2-40B4-BE49-F238E27FC236}">
                <a16:creationId xmlns:a16="http://schemas.microsoft.com/office/drawing/2014/main" id="{509F03E6-C6CB-1942-1C05-616BB472A95B}"/>
              </a:ext>
            </a:extLst>
          </p:cNvPr>
          <p:cNvSpPr/>
          <p:nvPr/>
        </p:nvSpPr>
        <p:spPr>
          <a:xfrm>
            <a:off x="10585965" y="3464403"/>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2" name="Text Placeholder 16">
            <a:extLst>
              <a:ext uri="{FF2B5EF4-FFF2-40B4-BE49-F238E27FC236}">
                <a16:creationId xmlns:a16="http://schemas.microsoft.com/office/drawing/2014/main" id="{CA116617-AB0D-3BC2-9B76-F370470DD803}"/>
              </a:ext>
            </a:extLst>
          </p:cNvPr>
          <p:cNvSpPr txBox="1">
            <a:spLocks/>
          </p:cNvSpPr>
          <p:nvPr/>
        </p:nvSpPr>
        <p:spPr>
          <a:xfrm>
            <a:off x="1921488" y="5033254"/>
            <a:ext cx="1707534" cy="401281"/>
          </a:xfrm>
          <a:prstGeom prst="rect">
            <a:avLst/>
          </a:prstGeom>
        </p:spPr>
        <p:txBody>
          <a:bodyPr vert="horz" lIns="91440" tIns="45720" rIns="91440" bIns="45720" rtlCol="0" anchor="b"/>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800" dirty="0">
              <a:latin typeface="標楷體" panose="03000509000000000000" pitchFamily="65" charset="-120"/>
              <a:ea typeface="標楷體" panose="03000509000000000000" pitchFamily="65" charset="-120"/>
            </a:endParaRPr>
          </a:p>
        </p:txBody>
      </p:sp>
      <p:sp>
        <p:nvSpPr>
          <p:cNvPr id="14" name="Text Placeholder 19">
            <a:extLst>
              <a:ext uri="{FF2B5EF4-FFF2-40B4-BE49-F238E27FC236}">
                <a16:creationId xmlns:a16="http://schemas.microsoft.com/office/drawing/2014/main" id="{7D54AEE2-7564-00FD-7C04-4434352C6644}"/>
              </a:ext>
            </a:extLst>
          </p:cNvPr>
          <p:cNvSpPr txBox="1">
            <a:spLocks/>
          </p:cNvSpPr>
          <p:nvPr/>
        </p:nvSpPr>
        <p:spPr>
          <a:xfrm>
            <a:off x="4116728" y="5033254"/>
            <a:ext cx="1813567" cy="70643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資料搜集</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專案討論</a:t>
            </a:r>
            <a:endParaRPr lang="en-US" dirty="0">
              <a:latin typeface="標楷體" panose="03000509000000000000" pitchFamily="65" charset="-120"/>
              <a:ea typeface="標楷體" panose="03000509000000000000" pitchFamily="65" charset="-120"/>
            </a:endParaRPr>
          </a:p>
        </p:txBody>
      </p:sp>
      <p:sp>
        <p:nvSpPr>
          <p:cNvPr id="16" name="Text Placeholder 21">
            <a:extLst>
              <a:ext uri="{FF2B5EF4-FFF2-40B4-BE49-F238E27FC236}">
                <a16:creationId xmlns:a16="http://schemas.microsoft.com/office/drawing/2014/main" id="{76DDB40B-A4C4-6205-5C7E-2E1CEFC133C5}"/>
              </a:ext>
            </a:extLst>
          </p:cNvPr>
          <p:cNvSpPr txBox="1">
            <a:spLocks/>
          </p:cNvSpPr>
          <p:nvPr/>
        </p:nvSpPr>
        <p:spPr>
          <a:xfrm>
            <a:off x="6349451" y="5034232"/>
            <a:ext cx="2165086" cy="1376580"/>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資料清理、分析</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程式撰寫</a:t>
            </a:r>
            <a:endParaRPr lang="en-US" altLang="zh-TW" dirty="0">
              <a:latin typeface="標楷體" panose="03000509000000000000" pitchFamily="65" charset="-120"/>
              <a:ea typeface="標楷體" panose="03000509000000000000" pitchFamily="65" charset="-120"/>
            </a:endParaRPr>
          </a:p>
          <a:p>
            <a:endParaRPr lang="en-US" dirty="0">
              <a:latin typeface="標楷體" panose="03000509000000000000" pitchFamily="65" charset="-120"/>
              <a:ea typeface="標楷體" panose="03000509000000000000" pitchFamily="65" charset="-120"/>
            </a:endParaRPr>
          </a:p>
        </p:txBody>
      </p:sp>
      <p:sp>
        <p:nvSpPr>
          <p:cNvPr id="18" name="Text Placeholder 24">
            <a:extLst>
              <a:ext uri="{FF2B5EF4-FFF2-40B4-BE49-F238E27FC236}">
                <a16:creationId xmlns:a16="http://schemas.microsoft.com/office/drawing/2014/main" id="{B238F02D-59C5-0C37-52A3-DBB62C5BDC4E}"/>
              </a:ext>
            </a:extLst>
          </p:cNvPr>
          <p:cNvSpPr txBox="1">
            <a:spLocks/>
          </p:cNvSpPr>
          <p:nvPr/>
        </p:nvSpPr>
        <p:spPr>
          <a:xfrm>
            <a:off x="8760312" y="5034232"/>
            <a:ext cx="1813567" cy="70643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影片錄製</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簡報準備</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專案完成</a:t>
            </a:r>
            <a:endParaRPr lang="en-US" dirty="0">
              <a:latin typeface="標楷體" panose="03000509000000000000" pitchFamily="65" charset="-120"/>
              <a:ea typeface="標楷體" panose="03000509000000000000" pitchFamily="65" charset="-120"/>
            </a:endParaRPr>
          </a:p>
        </p:txBody>
      </p:sp>
      <p:sp>
        <p:nvSpPr>
          <p:cNvPr id="25" name="內容版面配置區 24">
            <a:extLst>
              <a:ext uri="{FF2B5EF4-FFF2-40B4-BE49-F238E27FC236}">
                <a16:creationId xmlns:a16="http://schemas.microsoft.com/office/drawing/2014/main" id="{0A86CD99-4599-CB8A-99AF-191F2202182E}"/>
              </a:ext>
            </a:extLst>
          </p:cNvPr>
          <p:cNvSpPr>
            <a:spLocks noGrp="1"/>
          </p:cNvSpPr>
          <p:nvPr>
            <p:ph idx="1"/>
          </p:nvPr>
        </p:nvSpPr>
        <p:spPr>
          <a:xfrm>
            <a:off x="827424" y="2536919"/>
            <a:ext cx="10554574" cy="3636511"/>
          </a:xfrm>
        </p:spPr>
        <p:txBody>
          <a:bodyPr/>
          <a:lstStyle/>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pPr lvl="2"/>
            <a:endParaRPr lang="en-US" altLang="zh-TW" sz="1800" dirty="0">
              <a:ea typeface="標楷體" panose="03000509000000000000" pitchFamily="65" charset="-120"/>
            </a:endParaRPr>
          </a:p>
          <a:p>
            <a:pPr lvl="2"/>
            <a:r>
              <a:rPr lang="zh-TW" altLang="en-US" sz="1800" dirty="0">
                <a:ea typeface="標楷體" panose="03000509000000000000" pitchFamily="65" charset="-120"/>
              </a:rPr>
              <a:t>尋找組員</a:t>
            </a:r>
            <a:endParaRPr lang="en-US" altLang="zh-TW" sz="1800" dirty="0">
              <a:ea typeface="標楷體" panose="03000509000000000000" pitchFamily="65" charset="-120"/>
            </a:endParaRPr>
          </a:p>
          <a:p>
            <a:pPr lvl="2"/>
            <a:r>
              <a:rPr lang="zh-TW" altLang="en-US" sz="1800" dirty="0">
                <a:ea typeface="標楷體" panose="03000509000000000000" pitchFamily="65" charset="-120"/>
              </a:rPr>
              <a:t>專案小組成立</a:t>
            </a:r>
            <a:endParaRPr lang="en-US" altLang="zh-TW" sz="1800" dirty="0">
              <a:ea typeface="標楷體" panose="03000509000000000000" pitchFamily="65" charset="-120"/>
            </a:endParaRPr>
          </a:p>
        </p:txBody>
      </p:sp>
    </p:spTree>
    <p:extLst>
      <p:ext uri="{BB962C8B-B14F-4D97-AF65-F5344CB8AC3E}">
        <p14:creationId xmlns:p14="http://schemas.microsoft.com/office/powerpoint/2010/main" val="306805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B7A866-F605-0135-90D7-7FB6D573A87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p>
        </p:txBody>
      </p:sp>
      <p:graphicFrame>
        <p:nvGraphicFramePr>
          <p:cNvPr id="8" name="內容版面配置區 7">
            <a:extLst>
              <a:ext uri="{FF2B5EF4-FFF2-40B4-BE49-F238E27FC236}">
                <a16:creationId xmlns:a16="http://schemas.microsoft.com/office/drawing/2014/main" id="{3091702B-AE76-8EDC-2068-FF109742DA6E}"/>
              </a:ext>
            </a:extLst>
          </p:cNvPr>
          <p:cNvGraphicFramePr>
            <a:graphicFrameLocks noGrp="1"/>
          </p:cNvGraphicFramePr>
          <p:nvPr>
            <p:ph idx="1"/>
            <p:extLst>
              <p:ext uri="{D42A27DB-BD31-4B8C-83A1-F6EECF244321}">
                <p14:modId xmlns:p14="http://schemas.microsoft.com/office/powerpoint/2010/main" val="4041046005"/>
              </p:ext>
            </p:extLst>
          </p:nvPr>
        </p:nvGraphicFramePr>
        <p:xfrm>
          <a:off x="470433" y="2569141"/>
          <a:ext cx="10553700" cy="3003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圖片 2" descr="愛心 Gummy Monsters">
            <a:extLst>
              <a:ext uri="{FF2B5EF4-FFF2-40B4-BE49-F238E27FC236}">
                <a16:creationId xmlns:a16="http://schemas.microsoft.com/office/drawing/2014/main" id="{8E7E3F0F-DE49-3B89-2CC5-1B0F635288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1312" y="-272137"/>
            <a:ext cx="2409100" cy="2409100"/>
          </a:xfrm>
          <a:prstGeom prst="rect">
            <a:avLst/>
          </a:prstGeom>
        </p:spPr>
      </p:pic>
      <p:sp>
        <p:nvSpPr>
          <p:cNvPr id="6" name="文字方塊 5">
            <a:extLst>
              <a:ext uri="{FF2B5EF4-FFF2-40B4-BE49-F238E27FC236}">
                <a16:creationId xmlns:a16="http://schemas.microsoft.com/office/drawing/2014/main" id="{8B5C2FED-3CF6-7E57-58FE-9227E0DAAA09}"/>
              </a:ext>
            </a:extLst>
          </p:cNvPr>
          <p:cNvSpPr txBox="1"/>
          <p:nvPr/>
        </p:nvSpPr>
        <p:spPr>
          <a:xfrm>
            <a:off x="986712" y="4926333"/>
            <a:ext cx="1661598" cy="923330"/>
          </a:xfrm>
          <a:prstGeom prst="rect">
            <a:avLst/>
          </a:prstGeom>
          <a:noFill/>
        </p:spPr>
        <p:txBody>
          <a:bodyPr wrap="square" rtlCol="0">
            <a:spAutoFit/>
          </a:bodyPr>
          <a:lstStyle/>
          <a:p>
            <a:r>
              <a:rPr lang="zh-TW" altLang="en-US" dirty="0">
                <a:solidFill>
                  <a:schemeClr val="tx1">
                    <a:lumMod val="85000"/>
                  </a:schemeClr>
                </a:solidFill>
                <a:latin typeface="標楷體" panose="03000509000000000000" pitchFamily="65" charset="-120"/>
                <a:ea typeface="標楷體" panose="03000509000000000000" pitchFamily="65" charset="-120"/>
              </a:rPr>
              <a:t>擷取公開網站資料</a:t>
            </a:r>
            <a:endParaRPr lang="en-US" altLang="zh-TW" dirty="0">
              <a:solidFill>
                <a:schemeClr val="tx1">
                  <a:lumMod val="85000"/>
                </a:schemeClr>
              </a:solidFill>
              <a:latin typeface="標楷體" panose="03000509000000000000" pitchFamily="65" charset="-120"/>
              <a:ea typeface="標楷體" panose="03000509000000000000" pitchFamily="65" charset="-120"/>
            </a:endParaRPr>
          </a:p>
          <a:p>
            <a:endParaRPr lang="zh-TW" altLang="en-US" dirty="0">
              <a:solidFill>
                <a:schemeClr val="tx1">
                  <a:lumMod val="85000"/>
                </a:schemeClr>
              </a:solidFill>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F51531FA-28D8-4248-0C22-696CFB59C632}"/>
              </a:ext>
            </a:extLst>
          </p:cNvPr>
          <p:cNvSpPr txBox="1"/>
          <p:nvPr/>
        </p:nvSpPr>
        <p:spPr>
          <a:xfrm>
            <a:off x="3669527" y="4926333"/>
            <a:ext cx="1661598" cy="1477328"/>
          </a:xfrm>
          <a:prstGeom prst="rect">
            <a:avLst/>
          </a:prstGeom>
          <a:noFill/>
        </p:spPr>
        <p:txBody>
          <a:bodyPr wrap="square" rtlCol="0">
            <a:spAutoFit/>
          </a:bodyPr>
          <a:lstStyle/>
          <a:p>
            <a:r>
              <a:rPr lang="zh-TW" altLang="en-US" dirty="0">
                <a:solidFill>
                  <a:schemeClr val="tx1">
                    <a:lumMod val="85000"/>
                  </a:schemeClr>
                </a:solidFill>
                <a:latin typeface="標楷體" panose="03000509000000000000" pitchFamily="65" charset="-120"/>
                <a:ea typeface="標楷體" panose="03000509000000000000" pitchFamily="65" charset="-120"/>
              </a:rPr>
              <a:t>資料清理</a:t>
            </a:r>
            <a:endParaRPr lang="en-US" altLang="zh-TW" dirty="0">
              <a:solidFill>
                <a:schemeClr val="tx1">
                  <a:lumMod val="85000"/>
                </a:schemeClr>
              </a:solidFill>
              <a:latin typeface="標楷體" panose="03000509000000000000" pitchFamily="65" charset="-120"/>
              <a:ea typeface="標楷體" panose="03000509000000000000" pitchFamily="65" charset="-120"/>
            </a:endParaRPr>
          </a:p>
          <a:p>
            <a:r>
              <a:rPr lang="zh-TW" altLang="en-US" dirty="0">
                <a:solidFill>
                  <a:schemeClr val="tx1">
                    <a:lumMod val="85000"/>
                  </a:schemeClr>
                </a:solidFill>
                <a:latin typeface="標楷體" panose="03000509000000000000" pitchFamily="65" charset="-120"/>
                <a:ea typeface="標楷體" panose="03000509000000000000" pitchFamily="65" charset="-120"/>
              </a:rPr>
              <a:t>檢視資料之</a:t>
            </a:r>
            <a:r>
              <a:rPr lang="zh-TW" altLang="en-US" u="sng" dirty="0">
                <a:solidFill>
                  <a:schemeClr val="tx1">
                    <a:lumMod val="85000"/>
                  </a:schemeClr>
                </a:solidFill>
                <a:latin typeface="標楷體" panose="03000509000000000000" pitchFamily="65" charset="-120"/>
                <a:ea typeface="標楷體" panose="03000509000000000000" pitchFamily="65" charset="-120"/>
              </a:rPr>
              <a:t>缺失值</a:t>
            </a:r>
            <a:r>
              <a:rPr lang="zh-TW" altLang="en-US" dirty="0">
                <a:solidFill>
                  <a:schemeClr val="tx1">
                    <a:lumMod val="85000"/>
                  </a:schemeClr>
                </a:solidFill>
                <a:latin typeface="標楷體" panose="03000509000000000000" pitchFamily="65" charset="-120"/>
                <a:ea typeface="標楷體" panose="03000509000000000000" pitchFamily="65" charset="-120"/>
              </a:rPr>
              <a:t>、</a:t>
            </a:r>
            <a:r>
              <a:rPr lang="zh-TW" altLang="en-US" u="sng" dirty="0">
                <a:solidFill>
                  <a:schemeClr val="tx1">
                    <a:lumMod val="85000"/>
                  </a:schemeClr>
                </a:solidFill>
                <a:latin typeface="標楷體" panose="03000509000000000000" pitchFamily="65" charset="-120"/>
                <a:ea typeface="標楷體" panose="03000509000000000000" pitchFamily="65" charset="-120"/>
              </a:rPr>
              <a:t>異常值</a:t>
            </a:r>
            <a:r>
              <a:rPr lang="zh-TW" altLang="en-US" dirty="0">
                <a:solidFill>
                  <a:schemeClr val="tx1">
                    <a:lumMod val="85000"/>
                  </a:schemeClr>
                </a:solidFill>
                <a:latin typeface="標楷體" panose="03000509000000000000" pitchFamily="65" charset="-120"/>
                <a:ea typeface="標楷體" panose="03000509000000000000" pitchFamily="65" charset="-120"/>
              </a:rPr>
              <a:t>及</a:t>
            </a:r>
            <a:r>
              <a:rPr lang="zh-TW" altLang="en-US" u="sng" dirty="0">
                <a:solidFill>
                  <a:schemeClr val="tx1">
                    <a:lumMod val="85000"/>
                  </a:schemeClr>
                </a:solidFill>
                <a:latin typeface="標楷體" panose="03000509000000000000" pitchFamily="65" charset="-120"/>
                <a:ea typeface="標楷體" panose="03000509000000000000" pitchFamily="65" charset="-120"/>
              </a:rPr>
              <a:t>重覆值</a:t>
            </a:r>
            <a:endParaRPr lang="en-US" altLang="zh-TW" dirty="0">
              <a:solidFill>
                <a:schemeClr val="tx1">
                  <a:lumMod val="85000"/>
                </a:schemeClr>
              </a:solidFill>
              <a:latin typeface="標楷體" panose="03000509000000000000" pitchFamily="65" charset="-120"/>
              <a:ea typeface="標楷體" panose="03000509000000000000" pitchFamily="65" charset="-120"/>
            </a:endParaRPr>
          </a:p>
          <a:p>
            <a:endParaRPr lang="zh-TW" altLang="en-US" dirty="0">
              <a:solidFill>
                <a:schemeClr val="tx1">
                  <a:lumMod val="85000"/>
                </a:schemeClr>
              </a:solidFill>
              <a:latin typeface="標楷體" panose="03000509000000000000" pitchFamily="65" charset="-120"/>
              <a:ea typeface="標楷體" panose="03000509000000000000" pitchFamily="65" charset="-120"/>
            </a:endParaRPr>
          </a:p>
        </p:txBody>
      </p:sp>
      <p:sp>
        <p:nvSpPr>
          <p:cNvPr id="9" name="文字方塊 8">
            <a:extLst>
              <a:ext uri="{FF2B5EF4-FFF2-40B4-BE49-F238E27FC236}">
                <a16:creationId xmlns:a16="http://schemas.microsoft.com/office/drawing/2014/main" id="{C6EAA82E-38C3-7484-E1C5-0ABCD631B308}"/>
              </a:ext>
            </a:extLst>
          </p:cNvPr>
          <p:cNvSpPr txBox="1"/>
          <p:nvPr/>
        </p:nvSpPr>
        <p:spPr>
          <a:xfrm>
            <a:off x="6352342" y="4926333"/>
            <a:ext cx="1661598" cy="1477328"/>
          </a:xfrm>
          <a:prstGeom prst="rect">
            <a:avLst/>
          </a:prstGeom>
          <a:noFill/>
        </p:spPr>
        <p:txBody>
          <a:bodyPr wrap="square" rtlCol="0">
            <a:spAutoFit/>
          </a:bodyPr>
          <a:lstStyle/>
          <a:p>
            <a:r>
              <a:rPr lang="zh-TW" altLang="en-US" b="0" i="0" dirty="0">
                <a:solidFill>
                  <a:srgbClr val="D1D5DB"/>
                </a:solidFill>
                <a:effectLst/>
                <a:latin typeface="標楷體" panose="03000509000000000000" pitchFamily="65" charset="-120"/>
                <a:ea typeface="標楷體" panose="03000509000000000000" pitchFamily="65" charset="-120"/>
              </a:rPr>
              <a:t>使用統計方法和視覺化工具來瞭解</a:t>
            </a:r>
            <a:r>
              <a:rPr lang="zh-TW" altLang="en-US" b="0" i="0" dirty="0">
                <a:solidFill>
                  <a:schemeClr val="tx1">
                    <a:lumMod val="85000"/>
                  </a:schemeClr>
                </a:solidFill>
                <a:effectLst/>
                <a:latin typeface="標楷體" panose="03000509000000000000" pitchFamily="65" charset="-120"/>
                <a:ea typeface="標楷體" panose="03000509000000000000" pitchFamily="65" charset="-120"/>
              </a:rPr>
              <a:t>資料</a:t>
            </a:r>
            <a:r>
              <a:rPr lang="zh-TW" altLang="en-US" b="0" i="0" dirty="0">
                <a:solidFill>
                  <a:srgbClr val="D1D5DB"/>
                </a:solidFill>
                <a:effectLst/>
                <a:latin typeface="標楷體" panose="03000509000000000000" pitchFamily="65" charset="-120"/>
                <a:ea typeface="標楷體" panose="03000509000000000000" pitchFamily="65" charset="-120"/>
              </a:rPr>
              <a:t>的分佈、相關性和模式。</a:t>
            </a:r>
            <a:endParaRPr lang="zh-TW" altLang="en-US"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149C7CDF-50E8-2224-3EE9-7499174EDB62}"/>
              </a:ext>
            </a:extLst>
          </p:cNvPr>
          <p:cNvSpPr txBox="1"/>
          <p:nvPr/>
        </p:nvSpPr>
        <p:spPr>
          <a:xfrm>
            <a:off x="8948892" y="4933484"/>
            <a:ext cx="1661598" cy="646331"/>
          </a:xfrm>
          <a:prstGeom prst="rect">
            <a:avLst/>
          </a:prstGeom>
          <a:noFill/>
        </p:spPr>
        <p:txBody>
          <a:bodyPr wrap="square" rtlCol="0">
            <a:spAutoFit/>
          </a:bodyPr>
          <a:lstStyle/>
          <a:p>
            <a:r>
              <a:rPr lang="zh-TW" altLang="en-US" b="0" i="0" dirty="0">
                <a:solidFill>
                  <a:schemeClr val="tx1">
                    <a:lumMod val="85000"/>
                  </a:schemeClr>
                </a:solidFill>
                <a:effectLst/>
                <a:latin typeface="標楷體" panose="03000509000000000000" pitchFamily="65" charset="-120"/>
                <a:ea typeface="標楷體" panose="03000509000000000000" pitchFamily="65" charset="-120"/>
              </a:rPr>
              <a:t>解釋分析結果</a:t>
            </a:r>
            <a:endParaRPr lang="en-US" altLang="zh-TW" b="0" i="0" dirty="0">
              <a:solidFill>
                <a:schemeClr val="tx1">
                  <a:lumMod val="85000"/>
                </a:schemeClr>
              </a:solidFill>
              <a:effectLst/>
              <a:latin typeface="標楷體" panose="03000509000000000000" pitchFamily="65" charset="-120"/>
              <a:ea typeface="標楷體" panose="03000509000000000000" pitchFamily="65" charset="-120"/>
            </a:endParaRPr>
          </a:p>
          <a:p>
            <a:r>
              <a:rPr lang="zh-TW" altLang="en-US" dirty="0">
                <a:solidFill>
                  <a:schemeClr val="tx1">
                    <a:lumMod val="85000"/>
                  </a:schemeClr>
                </a:solidFill>
                <a:latin typeface="標楷體" panose="03000509000000000000" pitchFamily="65" charset="-120"/>
                <a:ea typeface="標楷體" panose="03000509000000000000" pitchFamily="65" charset="-120"/>
              </a:rPr>
              <a:t>準備報告檔案</a:t>
            </a:r>
          </a:p>
        </p:txBody>
      </p:sp>
    </p:spTree>
    <p:extLst>
      <p:ext uri="{BB962C8B-B14F-4D97-AF65-F5344CB8AC3E}">
        <p14:creationId xmlns:p14="http://schemas.microsoft.com/office/powerpoint/2010/main" val="250159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5E46C-9AF5-B92E-B7F2-18B56BAE0B1B}"/>
              </a:ext>
            </a:extLst>
          </p:cNvPr>
          <p:cNvSpPr>
            <a:spLocks noGrp="1"/>
          </p:cNvSpPr>
          <p:nvPr>
            <p:ph type="title"/>
          </p:nvPr>
        </p:nvSpPr>
        <p:spPr/>
        <p:txBody>
          <a:bodyPr/>
          <a:lstStyle/>
          <a:p>
            <a:pPr lvl="0"/>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蒐集資料</a:t>
            </a:r>
          </a:p>
        </p:txBody>
      </p:sp>
      <p:pic>
        <p:nvPicPr>
          <p:cNvPr id="5" name="內容版面配置區 4">
            <a:extLst>
              <a:ext uri="{FF2B5EF4-FFF2-40B4-BE49-F238E27FC236}">
                <a16:creationId xmlns:a16="http://schemas.microsoft.com/office/drawing/2014/main" id="{2A80D22C-0928-B328-77E5-439428974DBB}"/>
              </a:ext>
            </a:extLst>
          </p:cNvPr>
          <p:cNvPicPr>
            <a:picLocks noGrp="1" noChangeAspect="1"/>
          </p:cNvPicPr>
          <p:nvPr>
            <p:ph idx="1"/>
          </p:nvPr>
        </p:nvPicPr>
        <p:blipFill>
          <a:blip r:embed="rId2"/>
          <a:stretch>
            <a:fillRect/>
          </a:stretch>
        </p:blipFill>
        <p:spPr>
          <a:xfrm>
            <a:off x="181490" y="2640563"/>
            <a:ext cx="11674608" cy="3933400"/>
          </a:xfrm>
        </p:spPr>
      </p:pic>
      <p:pic>
        <p:nvPicPr>
          <p:cNvPr id="7" name="圖片 6" descr="彩虹 Gummy Monsters">
            <a:extLst>
              <a:ext uri="{FF2B5EF4-FFF2-40B4-BE49-F238E27FC236}">
                <a16:creationId xmlns:a16="http://schemas.microsoft.com/office/drawing/2014/main" id="{519E2DCE-2B00-1A86-52BF-3B46FB3F1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8332" y="4334256"/>
            <a:ext cx="2423668" cy="2423668"/>
          </a:xfrm>
          <a:prstGeom prst="rect">
            <a:avLst/>
          </a:prstGeom>
        </p:spPr>
      </p:pic>
      <p:sp>
        <p:nvSpPr>
          <p:cNvPr id="3" name="文字方塊 2">
            <a:extLst>
              <a:ext uri="{FF2B5EF4-FFF2-40B4-BE49-F238E27FC236}">
                <a16:creationId xmlns:a16="http://schemas.microsoft.com/office/drawing/2014/main" id="{DADAE219-5279-9173-103C-577DC8D2EDCD}"/>
              </a:ext>
            </a:extLst>
          </p:cNvPr>
          <p:cNvSpPr txBox="1"/>
          <p:nvPr/>
        </p:nvSpPr>
        <p:spPr>
          <a:xfrm>
            <a:off x="391884" y="2175138"/>
            <a:ext cx="6215393"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資料下載來源</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聯合信用卡處理中心 </a:t>
            </a:r>
            <a:r>
              <a:rPr lang="en-US" altLang="zh-TW" sz="2000" dirty="0">
                <a:latin typeface="標楷體" panose="03000509000000000000" pitchFamily="65" charset="-120"/>
                <a:ea typeface="標楷體" panose="03000509000000000000" pitchFamily="65" charset="-120"/>
              </a:rPr>
              <a:t>OPEN API</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4486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890A1-6B53-6272-1D01-D186B3ACC174}"/>
              </a:ext>
            </a:extLst>
          </p:cNvPr>
          <p:cNvSpPr>
            <a:spLocks noGrp="1"/>
          </p:cNvSpPr>
          <p:nvPr>
            <p:ph type="title"/>
          </p:nvPr>
        </p:nvSpPr>
        <p:spPr>
          <a:xfrm>
            <a:off x="818712" y="246809"/>
            <a:ext cx="10571998" cy="743257"/>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資料預處理</a:t>
            </a:r>
            <a:r>
              <a:rPr lang="en-US" altLang="zh-TW" dirty="0">
                <a:latin typeface="標楷體" panose="03000509000000000000" pitchFamily="65" charset="-120"/>
                <a:ea typeface="標楷體" panose="03000509000000000000" pitchFamily="65" charset="-120"/>
              </a:rPr>
              <a:t>(1)</a:t>
            </a:r>
            <a:endParaRPr lang="zh-TW" altLang="en-US" dirty="0"/>
          </a:p>
        </p:txBody>
      </p:sp>
      <p:sp>
        <p:nvSpPr>
          <p:cNvPr id="3" name="內容版面配置區 2">
            <a:extLst>
              <a:ext uri="{FF2B5EF4-FFF2-40B4-BE49-F238E27FC236}">
                <a16:creationId xmlns:a16="http://schemas.microsoft.com/office/drawing/2014/main" id="{F57D2FD0-8D81-DA4E-C84C-F5D1B3C8BBB6}"/>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EB780360-2FA6-7F03-64E9-38DE8CF30E2C}"/>
              </a:ext>
            </a:extLst>
          </p:cNvPr>
          <p:cNvPicPr>
            <a:picLocks noChangeAspect="1"/>
          </p:cNvPicPr>
          <p:nvPr/>
        </p:nvPicPr>
        <p:blipFill>
          <a:blip r:embed="rId2"/>
          <a:stretch>
            <a:fillRect/>
          </a:stretch>
        </p:blipFill>
        <p:spPr>
          <a:xfrm>
            <a:off x="413025" y="2118580"/>
            <a:ext cx="5102731" cy="4017275"/>
          </a:xfrm>
          <a:prstGeom prst="rect">
            <a:avLst/>
          </a:prstGeom>
        </p:spPr>
      </p:pic>
      <p:pic>
        <p:nvPicPr>
          <p:cNvPr id="5" name="圖片 4">
            <a:extLst>
              <a:ext uri="{FF2B5EF4-FFF2-40B4-BE49-F238E27FC236}">
                <a16:creationId xmlns:a16="http://schemas.microsoft.com/office/drawing/2014/main" id="{ECE29449-FDA9-0D73-7645-7D1C2907C299}"/>
              </a:ext>
            </a:extLst>
          </p:cNvPr>
          <p:cNvPicPr>
            <a:picLocks noChangeAspect="1"/>
          </p:cNvPicPr>
          <p:nvPr/>
        </p:nvPicPr>
        <p:blipFill>
          <a:blip r:embed="rId3"/>
          <a:stretch>
            <a:fillRect/>
          </a:stretch>
        </p:blipFill>
        <p:spPr>
          <a:xfrm>
            <a:off x="6153374" y="2131722"/>
            <a:ext cx="5237336" cy="3990989"/>
          </a:xfrm>
          <a:prstGeom prst="rect">
            <a:avLst/>
          </a:prstGeom>
        </p:spPr>
      </p:pic>
      <p:sp>
        <p:nvSpPr>
          <p:cNvPr id="7" name="文字方塊 6">
            <a:extLst>
              <a:ext uri="{FF2B5EF4-FFF2-40B4-BE49-F238E27FC236}">
                <a16:creationId xmlns:a16="http://schemas.microsoft.com/office/drawing/2014/main" id="{13564734-0AAD-3AA5-14DB-963653002042}"/>
              </a:ext>
            </a:extLst>
          </p:cNvPr>
          <p:cNvSpPr txBox="1"/>
          <p:nvPr/>
        </p:nvSpPr>
        <p:spPr>
          <a:xfrm>
            <a:off x="940280" y="1035100"/>
            <a:ext cx="9627078" cy="923330"/>
          </a:xfrm>
          <a:prstGeom prst="rect">
            <a:avLst/>
          </a:prstGeom>
          <a:noFill/>
        </p:spPr>
        <p:txBody>
          <a:bodyPr wrap="square">
            <a:spAutoFit/>
          </a:bodyPr>
          <a:lstStyle/>
          <a:p>
            <a:r>
              <a:rPr lang="zh-TW" altLang="en-US" sz="1800" dirty="0">
                <a:latin typeface="標楷體" panose="03000509000000000000" pitchFamily="65" charset="-120"/>
                <a:ea typeface="標楷體" panose="03000509000000000000" pitchFamily="65" charset="-120"/>
              </a:rPr>
              <a:t>觀察下列長條圖依地區別之消費樣態</a:t>
            </a:r>
            <a:r>
              <a:rPr lang="en-US" altLang="zh-TW" sz="1800" dirty="0">
                <a:latin typeface="標楷體" panose="03000509000000000000" pitchFamily="65" charset="-120"/>
                <a:ea typeface="標楷體" panose="03000509000000000000" pitchFamily="65" charset="-120"/>
              </a:rPr>
              <a:t>,</a:t>
            </a:r>
            <a:r>
              <a:rPr lang="zh-TW" altLang="en-US" sz="1800" b="0" i="0" dirty="0">
                <a:effectLst/>
                <a:latin typeface="標楷體" panose="03000509000000000000" pitchFamily="65" charset="-120"/>
                <a:ea typeface="標楷體" panose="03000509000000000000" pitchFamily="65" charset="-120"/>
              </a:rPr>
              <a:t>六都交易金額</a:t>
            </a:r>
            <a:r>
              <a:rPr lang="zh-TW" altLang="en-US" sz="1800" dirty="0">
                <a:latin typeface="標楷體" panose="03000509000000000000" pitchFamily="65" charset="-120"/>
                <a:ea typeface="標楷體" panose="03000509000000000000" pitchFamily="65" charset="-120"/>
              </a:rPr>
              <a:t>佔總交易</a:t>
            </a:r>
            <a:r>
              <a:rPr lang="zh-TW" altLang="en-US" dirty="0">
                <a:latin typeface="標楷體" panose="03000509000000000000" pitchFamily="65" charset="-120"/>
                <a:ea typeface="標楷體" panose="03000509000000000000" pitchFamily="65" charset="-120"/>
              </a:rPr>
              <a:t>筆數</a:t>
            </a:r>
            <a:r>
              <a:rPr lang="en-US" altLang="zh-TW" sz="1800" b="0" i="0" dirty="0">
                <a:effectLst/>
                <a:latin typeface="標楷體" panose="03000509000000000000" pitchFamily="65" charset="-120"/>
                <a:ea typeface="標楷體" panose="03000509000000000000" pitchFamily="65" charset="-120"/>
              </a:rPr>
              <a:t>92.41%</a:t>
            </a:r>
            <a:r>
              <a:rPr lang="zh-TW" altLang="en-US" sz="1800" b="0" i="0" dirty="0">
                <a:effectLst/>
                <a:latin typeface="標楷體" panose="03000509000000000000" pitchFamily="65" charset="-120"/>
                <a:ea typeface="標楷體" panose="03000509000000000000" pitchFamily="65" charset="-120"/>
              </a:rPr>
              <a:t>，產業別屬其他類佔總交易筆數</a:t>
            </a:r>
            <a:r>
              <a:rPr lang="en-US" altLang="zh-TW" sz="1800" b="0" i="0" dirty="0">
                <a:effectLst/>
                <a:latin typeface="標楷體" panose="03000509000000000000" pitchFamily="65" charset="-120"/>
                <a:ea typeface="標楷體" panose="03000509000000000000" pitchFamily="65" charset="-120"/>
              </a:rPr>
              <a:t>24.30%</a:t>
            </a:r>
            <a:r>
              <a:rPr lang="zh-TW" altLang="en-US" sz="1800" b="0" i="0" dirty="0">
                <a:effectLst/>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因</a:t>
            </a:r>
            <a:r>
              <a:rPr lang="zh-TW" altLang="en-US" sz="1800" b="0" i="0" dirty="0">
                <a:effectLst/>
                <a:latin typeface="標楷體" panose="03000509000000000000" pitchFamily="65" charset="-120"/>
                <a:ea typeface="標楷體" panose="03000509000000000000" pitchFamily="65" charset="-120"/>
              </a:rPr>
              <a:t>其他類無明確項目</a:t>
            </a:r>
            <a:r>
              <a:rPr lang="zh-TW" altLang="en-US" sz="1800" dirty="0">
                <a:latin typeface="標楷體" panose="03000509000000000000" pitchFamily="65" charset="-120"/>
                <a:ea typeface="標楷體" panose="03000509000000000000" pitchFamily="65" charset="-120"/>
              </a:rPr>
              <a:t>，</a:t>
            </a:r>
            <a:r>
              <a:rPr lang="zh-TW" altLang="en-US" sz="1800" b="0" i="0" dirty="0">
                <a:effectLst/>
                <a:latin typeface="標楷體" panose="03000509000000000000" pitchFamily="65" charset="-120"/>
                <a:ea typeface="標楷體" panose="03000509000000000000" pitchFamily="65" charset="-120"/>
              </a:rPr>
              <a:t>故僅就六都及食、衣、住、行、百貨及文教康樂類進行分析。</a:t>
            </a:r>
            <a:endParaRPr lang="zh-TW" altLang="en-US" sz="1800"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A5B3B927-E074-43AA-BA33-EFB71F019AA6}"/>
              </a:ext>
            </a:extLst>
          </p:cNvPr>
          <p:cNvPicPr>
            <a:picLocks noChangeAspect="1"/>
          </p:cNvPicPr>
          <p:nvPr/>
        </p:nvPicPr>
        <p:blipFill>
          <a:blip r:embed="rId4"/>
          <a:stretch>
            <a:fillRect/>
          </a:stretch>
        </p:blipFill>
        <p:spPr>
          <a:xfrm>
            <a:off x="413025" y="6159876"/>
            <a:ext cx="3038899" cy="609685"/>
          </a:xfrm>
          <a:prstGeom prst="rect">
            <a:avLst/>
          </a:prstGeom>
        </p:spPr>
      </p:pic>
    </p:spTree>
    <p:extLst>
      <p:ext uri="{BB962C8B-B14F-4D97-AF65-F5344CB8AC3E}">
        <p14:creationId xmlns:p14="http://schemas.microsoft.com/office/powerpoint/2010/main" val="96846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a:xfrm>
            <a:off x="810000" y="336430"/>
            <a:ext cx="10571998" cy="819510"/>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資料預處理</a:t>
            </a:r>
            <a:r>
              <a:rPr lang="en-US" altLang="zh-TW" dirty="0">
                <a:latin typeface="標楷體" panose="03000509000000000000" pitchFamily="65" charset="-120"/>
                <a:ea typeface="標楷體" panose="03000509000000000000" pitchFamily="65" charset="-120"/>
              </a:rPr>
              <a:t>(2)</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77548" y="2202024"/>
            <a:ext cx="10559187" cy="4208788"/>
          </a:xfrm>
          <a:prstGeom prst="rect">
            <a:avLst/>
          </a:prstGeom>
        </p:spPr>
      </p:pic>
      <p:pic>
        <p:nvPicPr>
          <p:cNvPr id="8" name="內容版面配置區 7">
            <a:extLst>
              <a:ext uri="{FF2B5EF4-FFF2-40B4-BE49-F238E27FC236}">
                <a16:creationId xmlns:a16="http://schemas.microsoft.com/office/drawing/2014/main" id="{8EDA8094-03B9-E754-68A0-ACD7ED6B9117}"/>
              </a:ext>
            </a:extLst>
          </p:cNvPr>
          <p:cNvPicPr>
            <a:picLocks noGrp="1" noChangeAspect="1"/>
          </p:cNvPicPr>
          <p:nvPr>
            <p:ph idx="1"/>
          </p:nvPr>
        </p:nvPicPr>
        <p:blipFill>
          <a:blip r:embed="rId3"/>
          <a:stretch>
            <a:fillRect/>
          </a:stretch>
        </p:blipFill>
        <p:spPr>
          <a:xfrm>
            <a:off x="6611158" y="2269814"/>
            <a:ext cx="5321573" cy="3799304"/>
          </a:xfrm>
        </p:spPr>
      </p:pic>
      <p:pic>
        <p:nvPicPr>
          <p:cNvPr id="10" name="圖片 9">
            <a:extLst>
              <a:ext uri="{FF2B5EF4-FFF2-40B4-BE49-F238E27FC236}">
                <a16:creationId xmlns:a16="http://schemas.microsoft.com/office/drawing/2014/main" id="{52A44D00-B292-9E33-D140-8C4459C47434}"/>
              </a:ext>
            </a:extLst>
          </p:cNvPr>
          <p:cNvPicPr>
            <a:picLocks noChangeAspect="1"/>
          </p:cNvPicPr>
          <p:nvPr/>
        </p:nvPicPr>
        <p:blipFill>
          <a:blip r:embed="rId4"/>
          <a:stretch>
            <a:fillRect/>
          </a:stretch>
        </p:blipFill>
        <p:spPr>
          <a:xfrm>
            <a:off x="226045" y="2269814"/>
            <a:ext cx="6208767" cy="3799304"/>
          </a:xfrm>
          <a:prstGeom prst="rect">
            <a:avLst/>
          </a:prstGeom>
        </p:spPr>
      </p:pic>
      <p:sp>
        <p:nvSpPr>
          <p:cNvPr id="11" name="文字方塊 10">
            <a:extLst>
              <a:ext uri="{FF2B5EF4-FFF2-40B4-BE49-F238E27FC236}">
                <a16:creationId xmlns:a16="http://schemas.microsoft.com/office/drawing/2014/main" id="{6DDCD9B6-A9BC-8052-9648-2E5807EEF282}"/>
              </a:ext>
            </a:extLst>
          </p:cNvPr>
          <p:cNvSpPr txBox="1"/>
          <p:nvPr/>
        </p:nvSpPr>
        <p:spPr>
          <a:xfrm>
            <a:off x="879895" y="1288427"/>
            <a:ext cx="6901132" cy="430887"/>
          </a:xfrm>
          <a:prstGeom prst="rect">
            <a:avLst/>
          </a:prstGeom>
          <a:noFill/>
        </p:spPr>
        <p:txBody>
          <a:bodyPr wrap="square" rtlCol="0">
            <a:spAutoFit/>
          </a:bodyPr>
          <a:lstStyle/>
          <a:p>
            <a:r>
              <a:rPr lang="zh-TW" altLang="en-US" sz="2200" b="0" i="0" dirty="0">
                <a:effectLst/>
                <a:latin typeface="標楷體" panose="03000509000000000000" pitchFamily="65" charset="-120"/>
                <a:ea typeface="標楷體" panose="03000509000000000000" pitchFamily="65" charset="-120"/>
              </a:rPr>
              <a:t>六都及食、衣、住、行、百貨及文教康樂類資料</a:t>
            </a:r>
            <a:endParaRPr lang="zh-TW" altLang="en-US" sz="2200" dirty="0"/>
          </a:p>
        </p:txBody>
      </p:sp>
      <p:sp>
        <p:nvSpPr>
          <p:cNvPr id="7" name="橢圓 6">
            <a:extLst>
              <a:ext uri="{FF2B5EF4-FFF2-40B4-BE49-F238E27FC236}">
                <a16:creationId xmlns:a16="http://schemas.microsoft.com/office/drawing/2014/main" id="{21F22B7F-D52F-41DC-B5D5-1FCDA19DF464}"/>
              </a:ext>
            </a:extLst>
          </p:cNvPr>
          <p:cNvSpPr/>
          <p:nvPr/>
        </p:nvSpPr>
        <p:spPr>
          <a:xfrm>
            <a:off x="3416061" y="5434848"/>
            <a:ext cx="914400" cy="445835"/>
          </a:xfrm>
          <a:prstGeom prst="ellipse">
            <a:avLst/>
          </a:prstGeom>
          <a:solidFill>
            <a:schemeClr val="accent6">
              <a:lumMod val="40000"/>
              <a:lumOff val="60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solidFill>
                  <a:srgbClr val="002060"/>
                </a:solidFill>
                <a:latin typeface="微軟正黑體" panose="020B0604030504040204" pitchFamily="34" charset="-120"/>
                <a:ea typeface="微軟正黑體" panose="020B0604030504040204" pitchFamily="34" charset="-120"/>
              </a:rPr>
              <a:t>臺中市</a:t>
            </a:r>
          </a:p>
        </p:txBody>
      </p:sp>
      <p:sp>
        <p:nvSpPr>
          <p:cNvPr id="12" name="橢圓 11">
            <a:extLst>
              <a:ext uri="{FF2B5EF4-FFF2-40B4-BE49-F238E27FC236}">
                <a16:creationId xmlns:a16="http://schemas.microsoft.com/office/drawing/2014/main" id="{9E635647-9681-4F67-936D-B4C45B9FF33A}"/>
              </a:ext>
            </a:extLst>
          </p:cNvPr>
          <p:cNvSpPr/>
          <p:nvPr/>
        </p:nvSpPr>
        <p:spPr>
          <a:xfrm>
            <a:off x="9966121" y="5578679"/>
            <a:ext cx="956345" cy="394282"/>
          </a:xfrm>
          <a:prstGeom prst="ellipse">
            <a:avLst/>
          </a:prstGeom>
          <a:solidFill>
            <a:schemeClr val="accent6">
              <a:lumMod val="40000"/>
              <a:lumOff val="60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a:solidFill>
                  <a:srgbClr val="002060"/>
                </a:solidFill>
                <a:latin typeface="微軟正黑體" panose="020B0604030504040204" pitchFamily="34" charset="-120"/>
                <a:ea typeface="微軟正黑體" panose="020B0604030504040204" pitchFamily="34" charset="-120"/>
              </a:rPr>
              <a:t>文教康樂</a:t>
            </a:r>
          </a:p>
        </p:txBody>
      </p:sp>
    </p:spTree>
    <p:extLst>
      <p:ext uri="{BB962C8B-B14F-4D97-AF65-F5344CB8AC3E}">
        <p14:creationId xmlns:p14="http://schemas.microsoft.com/office/powerpoint/2010/main" val="16074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CCFD15-C154-EF49-24EA-955BDE1FCFB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資料預處理</a:t>
            </a:r>
            <a:r>
              <a:rPr lang="en-US" altLang="zh-TW" dirty="0">
                <a:latin typeface="標楷體" panose="03000509000000000000" pitchFamily="65" charset="-120"/>
                <a:ea typeface="標楷體" panose="03000509000000000000" pitchFamily="65" charset="-120"/>
              </a:rPr>
              <a:t>(3)</a:t>
            </a:r>
            <a:endParaRPr lang="zh-TW" altLang="en-US"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104C8F7E-BC30-9355-BC57-7CD7E6B8AF9E}"/>
              </a:ext>
            </a:extLst>
          </p:cNvPr>
          <p:cNvPicPr>
            <a:picLocks noChangeAspect="1"/>
          </p:cNvPicPr>
          <p:nvPr/>
        </p:nvPicPr>
        <p:blipFill>
          <a:blip r:embed="rId2"/>
          <a:stretch>
            <a:fillRect/>
          </a:stretch>
        </p:blipFill>
        <p:spPr>
          <a:xfrm>
            <a:off x="167125" y="2560986"/>
            <a:ext cx="5928874" cy="3817951"/>
          </a:xfrm>
          <a:prstGeom prst="rect">
            <a:avLst/>
          </a:prstGeom>
        </p:spPr>
      </p:pic>
      <p:sp>
        <p:nvSpPr>
          <p:cNvPr id="6" name="內容版面配置區 5">
            <a:extLst>
              <a:ext uri="{FF2B5EF4-FFF2-40B4-BE49-F238E27FC236}">
                <a16:creationId xmlns:a16="http://schemas.microsoft.com/office/drawing/2014/main" id="{31AE9226-0FC3-46EA-C155-5EC5C17D6CAB}"/>
              </a:ext>
            </a:extLst>
          </p:cNvPr>
          <p:cNvSpPr>
            <a:spLocks noGrp="1"/>
          </p:cNvSpPr>
          <p:nvPr>
            <p:ph idx="1"/>
          </p:nvPr>
        </p:nvSpPr>
        <p:spPr>
          <a:xfrm>
            <a:off x="6233173" y="2072230"/>
            <a:ext cx="2268617" cy="488757"/>
          </a:xfrm>
        </p:spPr>
        <p:txBody>
          <a:bodyPr>
            <a:normAutofit/>
          </a:bodyPr>
          <a:lstStyle/>
          <a:p>
            <a:r>
              <a:rPr lang="zh-TW" altLang="en-US" sz="2000" dirty="0">
                <a:latin typeface="標楷體" panose="03000509000000000000" pitchFamily="65" charset="-120"/>
                <a:ea typeface="標楷體" panose="03000509000000000000" pitchFamily="65" charset="-120"/>
              </a:rPr>
              <a:t>資料處理後</a:t>
            </a:r>
          </a:p>
        </p:txBody>
      </p:sp>
      <p:sp>
        <p:nvSpPr>
          <p:cNvPr id="9" name="內容版面配置區 5">
            <a:extLst>
              <a:ext uri="{FF2B5EF4-FFF2-40B4-BE49-F238E27FC236}">
                <a16:creationId xmlns:a16="http://schemas.microsoft.com/office/drawing/2014/main" id="{5F1E4D59-2E89-0FAD-E43A-4D0972338380}"/>
              </a:ext>
            </a:extLst>
          </p:cNvPr>
          <p:cNvSpPr txBox="1">
            <a:spLocks/>
          </p:cNvSpPr>
          <p:nvPr/>
        </p:nvSpPr>
        <p:spPr>
          <a:xfrm>
            <a:off x="430337" y="2072231"/>
            <a:ext cx="2268617" cy="48875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sz="2000" dirty="0">
                <a:latin typeface="標楷體" panose="03000509000000000000" pitchFamily="65" charset="-120"/>
                <a:ea typeface="標楷體" panose="03000509000000000000" pitchFamily="65" charset="-120"/>
              </a:rPr>
              <a:t>資料處理前</a:t>
            </a:r>
          </a:p>
        </p:txBody>
      </p:sp>
      <p:pic>
        <p:nvPicPr>
          <p:cNvPr id="5" name="圖片 4">
            <a:extLst>
              <a:ext uri="{FF2B5EF4-FFF2-40B4-BE49-F238E27FC236}">
                <a16:creationId xmlns:a16="http://schemas.microsoft.com/office/drawing/2014/main" id="{7BA4FAF9-0693-4849-9E51-D501F5BDDEBF}"/>
              </a:ext>
            </a:extLst>
          </p:cNvPr>
          <p:cNvPicPr>
            <a:picLocks noChangeAspect="1"/>
          </p:cNvPicPr>
          <p:nvPr/>
        </p:nvPicPr>
        <p:blipFill>
          <a:blip r:embed="rId3"/>
          <a:stretch>
            <a:fillRect/>
          </a:stretch>
        </p:blipFill>
        <p:spPr>
          <a:xfrm>
            <a:off x="6415167" y="2560987"/>
            <a:ext cx="5053170" cy="3817951"/>
          </a:xfrm>
          <a:prstGeom prst="rect">
            <a:avLst/>
          </a:prstGeom>
        </p:spPr>
      </p:pic>
    </p:spTree>
    <p:extLst>
      <p:ext uri="{BB962C8B-B14F-4D97-AF65-F5344CB8AC3E}">
        <p14:creationId xmlns:p14="http://schemas.microsoft.com/office/powerpoint/2010/main" val="3524082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至理名言">
  <a:themeElements>
    <a:clrScheme name="至理名言">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至理名言">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至理名言">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TM03457503[[fn=至理名言]]</Template>
  <TotalTime>1826</TotalTime>
  <Words>661</Words>
  <Application>Microsoft Office PowerPoint</Application>
  <PresentationFormat>寬螢幕</PresentationFormat>
  <Paragraphs>97</Paragraphs>
  <Slides>21</Slides>
  <Notes>0</Notes>
  <HiddenSlides>2</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21</vt:i4>
      </vt:variant>
    </vt:vector>
  </HeadingPairs>
  <TitlesOfParts>
    <vt:vector size="29" baseType="lpstr">
      <vt:lpstr>微軟正黑體</vt:lpstr>
      <vt:lpstr>新細明體</vt:lpstr>
      <vt:lpstr>標楷體</vt:lpstr>
      <vt:lpstr>Calibri</vt:lpstr>
      <vt:lpstr>Century Gothic</vt:lpstr>
      <vt:lpstr>Wingdings</vt:lpstr>
      <vt:lpstr>Wingdings 2</vt:lpstr>
      <vt:lpstr>至理名言</vt:lpstr>
      <vt:lpstr>信用卡消費樣態</vt:lpstr>
      <vt:lpstr>大綱</vt:lpstr>
      <vt:lpstr>專案說明</vt:lpstr>
      <vt:lpstr>專案時程</vt:lpstr>
      <vt:lpstr>資料應用流程</vt:lpstr>
      <vt:lpstr>資料應用流程—蒐集資料</vt:lpstr>
      <vt:lpstr>資料應用流程--資料預處理(1)</vt:lpstr>
      <vt:lpstr>資料應用流程--資料預處理(2)</vt:lpstr>
      <vt:lpstr>資料應用流程--資料預處理(3)</vt:lpstr>
      <vt:lpstr>資料應用流程--資料分析(1)</vt:lpstr>
      <vt:lpstr>資料應用流程--資料分析(2)</vt:lpstr>
      <vt:lpstr>資料應用流程--資料分析(3)</vt:lpstr>
      <vt:lpstr>資料應用流程--資料分析(4)</vt:lpstr>
      <vt:lpstr>資料應用流程--資料分析(5)</vt:lpstr>
      <vt:lpstr>資料應用流程--資料分析(6)</vt:lpstr>
      <vt:lpstr>資料應用流程--資料分析(7)</vt:lpstr>
      <vt:lpstr>資料應用流程--資料解釋</vt:lpstr>
      <vt:lpstr>影片演示</vt:lpstr>
      <vt:lpstr>PowerPoint 簡報</vt:lpstr>
      <vt:lpstr>資料應用流程--資料分析(7) 額外觀察其他類別</vt:lpstr>
      <vt:lpstr>資料應用流程--資料分析(8) 額外觀察其他類別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信用卡消費樣態</dc:title>
  <dc:creator>isabel lin</dc:creator>
  <cp:lastModifiedBy>User</cp:lastModifiedBy>
  <cp:revision>46</cp:revision>
  <dcterms:created xsi:type="dcterms:W3CDTF">2023-12-01T13:32:03Z</dcterms:created>
  <dcterms:modified xsi:type="dcterms:W3CDTF">2023-12-21T08:48:25Z</dcterms:modified>
</cp:coreProperties>
</file>