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51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595"/>
  </p:normalViewPr>
  <p:slideViewPr>
    <p:cSldViewPr snapToGrid="0" snapToObjects="1">
      <p:cViewPr varScale="1">
        <p:scale>
          <a:sx n="55" d="100"/>
          <a:sy n="55" d="100"/>
        </p:scale>
        <p:origin x="2357" y="67"/>
      </p:cViewPr>
      <p:guideLst>
        <p:guide orient="horz" pos="3367"/>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A3CE4-00C2-7449-8A72-1333199F1BAE}" type="datetimeFigureOut">
              <a:rPr lang="fr-FR" smtClean="0"/>
              <a:t>01/06/2021</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B396E-D8DB-1E4D-A374-B46E1DB3CAE5}" type="slidenum">
              <a:rPr lang="fr-FR" smtClean="0"/>
              <a:t>‹N°›</a:t>
            </a:fld>
            <a:endParaRPr lang="fr-FR"/>
          </a:p>
        </p:txBody>
      </p:sp>
    </p:spTree>
    <p:extLst>
      <p:ext uri="{BB962C8B-B14F-4D97-AF65-F5344CB8AC3E}">
        <p14:creationId xmlns:p14="http://schemas.microsoft.com/office/powerpoint/2010/main" val="148251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6B396E-D8DB-1E4D-A374-B46E1DB3CAE5}" type="slidenum">
              <a:rPr lang="fr-FR" smtClean="0"/>
              <a:t>1</a:t>
            </a:fld>
            <a:endParaRPr lang="fr-FR"/>
          </a:p>
        </p:txBody>
      </p:sp>
    </p:spTree>
    <p:extLst>
      <p:ext uri="{BB962C8B-B14F-4D97-AF65-F5344CB8AC3E}">
        <p14:creationId xmlns:p14="http://schemas.microsoft.com/office/powerpoint/2010/main" val="150765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B6B396E-D8DB-1E4D-A374-B46E1DB3CAE5}" type="slidenum">
              <a:rPr lang="fr-FR" smtClean="0"/>
              <a:t>2</a:t>
            </a:fld>
            <a:endParaRPr lang="fr-FR"/>
          </a:p>
        </p:txBody>
      </p:sp>
    </p:spTree>
    <p:extLst>
      <p:ext uri="{BB962C8B-B14F-4D97-AF65-F5344CB8AC3E}">
        <p14:creationId xmlns:p14="http://schemas.microsoft.com/office/powerpoint/2010/main" val="150765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25C18BF8-28C7-C648-ACE5-18D2EA3BA6A2}" type="datetimeFigureOut">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C18BF8-28C7-C648-ACE5-18D2EA3BA6A2}" type="datetimeFigureOut">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C18BF8-28C7-C648-ACE5-18D2EA3BA6A2}" type="datetimeFigureOut">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C18BF8-28C7-C648-ACE5-18D2EA3BA6A2}" type="datetimeFigureOut">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5C18BF8-28C7-C648-ACE5-18D2EA3BA6A2}" type="datetimeFigureOut">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5C18BF8-28C7-C648-ACE5-18D2EA3BA6A2}" type="datetimeFigureOut">
              <a:rPr lang="fr-FR" smtClean="0"/>
              <a:t>01/06/2021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5C18BF8-28C7-C648-ACE5-18D2EA3BA6A2}" type="datetimeFigureOut">
              <a:rPr lang="fr-FR" smtClean="0"/>
              <a:t>01/06/2021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25C18BF8-28C7-C648-ACE5-18D2EA3BA6A2}" type="datetimeFigureOut">
              <a:rPr lang="fr-FR" smtClean="0"/>
              <a:t>01/06/2021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18BF8-28C7-C648-ACE5-18D2EA3BA6A2}" type="datetimeFigureOut">
              <a:rPr lang="fr-FR" smtClean="0"/>
              <a:t>01/06/2021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5C18BF8-28C7-C648-ACE5-18D2EA3BA6A2}" type="datetimeFigureOut">
              <a:rPr lang="fr-FR" smtClean="0"/>
              <a:t>01/06/2021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5C18BF8-28C7-C648-ACE5-18D2EA3BA6A2}" type="datetimeFigureOut">
              <a:rPr lang="fr-FR" smtClean="0"/>
              <a:t>01/06/2021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5576ED-56CA-854F-BD90-8F163F8C39E9}"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5C18BF8-28C7-C648-ACE5-18D2EA3BA6A2}" type="datetimeFigureOut">
              <a:rPr lang="fr-FR" smtClean="0"/>
              <a:t>01/06/2021</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BD5576ED-56CA-854F-BD90-8F163F8C39E9}" type="slidenum">
              <a:rPr lang="fr-FR" smtClean="0"/>
              <a:t>‹N°›</a:t>
            </a:fld>
            <a:endParaRPr lang="fr-FR"/>
          </a:p>
        </p:txBody>
      </p:sp>
    </p:spTree>
    <p:extLst>
      <p:ext uri="{BB962C8B-B14F-4D97-AF65-F5344CB8AC3E}">
        <p14:creationId xmlns:p14="http://schemas.microsoft.com/office/powerpoint/2010/main" val="121778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0" y="4667792"/>
            <a:ext cx="7464340" cy="573837"/>
          </a:xfrm>
          <a:prstGeom prst="rect">
            <a:avLst/>
          </a:prstGeom>
        </p:spPr>
      </p:pic>
      <p:sp>
        <p:nvSpPr>
          <p:cNvPr id="67" name="Rectangle 66"/>
          <p:cNvSpPr/>
          <p:nvPr/>
        </p:nvSpPr>
        <p:spPr>
          <a:xfrm>
            <a:off x="-15145" y="775922"/>
            <a:ext cx="7559675" cy="39924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0" y="10289616"/>
            <a:ext cx="7559675" cy="402197"/>
          </a:xfrm>
          <a:prstGeom prst="rect">
            <a:avLst/>
          </a:prstGeom>
          <a:solidFill>
            <a:srgbClr val="CB5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12694" y="247572"/>
            <a:ext cx="4887821" cy="528350"/>
          </a:xfrm>
          <a:prstGeom prst="rect">
            <a:avLst/>
          </a:prstGeom>
          <a:noFill/>
        </p:spPr>
        <p:txBody>
          <a:bodyPr wrap="square" rtlCol="0">
            <a:spAutoFit/>
          </a:bodyPr>
          <a:lstStyle/>
          <a:p>
            <a:pPr>
              <a:lnSpc>
                <a:spcPts val="3440"/>
              </a:lnSpc>
            </a:pPr>
            <a:r>
              <a:rPr lang="fr-FR" sz="4800" dirty="0">
                <a:cs typeface="Arial Black"/>
              </a:rPr>
              <a:t>Isabel Fofana</a:t>
            </a:r>
          </a:p>
        </p:txBody>
      </p:sp>
      <p:sp>
        <p:nvSpPr>
          <p:cNvPr id="7" name="ZoneTexte 6"/>
          <p:cNvSpPr txBox="1"/>
          <p:nvPr/>
        </p:nvSpPr>
        <p:spPr>
          <a:xfrm>
            <a:off x="0" y="10343616"/>
            <a:ext cx="7659809" cy="276999"/>
          </a:xfrm>
          <a:prstGeom prst="rect">
            <a:avLst/>
          </a:prstGeom>
          <a:noFill/>
        </p:spPr>
        <p:txBody>
          <a:bodyPr wrap="square" rtlCol="0">
            <a:spAutoFit/>
          </a:bodyPr>
          <a:lstStyle/>
          <a:p>
            <a:pPr algn="ctr"/>
            <a:r>
              <a:rPr lang="fr-FR" sz="1200" dirty="0">
                <a:solidFill>
                  <a:schemeClr val="bg1"/>
                </a:solidFill>
              </a:rPr>
              <a:t>Tel : 06 80 92 63 73-isa.fof76 @gmail@mail.com - Adresse : 12 rue  </a:t>
            </a:r>
            <a:r>
              <a:rPr lang="fr-FR" sz="1200" dirty="0" err="1">
                <a:solidFill>
                  <a:schemeClr val="bg1"/>
                </a:solidFill>
              </a:rPr>
              <a:t>Salentin</a:t>
            </a:r>
            <a:r>
              <a:rPr lang="fr-FR" sz="1200" dirty="0">
                <a:solidFill>
                  <a:schemeClr val="bg1"/>
                </a:solidFill>
              </a:rPr>
              <a:t> 60110  MERU </a:t>
            </a:r>
          </a:p>
        </p:txBody>
      </p:sp>
      <p:sp>
        <p:nvSpPr>
          <p:cNvPr id="12" name="ZoneTexte 11"/>
          <p:cNvSpPr txBox="1"/>
          <p:nvPr/>
        </p:nvSpPr>
        <p:spPr>
          <a:xfrm>
            <a:off x="170151" y="964147"/>
            <a:ext cx="1781257" cy="400110"/>
          </a:xfrm>
          <a:prstGeom prst="rect">
            <a:avLst/>
          </a:prstGeom>
          <a:noFill/>
        </p:spPr>
        <p:txBody>
          <a:bodyPr wrap="none" rtlCol="0">
            <a:spAutoFit/>
          </a:bodyPr>
          <a:lstStyle/>
          <a:p>
            <a:r>
              <a:rPr lang="fr-FR" sz="2000" dirty="0">
                <a:latin typeface="Avenir Book" charset="0"/>
                <a:ea typeface="Avenir Book" charset="0"/>
                <a:cs typeface="Avenir Book" charset="0"/>
              </a:rPr>
              <a:t>Compétences</a:t>
            </a:r>
          </a:p>
        </p:txBody>
      </p:sp>
      <p:cxnSp>
        <p:nvCxnSpPr>
          <p:cNvPr id="13" name="Connecteur droit 12"/>
          <p:cNvCxnSpPr/>
          <p:nvPr/>
        </p:nvCxnSpPr>
        <p:spPr>
          <a:xfrm>
            <a:off x="241737" y="1364257"/>
            <a:ext cx="6896769" cy="0"/>
          </a:xfrm>
          <a:prstGeom prst="line">
            <a:avLst/>
          </a:prstGeom>
          <a:ln w="28575">
            <a:solidFill>
              <a:srgbClr val="CB51CA"/>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12693" y="1752188"/>
            <a:ext cx="2517809" cy="3016210"/>
          </a:xfrm>
          <a:prstGeom prst="rect">
            <a:avLst/>
          </a:prstGeom>
        </p:spPr>
        <p:txBody>
          <a:bodyPr wrap="square">
            <a:spAutoFit/>
          </a:bodyPr>
          <a:lstStyle/>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Management du secteur produits frais (boulangerie, boucherie, charcuterie/fromage, poissonnerie et fruits et légumes) équipe de 30 personnes: organisation des taches et planification des horaires , animer les équipes au quotidien et gérer les imprévus </a:t>
            </a:r>
          </a:p>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Tutrice des managers stagiaires et chef de secteur en formation sur le secteur et d’une contrat pro en licence professionnelle commerce et distribution</a:t>
            </a:r>
          </a:p>
          <a:p>
            <a:pPr marL="171450" indent="-171450">
              <a:buFont typeface="Arial" panose="020B0604020202020204" pitchFamily="34" charset="0"/>
              <a:buChar char="•"/>
            </a:pPr>
            <a:endParaRPr lang="fr-FR" sz="1100" dirty="0">
              <a:solidFill>
                <a:schemeClr val="tx1">
                  <a:lumMod val="65000"/>
                  <a:lumOff val="35000"/>
                </a:schemeClr>
              </a:solidFill>
              <a:latin typeface="Calibri" charset="0"/>
              <a:ea typeface="ＭＳ Ｐゴシック" charset="0"/>
            </a:endParaRPr>
          </a:p>
          <a:p>
            <a:pPr marL="171450" lvl="0" indent="-171450" fontAlgn="base">
              <a:spcBef>
                <a:spcPct val="0"/>
              </a:spcBef>
              <a:spcAft>
                <a:spcPct val="0"/>
              </a:spcAft>
              <a:buFont typeface="Arial" panose="020B0604020202020204" pitchFamily="34" charset="0"/>
              <a:buChar char="•"/>
            </a:pPr>
            <a:endParaRPr lang="fr-FR" sz="1200" dirty="0">
              <a:solidFill>
                <a:schemeClr val="tx1">
                  <a:lumMod val="65000"/>
                  <a:lumOff val="35000"/>
                </a:schemeClr>
              </a:solidFill>
              <a:latin typeface="Calibri" charset="0"/>
              <a:ea typeface="ＭＳ Ｐゴシック" charset="0"/>
            </a:endParaRPr>
          </a:p>
          <a:p>
            <a:pPr marL="171450" lvl="0" indent="-171450" fontAlgn="base">
              <a:spcBef>
                <a:spcPct val="0"/>
              </a:spcBef>
              <a:spcAft>
                <a:spcPct val="0"/>
              </a:spcAft>
              <a:buFont typeface="Arial" panose="020B0604020202020204" pitchFamily="34" charset="0"/>
              <a:buChar char="•"/>
            </a:pPr>
            <a:endParaRPr lang="fr-FR" sz="1200" dirty="0">
              <a:solidFill>
                <a:schemeClr val="tx1">
                  <a:lumMod val="65000"/>
                  <a:lumOff val="35000"/>
                </a:schemeClr>
              </a:solidFill>
              <a:latin typeface="Calibri" charset="0"/>
              <a:ea typeface="ＭＳ Ｐゴシック" charset="0"/>
            </a:endParaRPr>
          </a:p>
          <a:p>
            <a:pPr marL="171450" lvl="0" indent="-171450" fontAlgn="base">
              <a:spcBef>
                <a:spcPct val="0"/>
              </a:spcBef>
              <a:spcAft>
                <a:spcPct val="0"/>
              </a:spcAft>
              <a:buFont typeface="Arial" panose="020B0604020202020204" pitchFamily="34" charset="0"/>
              <a:buChar char="•"/>
            </a:pPr>
            <a:endParaRPr lang="fr-FR" sz="1200" dirty="0">
              <a:solidFill>
                <a:schemeClr val="tx1">
                  <a:lumMod val="65000"/>
                  <a:lumOff val="35000"/>
                </a:schemeClr>
              </a:solidFill>
              <a:latin typeface="Calibri" charset="0"/>
              <a:ea typeface="ＭＳ Ｐゴシック" charset="0"/>
            </a:endParaRPr>
          </a:p>
        </p:txBody>
      </p:sp>
      <p:sp>
        <p:nvSpPr>
          <p:cNvPr id="4" name="Rectangle 3"/>
          <p:cNvSpPr/>
          <p:nvPr/>
        </p:nvSpPr>
        <p:spPr>
          <a:xfrm>
            <a:off x="2816411" y="1752188"/>
            <a:ext cx="2285999" cy="2970044"/>
          </a:xfrm>
          <a:prstGeom prst="rect">
            <a:avLst/>
          </a:prstGeom>
        </p:spPr>
        <p:txBody>
          <a:bodyPr wrap="square">
            <a:spAutoFit/>
          </a:bodyPr>
          <a:lstStyle/>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Animation commerciale  et dégustation auprès des clients </a:t>
            </a:r>
          </a:p>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Négociation avec des fournisseurs directes   mais  aussi  avec la plateforme pour la tarification et mise en avant de nouveaux produits</a:t>
            </a:r>
          </a:p>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Remodeling du  magasin en 2014 qui a redonner un nouveau souffle au magasin  et une réouverture  réussi et positive auprès des clients  et des équipes </a:t>
            </a:r>
          </a:p>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Passage  en stratégie de « Création de valeur »:suivi des indicateurs en comparatif à l’historique avec un objectif de développement de rentabilité</a:t>
            </a:r>
          </a:p>
        </p:txBody>
      </p:sp>
      <p:sp>
        <p:nvSpPr>
          <p:cNvPr id="8" name="Rectangle 7"/>
          <p:cNvSpPr/>
          <p:nvPr/>
        </p:nvSpPr>
        <p:spPr>
          <a:xfrm>
            <a:off x="5076653" y="1770556"/>
            <a:ext cx="2243701" cy="2970044"/>
          </a:xfrm>
          <a:prstGeom prst="rect">
            <a:avLst/>
          </a:prstGeom>
        </p:spPr>
        <p:txBody>
          <a:bodyPr wrap="square">
            <a:spAutoFit/>
          </a:bodyPr>
          <a:lstStyle/>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Animer et donner des objectifs auprès des équipes de ventes traditionnelles  pour atteindre  le chiffre d’affaire  journalier  en  proposant des produits en fonction des attentes  des clients </a:t>
            </a:r>
          </a:p>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Analyse des résultats avec le tableau de bord  </a:t>
            </a:r>
          </a:p>
          <a:p>
            <a:pPr marL="171450" indent="-171450">
              <a:buFont typeface="Arial" panose="020B0604020202020204" pitchFamily="34" charset="0"/>
              <a:buChar char="•"/>
            </a:pPr>
            <a:r>
              <a:rPr lang="fr-FR" sz="1100" dirty="0">
                <a:solidFill>
                  <a:schemeClr val="tx1">
                    <a:lumMod val="65000"/>
                    <a:lumOff val="35000"/>
                  </a:schemeClr>
                </a:solidFill>
                <a:latin typeface="Calibri" charset="0"/>
                <a:ea typeface="ＭＳ Ｐゴシック" charset="0"/>
              </a:rPr>
              <a:t>Proposer des produits  en fonction des attentes consommateurs : développement des produits bio  (sur le fruits et légumes  représente  12% du  CA et 2</a:t>
            </a:r>
            <a:r>
              <a:rPr lang="fr-FR" sz="1100" baseline="30000" dirty="0">
                <a:solidFill>
                  <a:schemeClr val="tx1">
                    <a:lumMod val="65000"/>
                    <a:lumOff val="35000"/>
                  </a:schemeClr>
                </a:solidFill>
                <a:latin typeface="Calibri" charset="0"/>
                <a:ea typeface="ＭＳ Ｐゴシック" charset="0"/>
              </a:rPr>
              <a:t>nd</a:t>
            </a:r>
            <a:r>
              <a:rPr lang="fr-FR" sz="1100" dirty="0">
                <a:solidFill>
                  <a:schemeClr val="tx1">
                    <a:lumMod val="65000"/>
                    <a:lumOff val="35000"/>
                  </a:schemeClr>
                </a:solidFill>
                <a:latin typeface="Calibri" charset="0"/>
                <a:ea typeface="ＭＳ Ｐゴシック" charset="0"/>
              </a:rPr>
              <a:t> quote part de la Région </a:t>
            </a:r>
          </a:p>
          <a:p>
            <a:r>
              <a:rPr lang="fr-FR" sz="1100" dirty="0">
                <a:solidFill>
                  <a:schemeClr val="tx1">
                    <a:lumMod val="65000"/>
                    <a:lumOff val="35000"/>
                  </a:schemeClr>
                </a:solidFill>
                <a:latin typeface="Calibri" charset="0"/>
                <a:ea typeface="ＭＳ Ｐゴシック" charset="0"/>
              </a:rPr>
              <a:t>     et optimisation du CA  des rayons  </a:t>
            </a:r>
          </a:p>
          <a:p>
            <a:r>
              <a:rPr lang="fr-FR" sz="1100" dirty="0">
                <a:solidFill>
                  <a:schemeClr val="tx1">
                    <a:lumMod val="65000"/>
                    <a:lumOff val="35000"/>
                  </a:schemeClr>
                </a:solidFill>
                <a:latin typeface="Calibri" charset="0"/>
                <a:ea typeface="ＭＳ Ｐゴシック" charset="0"/>
              </a:rPr>
              <a:t>     au  m2</a:t>
            </a:r>
          </a:p>
        </p:txBody>
      </p:sp>
      <p:sp>
        <p:nvSpPr>
          <p:cNvPr id="15" name="Rectangle 14"/>
          <p:cNvSpPr/>
          <p:nvPr/>
        </p:nvSpPr>
        <p:spPr>
          <a:xfrm>
            <a:off x="291433" y="1424746"/>
            <a:ext cx="1249060" cy="307777"/>
          </a:xfrm>
          <a:prstGeom prst="rect">
            <a:avLst/>
          </a:prstGeom>
        </p:spPr>
        <p:txBody>
          <a:bodyPr wrap="none">
            <a:spAutoFit/>
          </a:bodyPr>
          <a:lstStyle/>
          <a:p>
            <a:r>
              <a:rPr lang="fr-FR" sz="1400" b="1" dirty="0">
                <a:solidFill>
                  <a:srgbClr val="CB51CA"/>
                </a:solidFill>
                <a:latin typeface="Avenir Book" charset="0"/>
                <a:ea typeface="Avenir Book" charset="0"/>
                <a:cs typeface="Avenir Book" charset="0"/>
              </a:rPr>
              <a:t>Management</a:t>
            </a:r>
            <a:endParaRPr lang="fr-FR" sz="1400" dirty="0">
              <a:solidFill>
                <a:srgbClr val="CB51CA"/>
              </a:solidFill>
              <a:latin typeface="Avenir Book" charset="0"/>
              <a:ea typeface="Avenir Book" charset="0"/>
              <a:cs typeface="Avenir Book" charset="0"/>
            </a:endParaRPr>
          </a:p>
        </p:txBody>
      </p:sp>
      <p:sp>
        <p:nvSpPr>
          <p:cNvPr id="17" name="Rectangle 16"/>
          <p:cNvSpPr/>
          <p:nvPr/>
        </p:nvSpPr>
        <p:spPr>
          <a:xfrm>
            <a:off x="2816411" y="1400993"/>
            <a:ext cx="1143262" cy="307777"/>
          </a:xfrm>
          <a:prstGeom prst="rect">
            <a:avLst/>
          </a:prstGeom>
        </p:spPr>
        <p:txBody>
          <a:bodyPr wrap="none">
            <a:spAutoFit/>
          </a:bodyPr>
          <a:lstStyle/>
          <a:p>
            <a:r>
              <a:rPr lang="fr-FR" sz="1400" b="1" dirty="0">
                <a:solidFill>
                  <a:srgbClr val="CB51CA"/>
                </a:solidFill>
                <a:latin typeface="Avenir Book" charset="0"/>
                <a:ea typeface="Avenir Book" charset="0"/>
                <a:cs typeface="Avenir Book" charset="0"/>
              </a:rPr>
              <a:t>Commercial</a:t>
            </a:r>
            <a:endParaRPr lang="fr-FR" sz="1400" dirty="0">
              <a:solidFill>
                <a:srgbClr val="CB51CA"/>
              </a:solidFill>
              <a:latin typeface="Avenir Book" charset="0"/>
              <a:ea typeface="Avenir Book" charset="0"/>
              <a:cs typeface="Avenir Book" charset="0"/>
            </a:endParaRPr>
          </a:p>
        </p:txBody>
      </p:sp>
      <p:sp>
        <p:nvSpPr>
          <p:cNvPr id="18" name="Rectangle 17"/>
          <p:cNvSpPr/>
          <p:nvPr/>
        </p:nvSpPr>
        <p:spPr>
          <a:xfrm>
            <a:off x="5076653" y="1400993"/>
            <a:ext cx="994183" cy="307777"/>
          </a:xfrm>
          <a:prstGeom prst="rect">
            <a:avLst/>
          </a:prstGeom>
        </p:spPr>
        <p:txBody>
          <a:bodyPr wrap="none">
            <a:spAutoFit/>
          </a:bodyPr>
          <a:lstStyle/>
          <a:p>
            <a:r>
              <a:rPr lang="fr-FR" sz="1400" b="1" dirty="0">
                <a:solidFill>
                  <a:srgbClr val="CB51CA"/>
                </a:solidFill>
                <a:latin typeface="Avenir Book" charset="0"/>
                <a:ea typeface="Avenir Book" charset="0"/>
                <a:cs typeface="Avenir Book" charset="0"/>
              </a:rPr>
              <a:t>Marketing</a:t>
            </a:r>
            <a:endParaRPr lang="fr-FR" sz="1400" dirty="0">
              <a:solidFill>
                <a:srgbClr val="CB51CA"/>
              </a:solidFill>
              <a:latin typeface="Avenir Book" charset="0"/>
              <a:ea typeface="Avenir Book" charset="0"/>
              <a:cs typeface="Avenir Book" charset="0"/>
            </a:endParaRPr>
          </a:p>
        </p:txBody>
      </p:sp>
      <p:cxnSp>
        <p:nvCxnSpPr>
          <p:cNvPr id="19" name="Connecteur droit 18"/>
          <p:cNvCxnSpPr/>
          <p:nvPr/>
        </p:nvCxnSpPr>
        <p:spPr>
          <a:xfrm>
            <a:off x="241737" y="5366156"/>
            <a:ext cx="6847074" cy="0"/>
          </a:xfrm>
          <a:prstGeom prst="line">
            <a:avLst/>
          </a:prstGeom>
          <a:ln w="28575">
            <a:solidFill>
              <a:srgbClr val="CB51CA"/>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212693" y="4966046"/>
            <a:ext cx="3477427" cy="400110"/>
          </a:xfrm>
          <a:prstGeom prst="rect">
            <a:avLst/>
          </a:prstGeom>
          <a:noFill/>
        </p:spPr>
        <p:txBody>
          <a:bodyPr wrap="none" rtlCol="0">
            <a:spAutoFit/>
          </a:bodyPr>
          <a:lstStyle/>
          <a:p>
            <a:r>
              <a:rPr lang="fr-FR" sz="2000" dirty="0">
                <a:latin typeface="Avenir Book" charset="0"/>
                <a:ea typeface="Avenir Book" charset="0"/>
                <a:cs typeface="Avenir Book" charset="0"/>
              </a:rPr>
              <a:t>Expériences professionnelles</a:t>
            </a:r>
          </a:p>
        </p:txBody>
      </p:sp>
      <p:graphicFrame>
        <p:nvGraphicFramePr>
          <p:cNvPr id="22" name="Tableau 13"/>
          <p:cNvGraphicFramePr>
            <a:graphicFrameLocks noGrp="1"/>
          </p:cNvGraphicFramePr>
          <p:nvPr>
            <p:extLst>
              <p:ext uri="{D42A27DB-BD31-4B8C-83A1-F6EECF244321}">
                <p14:modId xmlns:p14="http://schemas.microsoft.com/office/powerpoint/2010/main" val="1155126865"/>
              </p:ext>
            </p:extLst>
          </p:nvPr>
        </p:nvGraphicFramePr>
        <p:xfrm>
          <a:off x="160343" y="5426111"/>
          <a:ext cx="6928468" cy="5710876"/>
        </p:xfrm>
        <a:graphic>
          <a:graphicData uri="http://schemas.openxmlformats.org/drawingml/2006/table">
            <a:tbl>
              <a:tblPr firstRow="1" bandRow="1">
                <a:tableStyleId>{5940675A-B579-460E-94D1-54222C63F5DA}</a:tableStyleId>
              </a:tblPr>
              <a:tblGrid>
                <a:gridCol w="6928468">
                  <a:extLst>
                    <a:ext uri="{9D8B030D-6E8A-4147-A177-3AD203B41FA5}">
                      <a16:colId xmlns:a16="http://schemas.microsoft.com/office/drawing/2014/main" val="20000"/>
                    </a:ext>
                  </a:extLst>
                </a:gridCol>
              </a:tblGrid>
              <a:tr h="2966490">
                <a:tc>
                  <a:txBody>
                    <a:bodyPr/>
                    <a:lstStyle/>
                    <a:p>
                      <a:pPr defTabSz="685800">
                        <a:defRPr/>
                      </a:pPr>
                      <a:r>
                        <a:rPr lang="fr-FR" sz="1100" b="1" i="0" kern="1200" dirty="0">
                          <a:solidFill>
                            <a:schemeClr val="tx1"/>
                          </a:solidFill>
                          <a:latin typeface="Avenir Book" charset="0"/>
                          <a:ea typeface="Avenir Book" charset="0"/>
                          <a:cs typeface="Avenir Book" charset="0"/>
                        </a:rPr>
                        <a:t>2011- 2019 </a:t>
                      </a:r>
                      <a:r>
                        <a:rPr lang="fr-FR" sz="1100" b="1" i="0" kern="1200" dirty="0">
                          <a:solidFill>
                            <a:srgbClr val="CB51CA"/>
                          </a:solidFill>
                          <a:latin typeface="Avenir Book" charset="0"/>
                          <a:ea typeface="Avenir Book" charset="0"/>
                          <a:cs typeface="Avenir Book" charset="0"/>
                        </a:rPr>
                        <a:t>Manager de  rayon </a:t>
                      </a:r>
                      <a:r>
                        <a:rPr lang="fr-FR" sz="1100" b="1" i="0" kern="1200" dirty="0">
                          <a:solidFill>
                            <a:schemeClr val="tx1"/>
                          </a:solidFill>
                          <a:latin typeface="Avenir Book" charset="0"/>
                          <a:ea typeface="Avenir Book" charset="0"/>
                          <a:cs typeface="Avenir Book" charset="0"/>
                        </a:rPr>
                        <a:t>– Carrefour</a:t>
                      </a:r>
                      <a:r>
                        <a:rPr lang="fr-FR" sz="1100" b="1" i="0" kern="1200" baseline="0" dirty="0">
                          <a:solidFill>
                            <a:schemeClr val="tx1"/>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St</a:t>
                      </a:r>
                      <a:r>
                        <a:rPr lang="fr-FR" sz="1100" b="1" i="0" kern="1200" baseline="0" dirty="0">
                          <a:solidFill>
                            <a:schemeClr val="tx1"/>
                          </a:solidFill>
                          <a:latin typeface="Avenir Book" charset="0"/>
                          <a:ea typeface="Avenir Book" charset="0"/>
                          <a:cs typeface="Avenir Book" charset="0"/>
                        </a:rPr>
                        <a:t> Denis 93200</a:t>
                      </a:r>
                      <a:endParaRPr lang="fr-FR" sz="1100" b="1" i="0" kern="1200" dirty="0">
                        <a:solidFill>
                          <a:schemeClr val="tx1"/>
                        </a:solidFill>
                        <a:latin typeface="Avenir Book" charset="0"/>
                        <a:ea typeface="Avenir Book" charset="0"/>
                        <a:cs typeface="Avenir Book" charset="0"/>
                      </a:endParaRPr>
                    </a:p>
                    <a:p>
                      <a:pPr marL="171450" indent="-171450" defTabSz="685800">
                        <a:buFont typeface="Arial" charset="0"/>
                        <a:buChar char="•"/>
                        <a:defRPr/>
                      </a:pPr>
                      <a:r>
                        <a:rPr lang="fr-FR" sz="1100" kern="1200" dirty="0">
                          <a:solidFill>
                            <a:schemeClr val="tx1">
                              <a:lumMod val="65000"/>
                              <a:lumOff val="35000"/>
                            </a:schemeClr>
                          </a:solidFill>
                          <a:latin typeface="Calibri" charset="0"/>
                          <a:ea typeface="ＭＳ Ｐゴシック" charset="0"/>
                          <a:cs typeface="+mn-cs"/>
                        </a:rPr>
                        <a:t>Management</a:t>
                      </a:r>
                      <a:r>
                        <a:rPr lang="fr-FR" sz="1100" kern="1200" baseline="0" dirty="0">
                          <a:solidFill>
                            <a:schemeClr val="tx1">
                              <a:lumMod val="65000"/>
                              <a:lumOff val="35000"/>
                            </a:schemeClr>
                          </a:solidFill>
                          <a:latin typeface="Calibri" charset="0"/>
                          <a:ea typeface="ＭＳ Ｐゴシック" charset="0"/>
                          <a:cs typeface="+mn-cs"/>
                        </a:rPr>
                        <a:t> du secteur produits  frais : rayon fruits et légumes ,poisson , boulangerie , charcuterie /fromage et boucherie  soit  un  secteur avec </a:t>
                      </a:r>
                      <a:r>
                        <a:rPr lang="fr-FR" sz="1100" b="1" kern="1200" baseline="0" dirty="0">
                          <a:solidFill>
                            <a:schemeClr val="tx1">
                              <a:lumMod val="65000"/>
                              <a:lumOff val="35000"/>
                            </a:schemeClr>
                          </a:solidFill>
                          <a:latin typeface="Calibri" charset="0"/>
                          <a:ea typeface="ＭＳ Ｐゴシック" charset="0"/>
                          <a:cs typeface="+mn-cs"/>
                        </a:rPr>
                        <a:t>30 collaborateurs</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Organisation et planifications des taches en fonction des plannings, gérer les absences et  recrutement de nouveaux  collaborateurs  et réunion hebdomadaire avec les équipes du secteur pour un suivi globale  et  réunion avec la direction et l’encadrement hebdomadaire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Formation des collaborateurs sur les  métiers , formatrice des  stagiaires managers et chef de secteur sur les métiers du produits frais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Tutrice des nouveaux managers arrivants sur le secteur et d’une contrat pro  en licence professionnelle commerce de distribution: suivi et mise en situation  sur le terrain  et sur la gestion de profit , et  accompagnement pour la mise en place de son mémoire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Gestion  des centres de profits  pour atteindre les objectifs  fixés  : analyse  tableau de bord  et mise en place de plan d’action avec les équipes , inventaire , commande , analyse de la tarification et négociation avec les fournisseurs directes et ceux de la plateforme pour des opportunités  afin de satisfaire les clients , relevé à la concurrence pour optimiser le marché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Veiller aux bonnes pratiques d’hygiène  et de mise en rayon en formant les équipe sur le terrain et en salle , et accompagner les visites d’hygiène et établir un compte rendu à la direction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Mise en place d’animation commerciale  pour fidéliser la clientèle et pour faire découvrir de nouveaux produits (découverte du bio, petit déjeuner bien être…)</a:t>
                      </a:r>
                    </a:p>
                    <a:p>
                      <a:pPr marL="171450" indent="-171450" defTabSz="685800">
                        <a:buFont typeface="Arial" charset="0"/>
                        <a:buChar char="•"/>
                        <a:defRPr/>
                      </a:pPr>
                      <a:endParaRPr lang="fr-FR" sz="1100" kern="1200" dirty="0">
                        <a:solidFill>
                          <a:schemeClr val="tx1">
                            <a:lumMod val="65000"/>
                            <a:lumOff val="35000"/>
                          </a:schemeClr>
                        </a:solidFill>
                        <a:latin typeface="Calibri" charset="0"/>
                        <a:ea typeface="ＭＳ Ｐゴシック" charset="0"/>
                        <a:cs typeface="+mn-cs"/>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2798">
                <a:tc>
                  <a:txBody>
                    <a:bodyPr/>
                    <a:lstStyle/>
                    <a:p>
                      <a:pPr defTabSz="685800">
                        <a:defRPr/>
                      </a:pPr>
                      <a:r>
                        <a:rPr lang="fr-FR" sz="1100" b="1" i="0" kern="1200" dirty="0">
                          <a:solidFill>
                            <a:schemeClr val="tx1"/>
                          </a:solidFill>
                          <a:latin typeface="Avenir Book" charset="0"/>
                          <a:ea typeface="Avenir Book" charset="0"/>
                          <a:cs typeface="Avenir Book" charset="0"/>
                        </a:rPr>
                        <a:t>2006- 2010 </a:t>
                      </a:r>
                      <a:r>
                        <a:rPr lang="fr-FR" sz="1100" b="1" i="0" kern="1200" dirty="0">
                          <a:solidFill>
                            <a:srgbClr val="CB51CA"/>
                          </a:solidFill>
                          <a:latin typeface="Avenir Book" charset="0"/>
                          <a:ea typeface="Avenir Book" charset="0"/>
                          <a:cs typeface="Avenir Book" charset="0"/>
                        </a:rPr>
                        <a:t>Directrice</a:t>
                      </a:r>
                      <a:r>
                        <a:rPr lang="fr-FR" sz="1100" b="1" i="0" kern="1200" baseline="0" dirty="0">
                          <a:solidFill>
                            <a:srgbClr val="CB51CA"/>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Vallente</a:t>
                      </a:r>
                      <a:r>
                        <a:rPr lang="fr-FR" sz="1100" b="1" i="0" kern="1200" baseline="0" dirty="0">
                          <a:solidFill>
                            <a:schemeClr val="tx1"/>
                          </a:solidFill>
                          <a:latin typeface="Avenir Book" charset="0"/>
                          <a:ea typeface="Avenir Book" charset="0"/>
                          <a:cs typeface="Avenir Book" charset="0"/>
                        </a:rPr>
                        <a:t> Sécurité Protection </a:t>
                      </a:r>
                      <a:r>
                        <a:rPr lang="fr-FR" sz="1100" b="1" i="0" kern="1200" dirty="0">
                          <a:solidFill>
                            <a:schemeClr val="tx1"/>
                          </a:solidFill>
                          <a:latin typeface="Avenir Book" charset="0"/>
                          <a:ea typeface="Avenir Book" charset="0"/>
                          <a:cs typeface="Avenir Book" charset="0"/>
                        </a:rPr>
                        <a:t> – Méru</a:t>
                      </a:r>
                      <a:r>
                        <a:rPr lang="fr-FR" sz="1100" b="1" i="0" kern="1200" baseline="0" dirty="0">
                          <a:solidFill>
                            <a:schemeClr val="tx1"/>
                          </a:solidFill>
                          <a:latin typeface="Avenir Book" charset="0"/>
                          <a:ea typeface="Avenir Book" charset="0"/>
                          <a:cs typeface="Avenir Book" charset="0"/>
                        </a:rPr>
                        <a:t> 60110</a:t>
                      </a:r>
                      <a:endParaRPr lang="fr-FR" sz="1100" b="1" i="0" kern="1200" dirty="0">
                        <a:solidFill>
                          <a:schemeClr val="tx1"/>
                        </a:solidFill>
                        <a:latin typeface="Avenir Book" charset="0"/>
                        <a:ea typeface="Avenir Book" charset="0"/>
                        <a:cs typeface="Avenir Book" charset="0"/>
                      </a:endParaRPr>
                    </a:p>
                    <a:p>
                      <a:pPr marL="171450" indent="-171450" defTabSz="685800">
                        <a:buFont typeface="Arial" charset="0"/>
                        <a:buChar char="•"/>
                        <a:defRPr/>
                      </a:pPr>
                      <a:r>
                        <a:rPr lang="fr-FR" sz="1100" kern="1200" dirty="0">
                          <a:solidFill>
                            <a:schemeClr val="tx1">
                              <a:lumMod val="65000"/>
                              <a:lumOff val="35000"/>
                            </a:schemeClr>
                          </a:solidFill>
                          <a:latin typeface="Calibri" charset="0"/>
                          <a:ea typeface="ＭＳ Ｐゴシック" charset="0"/>
                          <a:cs typeface="+mn-cs"/>
                        </a:rPr>
                        <a:t>Création</a:t>
                      </a:r>
                      <a:r>
                        <a:rPr lang="fr-FR" sz="1100" kern="1200" baseline="0" dirty="0">
                          <a:solidFill>
                            <a:schemeClr val="tx1">
                              <a:lumMod val="65000"/>
                              <a:lumOff val="35000"/>
                            </a:schemeClr>
                          </a:solidFill>
                          <a:latin typeface="Calibri" charset="0"/>
                          <a:ea typeface="ＭＳ Ｐゴシック" charset="0"/>
                          <a:cs typeface="+mn-cs"/>
                        </a:rPr>
                        <a:t> de l’entreprise : mise en place de toutes les formalités :immatriculation, mise  en  place des statuts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Négociation  avec les clients et recherche de nouveaux  partenariat (tarification et modalités des  missions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Encadrement de </a:t>
                      </a:r>
                      <a:r>
                        <a:rPr lang="fr-FR" sz="1100" b="1" kern="1200" baseline="0" dirty="0">
                          <a:solidFill>
                            <a:schemeClr val="tx1">
                              <a:lumMod val="65000"/>
                              <a:lumOff val="35000"/>
                            </a:schemeClr>
                          </a:solidFill>
                          <a:latin typeface="Calibri" charset="0"/>
                          <a:ea typeface="ＭＳ Ｐゴシック" charset="0"/>
                          <a:cs typeface="+mn-cs"/>
                        </a:rPr>
                        <a:t>12 salariés  </a:t>
                      </a:r>
                      <a:r>
                        <a:rPr lang="fr-FR" sz="1100" kern="1200" baseline="0" dirty="0">
                          <a:solidFill>
                            <a:schemeClr val="tx1">
                              <a:lumMod val="65000"/>
                              <a:lumOff val="35000"/>
                            </a:schemeClr>
                          </a:solidFill>
                          <a:latin typeface="Calibri" charset="0"/>
                          <a:ea typeface="ＭＳ Ｐゴシック" charset="0"/>
                          <a:cs typeface="+mn-cs"/>
                        </a:rPr>
                        <a:t>(agents de sécurité)</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Organisation et planification des horaires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Visite  auprès des clients pour effectuer des comptes rendues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Suivi de la comptabilité  de l’entreprise </a:t>
                      </a:r>
                    </a:p>
                    <a:p>
                      <a:pPr marL="0" indent="0" defTabSz="685800">
                        <a:buFont typeface="Arial" charset="0"/>
                        <a:buNone/>
                        <a:defRPr/>
                      </a:pPr>
                      <a:r>
                        <a:rPr lang="fr-FR" sz="1100" kern="1200" dirty="0">
                          <a:solidFill>
                            <a:schemeClr val="tx1">
                              <a:lumMod val="65000"/>
                              <a:lumOff val="35000"/>
                            </a:schemeClr>
                          </a:solidFill>
                          <a:latin typeface="Calibri" charset="0"/>
                          <a:ea typeface="ＭＳ Ｐゴシック" charset="0"/>
                          <a:cs typeface="+mn-cs"/>
                        </a:rPr>
                        <a:t>. </a:t>
                      </a: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5325">
                <a:tc>
                  <a:txBody>
                    <a:bodyPr/>
                    <a:lstStyle/>
                    <a:p>
                      <a:pPr defTabSz="685800">
                        <a:defRPr/>
                      </a:pPr>
                      <a:r>
                        <a:rPr lang="fr-FR" sz="1100" kern="1200">
                          <a:solidFill>
                            <a:schemeClr val="tx1">
                              <a:lumMod val="65000"/>
                              <a:lumOff val="35000"/>
                            </a:schemeClr>
                          </a:solidFill>
                          <a:latin typeface="Calibri" charset="0"/>
                          <a:ea typeface="ＭＳ Ｐゴシック" charset="0"/>
                          <a:cs typeface="+mn-cs"/>
                        </a:rPr>
                        <a:t> </a:t>
                      </a:r>
                      <a:endParaRPr lang="fr-FR" sz="1100" kern="1200" dirty="0">
                        <a:solidFill>
                          <a:schemeClr val="tx1">
                            <a:lumMod val="65000"/>
                            <a:lumOff val="35000"/>
                          </a:schemeClr>
                        </a:solidFill>
                        <a:latin typeface="Calibri" charset="0"/>
                        <a:ea typeface="ＭＳ Ｐゴシック" charset="0"/>
                        <a:cs typeface="+mn-cs"/>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5325">
                <a:tc>
                  <a:txBody>
                    <a:bodyPr/>
                    <a:lstStyle/>
                    <a:p>
                      <a:pPr defTabSz="685800">
                        <a:defRPr/>
                      </a:pPr>
                      <a:endParaRPr lang="fr-FR" sz="1100" kern="1200" dirty="0">
                        <a:solidFill>
                          <a:schemeClr val="tx1">
                            <a:lumMod val="65000"/>
                            <a:lumOff val="35000"/>
                          </a:schemeClr>
                        </a:solidFill>
                        <a:latin typeface="Calibri" charset="0"/>
                        <a:ea typeface="ＭＳ Ｐゴシック" charset="0"/>
                        <a:cs typeface="+mn-cs"/>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8981">
                <a:tc>
                  <a:txBody>
                    <a:bodyPr/>
                    <a:lstStyle/>
                    <a:p>
                      <a:pPr defTabSz="685800">
                        <a:defRPr/>
                      </a:pPr>
                      <a:endParaRPr lang="fr-FR" sz="1100" kern="1200" dirty="0">
                        <a:solidFill>
                          <a:schemeClr val="tx1">
                            <a:lumMod val="65000"/>
                            <a:lumOff val="35000"/>
                          </a:schemeClr>
                        </a:solidFill>
                        <a:latin typeface="Calibri" charset="0"/>
                        <a:ea typeface="ＭＳ Ｐゴシック" charset="0"/>
                        <a:cs typeface="+mn-cs"/>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759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289616"/>
            <a:ext cx="7559675" cy="402197"/>
          </a:xfrm>
          <a:prstGeom prst="rect">
            <a:avLst/>
          </a:prstGeom>
          <a:solidFill>
            <a:srgbClr val="CB5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0" y="10343616"/>
            <a:ext cx="7659809" cy="276999"/>
          </a:xfrm>
          <a:prstGeom prst="rect">
            <a:avLst/>
          </a:prstGeom>
          <a:noFill/>
        </p:spPr>
        <p:txBody>
          <a:bodyPr wrap="square" rtlCol="0">
            <a:spAutoFit/>
          </a:bodyPr>
          <a:lstStyle/>
          <a:p>
            <a:pPr algn="ctr"/>
            <a:r>
              <a:rPr lang="fr-FR" sz="1200" dirty="0">
                <a:solidFill>
                  <a:schemeClr val="bg1"/>
                </a:solidFill>
              </a:rPr>
              <a:t>Tel : 06 80 92 63 73- isa.fof76@gmail.com - Adresse : 12 rue </a:t>
            </a:r>
            <a:r>
              <a:rPr lang="fr-FR" sz="1200" dirty="0" err="1">
                <a:solidFill>
                  <a:schemeClr val="bg1"/>
                </a:solidFill>
              </a:rPr>
              <a:t>Salentin</a:t>
            </a:r>
            <a:r>
              <a:rPr lang="fr-FR" sz="1200" dirty="0">
                <a:solidFill>
                  <a:schemeClr val="bg1"/>
                </a:solidFill>
              </a:rPr>
              <a:t> 60110 Méru </a:t>
            </a:r>
          </a:p>
        </p:txBody>
      </p:sp>
      <p:cxnSp>
        <p:nvCxnSpPr>
          <p:cNvPr id="19" name="Connecteur droit 18"/>
          <p:cNvCxnSpPr/>
          <p:nvPr/>
        </p:nvCxnSpPr>
        <p:spPr>
          <a:xfrm>
            <a:off x="142504" y="573420"/>
            <a:ext cx="6813363" cy="0"/>
          </a:xfrm>
          <a:prstGeom prst="line">
            <a:avLst/>
          </a:prstGeom>
          <a:ln w="28575">
            <a:solidFill>
              <a:srgbClr val="CB51CA"/>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0" y="116525"/>
            <a:ext cx="3477427" cy="400110"/>
          </a:xfrm>
          <a:prstGeom prst="rect">
            <a:avLst/>
          </a:prstGeom>
          <a:noFill/>
        </p:spPr>
        <p:txBody>
          <a:bodyPr wrap="none" rtlCol="0">
            <a:spAutoFit/>
          </a:bodyPr>
          <a:lstStyle/>
          <a:p>
            <a:r>
              <a:rPr lang="fr-FR" sz="2000" dirty="0">
                <a:latin typeface="Avenir Book" charset="0"/>
                <a:ea typeface="Avenir Book" charset="0"/>
                <a:cs typeface="Avenir Book" charset="0"/>
              </a:rPr>
              <a:t>Expériences professionnelles</a:t>
            </a:r>
          </a:p>
        </p:txBody>
      </p:sp>
      <p:graphicFrame>
        <p:nvGraphicFramePr>
          <p:cNvPr id="22" name="Tableau 13"/>
          <p:cNvGraphicFramePr>
            <a:graphicFrameLocks noGrp="1"/>
          </p:cNvGraphicFramePr>
          <p:nvPr>
            <p:extLst>
              <p:ext uri="{D42A27DB-BD31-4B8C-83A1-F6EECF244321}">
                <p14:modId xmlns:p14="http://schemas.microsoft.com/office/powerpoint/2010/main" val="839261350"/>
              </p:ext>
            </p:extLst>
          </p:nvPr>
        </p:nvGraphicFramePr>
        <p:xfrm>
          <a:off x="222393" y="816201"/>
          <a:ext cx="7089569" cy="6961744"/>
        </p:xfrm>
        <a:graphic>
          <a:graphicData uri="http://schemas.openxmlformats.org/drawingml/2006/table">
            <a:tbl>
              <a:tblPr firstRow="1" bandRow="1">
                <a:tableStyleId>{5940675A-B579-460E-94D1-54222C63F5DA}</a:tableStyleId>
              </a:tblPr>
              <a:tblGrid>
                <a:gridCol w="7089569">
                  <a:extLst>
                    <a:ext uri="{9D8B030D-6E8A-4147-A177-3AD203B41FA5}">
                      <a16:colId xmlns:a16="http://schemas.microsoft.com/office/drawing/2014/main" val="20000"/>
                    </a:ext>
                  </a:extLst>
                </a:gridCol>
              </a:tblGrid>
              <a:tr h="334803">
                <a:tc>
                  <a:txBody>
                    <a:bodyPr/>
                    <a:lstStyle/>
                    <a:p>
                      <a:pPr defTabSz="685800">
                        <a:defRPr/>
                      </a:pPr>
                      <a:endParaRPr lang="fr-FR" sz="1100" kern="1200" dirty="0">
                        <a:solidFill>
                          <a:schemeClr val="tx1">
                            <a:lumMod val="65000"/>
                            <a:lumOff val="35000"/>
                          </a:schemeClr>
                        </a:solidFill>
                        <a:latin typeface="Calibri" charset="0"/>
                        <a:ea typeface="ＭＳ Ｐゴシック" charset="0"/>
                        <a:cs typeface="+mn-cs"/>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36155">
                <a:tc>
                  <a:txBody>
                    <a:bodyPr/>
                    <a:lstStyle/>
                    <a:p>
                      <a:pPr defTabSz="685800">
                        <a:defRPr/>
                      </a:pPr>
                      <a:r>
                        <a:rPr lang="fr-FR" sz="1100" b="1" i="0" kern="1200" dirty="0">
                          <a:solidFill>
                            <a:schemeClr val="tx1"/>
                          </a:solidFill>
                          <a:latin typeface="Avenir Book" charset="0"/>
                          <a:ea typeface="Avenir Book" charset="0"/>
                          <a:cs typeface="Avenir Book" charset="0"/>
                        </a:rPr>
                        <a:t>2004- 2006 </a:t>
                      </a:r>
                      <a:r>
                        <a:rPr lang="fr-FR" sz="1100" b="1" i="0" kern="1200" dirty="0">
                          <a:solidFill>
                            <a:srgbClr val="CB51CA"/>
                          </a:solidFill>
                          <a:latin typeface="Avenir Book" charset="0"/>
                          <a:ea typeface="Avenir Book" charset="0"/>
                          <a:cs typeface="Avenir Book" charset="0"/>
                        </a:rPr>
                        <a:t>Chef</a:t>
                      </a:r>
                      <a:r>
                        <a:rPr lang="fr-FR" sz="1100" b="1" i="0" kern="1200" baseline="0" dirty="0">
                          <a:solidFill>
                            <a:srgbClr val="CB51CA"/>
                          </a:solidFill>
                          <a:latin typeface="Avenir Book" charset="0"/>
                          <a:ea typeface="Avenir Book" charset="0"/>
                          <a:cs typeface="Avenir Book" charset="0"/>
                        </a:rPr>
                        <a:t> de rayon épicerie, liquide, DPH et bazar </a:t>
                      </a:r>
                      <a:r>
                        <a:rPr lang="fr-FR" sz="1100" b="1" i="0" kern="1200" dirty="0">
                          <a:solidFill>
                            <a:srgbClr val="CB51CA"/>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Champion</a:t>
                      </a:r>
                      <a:r>
                        <a:rPr lang="fr-FR" sz="1100" b="1" i="0" kern="1200" baseline="0" dirty="0">
                          <a:solidFill>
                            <a:schemeClr val="tx1"/>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 Auneuil 60</a:t>
                      </a:r>
                    </a:p>
                    <a:p>
                      <a:pPr marL="171450" indent="-171450" defTabSz="685800">
                        <a:buFont typeface="Arial" charset="0"/>
                        <a:buChar char="•"/>
                        <a:defRPr/>
                      </a:pPr>
                      <a:r>
                        <a:rPr lang="fr-FR" sz="1100" kern="1200" dirty="0">
                          <a:solidFill>
                            <a:schemeClr val="tx1">
                              <a:lumMod val="65000"/>
                              <a:lumOff val="35000"/>
                            </a:schemeClr>
                          </a:solidFill>
                          <a:latin typeface="Calibri" charset="0"/>
                          <a:ea typeface="ＭＳ Ｐゴシック" charset="0"/>
                          <a:cs typeface="+mn-cs"/>
                        </a:rPr>
                        <a:t>Management</a:t>
                      </a:r>
                      <a:r>
                        <a:rPr lang="fr-FR" sz="1100" kern="1200" baseline="0" dirty="0">
                          <a:solidFill>
                            <a:schemeClr val="tx1">
                              <a:lumMod val="65000"/>
                              <a:lumOff val="35000"/>
                            </a:schemeClr>
                          </a:solidFill>
                          <a:latin typeface="Calibri" charset="0"/>
                          <a:ea typeface="ＭＳ Ｐゴシック" charset="0"/>
                          <a:cs typeface="+mn-cs"/>
                        </a:rPr>
                        <a:t> d’une équipe de  </a:t>
                      </a:r>
                      <a:r>
                        <a:rPr lang="fr-FR" sz="1100" b="1" kern="1200" baseline="0" dirty="0">
                          <a:solidFill>
                            <a:schemeClr val="tx1">
                              <a:lumMod val="65000"/>
                              <a:lumOff val="35000"/>
                            </a:schemeClr>
                          </a:solidFill>
                          <a:latin typeface="Calibri" charset="0"/>
                          <a:ea typeface="ＭＳ Ｐゴシック" charset="0"/>
                          <a:cs typeface="+mn-cs"/>
                        </a:rPr>
                        <a:t>7 personnes  </a:t>
                      </a:r>
                      <a:r>
                        <a:rPr lang="fr-FR" sz="1100" kern="1200" baseline="0" dirty="0">
                          <a:solidFill>
                            <a:schemeClr val="tx1">
                              <a:lumMod val="65000"/>
                              <a:lumOff val="35000"/>
                            </a:schemeClr>
                          </a:solidFill>
                          <a:latin typeface="Calibri" charset="0"/>
                          <a:ea typeface="ＭＳ Ｐゴシック" charset="0"/>
                          <a:cs typeface="+mn-cs"/>
                        </a:rPr>
                        <a:t>(rayon épicerie ,liquide, DPH et bazar: jouets , accessoires cuisine, bricolage, textile, vidéo et jeu vidéo): formation, établissement des plannings et organisation du travail, veiller à la tenue  des rayons du magasin , animations commerciales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Gestion : négociation avec les fournisseurs directes (vidéo et jeu vidéo, maquillage, jouet …) pour les prix d’achat et gestion des  marges</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Réalisation de la Foire aux vins nocturne: envoie d’invitation ciblée, préparation de dégustation des grands crus, accueil des clients , gestion des commandes </a:t>
                      </a:r>
                    </a:p>
                    <a:p>
                      <a:pPr marL="171450" indent="-171450" defTabSz="685800">
                        <a:buFont typeface="Arial" charset="0"/>
                        <a:buChar char="•"/>
                        <a:defRPr/>
                      </a:pPr>
                      <a:endParaRPr lang="fr-FR" sz="1100" kern="1200" baseline="0" dirty="0">
                        <a:solidFill>
                          <a:schemeClr val="tx1">
                            <a:lumMod val="65000"/>
                            <a:lumOff val="35000"/>
                          </a:schemeClr>
                        </a:solidFill>
                        <a:latin typeface="Calibri" charset="0"/>
                        <a:ea typeface="ＭＳ Ｐゴシック" charset="0"/>
                        <a:cs typeface="+mn-cs"/>
                      </a:endParaRPr>
                    </a:p>
                    <a:p>
                      <a:pPr defTabSz="685800">
                        <a:defRPr/>
                      </a:pPr>
                      <a:r>
                        <a:rPr lang="fr-FR" sz="1100" b="1" i="0" kern="1200" dirty="0">
                          <a:solidFill>
                            <a:schemeClr val="tx1"/>
                          </a:solidFill>
                          <a:latin typeface="Avenir Book" charset="0"/>
                          <a:ea typeface="Avenir Book" charset="0"/>
                          <a:cs typeface="Avenir Book" charset="0"/>
                        </a:rPr>
                        <a:t>2002- 2004 </a:t>
                      </a:r>
                      <a:r>
                        <a:rPr lang="fr-FR" sz="1100" b="1" i="0" kern="1200" baseline="0" dirty="0">
                          <a:solidFill>
                            <a:srgbClr val="CB51CA"/>
                          </a:solidFill>
                          <a:latin typeface="Avenir Book" charset="0"/>
                          <a:ea typeface="Avenir Book" charset="0"/>
                          <a:cs typeface="Avenir Book" charset="0"/>
                        </a:rPr>
                        <a:t> CHEF DE RAYON FRAIS </a:t>
                      </a:r>
                      <a:r>
                        <a:rPr lang="fr-FR" sz="1100" b="1" i="0" kern="1200" dirty="0">
                          <a:solidFill>
                            <a:srgbClr val="CB51CA"/>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Champion</a:t>
                      </a:r>
                      <a:r>
                        <a:rPr lang="fr-FR" sz="1100" b="1" i="0" kern="1200" baseline="0" dirty="0">
                          <a:solidFill>
                            <a:schemeClr val="tx1"/>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 Auneuil</a:t>
                      </a:r>
                      <a:r>
                        <a:rPr lang="fr-FR" sz="1100" b="1" i="0" kern="1200" baseline="0" dirty="0">
                          <a:solidFill>
                            <a:schemeClr val="tx1"/>
                          </a:solidFill>
                          <a:latin typeface="Avenir Book" charset="0"/>
                          <a:ea typeface="Avenir Book" charset="0"/>
                          <a:cs typeface="Avenir Book" charset="0"/>
                        </a:rPr>
                        <a:t> 60</a:t>
                      </a:r>
                      <a:endParaRPr lang="fr-FR" sz="1100" b="1" i="0" kern="1200" dirty="0">
                        <a:solidFill>
                          <a:schemeClr val="tx1"/>
                        </a:solidFill>
                        <a:latin typeface="Avenir Book" charset="0"/>
                        <a:ea typeface="Avenir Book" charset="0"/>
                        <a:cs typeface="Avenir Book" charset="0"/>
                      </a:endParaRPr>
                    </a:p>
                    <a:p>
                      <a:pPr marL="171450" indent="-171450" defTabSz="685800">
                        <a:buFont typeface="Arial" charset="0"/>
                        <a:buChar char="•"/>
                        <a:defRPr/>
                      </a:pPr>
                      <a:r>
                        <a:rPr lang="fr-FR" sz="1100" kern="1200" dirty="0">
                          <a:solidFill>
                            <a:schemeClr val="tx1">
                              <a:lumMod val="65000"/>
                              <a:lumOff val="35000"/>
                            </a:schemeClr>
                          </a:solidFill>
                          <a:latin typeface="Calibri" charset="0"/>
                          <a:ea typeface="ＭＳ Ｐゴシック" charset="0"/>
                          <a:cs typeface="+mn-cs"/>
                        </a:rPr>
                        <a:t>Management</a:t>
                      </a:r>
                      <a:r>
                        <a:rPr lang="fr-FR" sz="1100" kern="1200" baseline="0" dirty="0">
                          <a:solidFill>
                            <a:schemeClr val="tx1">
                              <a:lumMod val="65000"/>
                              <a:lumOff val="35000"/>
                            </a:schemeClr>
                          </a:solidFill>
                          <a:latin typeface="Calibri" charset="0"/>
                          <a:ea typeface="ＭＳ Ｐゴシック" charset="0"/>
                          <a:cs typeface="+mn-cs"/>
                        </a:rPr>
                        <a:t> d’une équipe de </a:t>
                      </a:r>
                      <a:r>
                        <a:rPr lang="fr-FR" sz="1100" b="1" kern="1200" baseline="0" dirty="0">
                          <a:solidFill>
                            <a:schemeClr val="tx1">
                              <a:lumMod val="65000"/>
                              <a:lumOff val="35000"/>
                            </a:schemeClr>
                          </a:solidFill>
                          <a:latin typeface="Calibri" charset="0"/>
                          <a:ea typeface="ＭＳ Ｐゴシック" charset="0"/>
                          <a:cs typeface="+mn-cs"/>
                        </a:rPr>
                        <a:t>10 personnes  </a:t>
                      </a:r>
                      <a:r>
                        <a:rPr lang="fr-FR" sz="1100" kern="1200" baseline="0" dirty="0">
                          <a:solidFill>
                            <a:schemeClr val="tx1">
                              <a:lumMod val="65000"/>
                              <a:lumOff val="35000"/>
                            </a:schemeClr>
                          </a:solidFill>
                          <a:latin typeface="Calibri" charset="0"/>
                          <a:ea typeface="ＭＳ Ｐゴシック" charset="0"/>
                          <a:cs typeface="+mn-cs"/>
                        </a:rPr>
                        <a:t>(rayon libre service et rayons traditionnels : poissonnerie, charcuterie coupe, fromage coupe, fruits et légumes et boulangerie ): formation, établissement des plannings et organisation du travail, veiller à la tenue  des rayons du magasin dans les règles d’hygiène, animations commerciales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Gestion : Analyse et plan d’action sur les tableaux de bord  et objectifs  prévisionnels, mise en avant promotionnels et festives (gestion des commandes et précommande par le biais d’historique et d’objectifs de CA et de rentabilité , gestion des commandes , inventaires et tarification </a:t>
                      </a:r>
                      <a:endParaRPr lang="fr-FR" sz="1100" kern="1200" dirty="0">
                        <a:solidFill>
                          <a:schemeClr val="tx1">
                            <a:lumMod val="65000"/>
                            <a:lumOff val="35000"/>
                          </a:schemeClr>
                        </a:solidFill>
                        <a:latin typeface="Calibri" charset="0"/>
                        <a:ea typeface="ＭＳ Ｐゴシック" charset="0"/>
                        <a:cs typeface="+mn-cs"/>
                      </a:endParaRPr>
                    </a:p>
                    <a:p>
                      <a:pPr marL="0" indent="0" defTabSz="685800">
                        <a:buFont typeface="Arial" charset="0"/>
                        <a:buNone/>
                        <a:defRPr/>
                      </a:pPr>
                      <a:endParaRPr lang="fr-FR" sz="1100" kern="1200" dirty="0">
                        <a:solidFill>
                          <a:schemeClr val="tx1">
                            <a:lumMod val="65000"/>
                            <a:lumOff val="35000"/>
                          </a:schemeClr>
                        </a:solidFill>
                        <a:latin typeface="Calibri" charset="0"/>
                        <a:ea typeface="ＭＳ Ｐゴシック" charset="0"/>
                        <a:cs typeface="+mn-cs"/>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36155">
                <a:tc>
                  <a:txBody>
                    <a:bodyPr/>
                    <a:lstStyle/>
                    <a:p>
                      <a:pPr defTabSz="685800">
                        <a:defRPr/>
                      </a:pPr>
                      <a:r>
                        <a:rPr lang="fr-FR" sz="1100" b="1" i="0" kern="1200" dirty="0">
                          <a:solidFill>
                            <a:schemeClr val="tx1"/>
                          </a:solidFill>
                          <a:latin typeface="Avenir Book" charset="0"/>
                          <a:ea typeface="Avenir Book" charset="0"/>
                          <a:cs typeface="Avenir Book" charset="0"/>
                        </a:rPr>
                        <a:t>1999- 2002</a:t>
                      </a:r>
                      <a:r>
                        <a:rPr lang="fr-FR" sz="1100" b="1" i="0" kern="1200" baseline="0" dirty="0">
                          <a:solidFill>
                            <a:schemeClr val="tx1"/>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a:t>
                      </a:r>
                      <a:r>
                        <a:rPr lang="fr-FR" sz="1100" b="1" i="0" kern="1200" dirty="0">
                          <a:solidFill>
                            <a:srgbClr val="CB51CA"/>
                          </a:solidFill>
                          <a:latin typeface="Avenir Book" charset="0"/>
                          <a:ea typeface="Avenir Book" charset="0"/>
                          <a:cs typeface="Avenir Book" charset="0"/>
                        </a:rPr>
                        <a:t>DIRECTRICE</a:t>
                      </a:r>
                      <a:r>
                        <a:rPr lang="fr-FR" sz="1100" b="1" i="0" kern="1200" baseline="0" dirty="0">
                          <a:solidFill>
                            <a:srgbClr val="CB51CA"/>
                          </a:solidFill>
                          <a:latin typeface="Avenir Book" charset="0"/>
                          <a:ea typeface="Avenir Book" charset="0"/>
                          <a:cs typeface="Avenir Book" charset="0"/>
                        </a:rPr>
                        <a:t> DE MAGASIN (pendant 2 ans) </a:t>
                      </a:r>
                      <a:r>
                        <a:rPr lang="fr-FR" sz="1100" b="1" i="0" kern="1200" dirty="0">
                          <a:solidFill>
                            <a:srgbClr val="CB51CA"/>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a:t>
                      </a:r>
                      <a:r>
                        <a:rPr lang="fr-FR" sz="1100" b="1" i="0" kern="1200" baseline="0" dirty="0">
                          <a:solidFill>
                            <a:schemeClr val="tx1"/>
                          </a:solidFill>
                          <a:latin typeface="Avenir Book" charset="0"/>
                          <a:ea typeface="Avenir Book" charset="0"/>
                          <a:cs typeface="Avenir Book" charset="0"/>
                        </a:rPr>
                        <a:t> ED</a:t>
                      </a:r>
                      <a:r>
                        <a:rPr lang="fr-FR" sz="1100" b="1" i="0" kern="1200" dirty="0">
                          <a:solidFill>
                            <a:schemeClr val="tx1"/>
                          </a:solidFill>
                          <a:latin typeface="Avenir Book" charset="0"/>
                          <a:ea typeface="Avenir Book" charset="0"/>
                          <a:cs typeface="Avenir Book" charset="0"/>
                        </a:rPr>
                        <a:t>– Méru</a:t>
                      </a:r>
                      <a:r>
                        <a:rPr lang="fr-FR" sz="1100" b="1" i="0" kern="1200" baseline="0" dirty="0">
                          <a:solidFill>
                            <a:schemeClr val="tx1"/>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60110</a:t>
                      </a:r>
                    </a:p>
                    <a:p>
                      <a:pPr marL="171450" indent="-171450" defTabSz="685800">
                        <a:buFont typeface="Arial" charset="0"/>
                        <a:buChar char="•"/>
                        <a:defRPr/>
                      </a:pPr>
                      <a:r>
                        <a:rPr lang="fr-FR" sz="1100" kern="1200" dirty="0">
                          <a:solidFill>
                            <a:schemeClr val="tx1">
                              <a:lumMod val="65000"/>
                              <a:lumOff val="35000"/>
                            </a:schemeClr>
                          </a:solidFill>
                          <a:latin typeface="Calibri" charset="0"/>
                          <a:ea typeface="ＭＳ Ｐゴシック" charset="0"/>
                          <a:cs typeface="+mn-cs"/>
                        </a:rPr>
                        <a:t>Recrutement</a:t>
                      </a:r>
                      <a:r>
                        <a:rPr lang="fr-FR" sz="1100" kern="1200" baseline="0" dirty="0">
                          <a:solidFill>
                            <a:schemeClr val="tx1">
                              <a:lumMod val="65000"/>
                              <a:lumOff val="35000"/>
                            </a:schemeClr>
                          </a:solidFill>
                          <a:latin typeface="Calibri" charset="0"/>
                          <a:ea typeface="ＭＳ Ｐゴシック" charset="0"/>
                          <a:cs typeface="+mn-cs"/>
                        </a:rPr>
                        <a:t> du personnel</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Organisation des plannings et formations , management d’une équipe de </a:t>
                      </a:r>
                      <a:r>
                        <a:rPr lang="fr-FR" sz="1100" b="1" kern="1200" baseline="0" dirty="0">
                          <a:solidFill>
                            <a:schemeClr val="tx1">
                              <a:lumMod val="65000"/>
                              <a:lumOff val="35000"/>
                            </a:schemeClr>
                          </a:solidFill>
                          <a:latin typeface="Calibri" charset="0"/>
                          <a:ea typeface="ＭＳ Ｐゴシック" charset="0"/>
                          <a:cs typeface="+mn-cs"/>
                        </a:rPr>
                        <a:t>20 personnes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Gestion du flux argent :  Brink, prélèvement  des caisses , écarts caisses…</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Veiller à la bonne tenue  du magasin  dans sa globalité (respect des chartes d’hygiène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Ouverture et fermeture du magasin </a:t>
                      </a:r>
                    </a:p>
                    <a:p>
                      <a:pPr marL="0" indent="0" defTabSz="685800">
                        <a:buFont typeface="Arial" charset="0"/>
                        <a:buNone/>
                        <a:defRPr/>
                      </a:pPr>
                      <a:r>
                        <a:rPr lang="fr-FR" sz="1100" kern="1200" baseline="0" dirty="0">
                          <a:solidFill>
                            <a:schemeClr val="tx1">
                              <a:lumMod val="65000"/>
                              <a:lumOff val="35000"/>
                            </a:schemeClr>
                          </a:solidFill>
                          <a:latin typeface="Calibri" charset="0"/>
                          <a:ea typeface="ＭＳ Ｐゴシック" charset="0"/>
                          <a:cs typeface="+mn-cs"/>
                        </a:rPr>
                        <a:t>                      </a:t>
                      </a:r>
                      <a:r>
                        <a:rPr lang="fr-FR" sz="1100" b="1" i="0" kern="1200" baseline="0" dirty="0">
                          <a:solidFill>
                            <a:srgbClr val="CB51CA"/>
                          </a:solidFill>
                          <a:latin typeface="Avenir Book" charset="0"/>
                          <a:ea typeface="ＭＳ Ｐゴシック" charset="0"/>
                          <a:cs typeface="+mn-cs"/>
                        </a:rPr>
                        <a:t>ADJOINT</a:t>
                      </a:r>
                      <a:r>
                        <a:rPr lang="fr-FR" sz="1100" b="1" i="0" kern="1200" dirty="0">
                          <a:solidFill>
                            <a:srgbClr val="CB51CA"/>
                          </a:solidFill>
                          <a:latin typeface="Avenir Book" charset="0"/>
                          <a:ea typeface="Avenir Book" charset="0"/>
                          <a:cs typeface="Avenir Book" charset="0"/>
                        </a:rPr>
                        <a:t>E</a:t>
                      </a:r>
                      <a:r>
                        <a:rPr lang="fr-FR" sz="1100" b="1" i="0" kern="1200" baseline="0" dirty="0">
                          <a:solidFill>
                            <a:srgbClr val="CB51CA"/>
                          </a:solidFill>
                          <a:latin typeface="Avenir Book" charset="0"/>
                          <a:ea typeface="Avenir Book" charset="0"/>
                          <a:cs typeface="Avenir Book" charset="0"/>
                        </a:rPr>
                        <a:t> DE MAGASIN (pendant 1 an) </a:t>
                      </a:r>
                      <a:r>
                        <a:rPr lang="fr-FR" sz="1100" b="1" i="0" kern="1200" dirty="0">
                          <a:solidFill>
                            <a:srgbClr val="CB51CA"/>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a:t>
                      </a:r>
                      <a:r>
                        <a:rPr lang="fr-FR" sz="1100" b="1" i="0" kern="1200" baseline="0" dirty="0">
                          <a:solidFill>
                            <a:schemeClr val="tx1"/>
                          </a:solidFill>
                          <a:latin typeface="Avenir Book" charset="0"/>
                          <a:ea typeface="Avenir Book" charset="0"/>
                          <a:cs typeface="Avenir Book" charset="0"/>
                        </a:rPr>
                        <a:t> ED</a:t>
                      </a:r>
                      <a:r>
                        <a:rPr lang="fr-FR" sz="1100" b="1" i="0" kern="1200" dirty="0">
                          <a:solidFill>
                            <a:schemeClr val="tx1"/>
                          </a:solidFill>
                          <a:latin typeface="Avenir Book" charset="0"/>
                          <a:ea typeface="Avenir Book" charset="0"/>
                          <a:cs typeface="Avenir Book" charset="0"/>
                        </a:rPr>
                        <a:t>– Méru</a:t>
                      </a:r>
                      <a:r>
                        <a:rPr lang="fr-FR" sz="1100" b="1" i="0" kern="1200" baseline="0" dirty="0">
                          <a:solidFill>
                            <a:schemeClr val="tx1"/>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60110</a:t>
                      </a:r>
                    </a:p>
                    <a:p>
                      <a:pPr marL="171450" indent="-171450" defTabSz="685800">
                        <a:buFont typeface="Arial" charset="0"/>
                        <a:buChar char="•"/>
                        <a:defRPr/>
                      </a:pPr>
                      <a:r>
                        <a:rPr lang="fr-FR" sz="1100" kern="1200" dirty="0">
                          <a:solidFill>
                            <a:schemeClr val="tx1">
                              <a:lumMod val="65000"/>
                              <a:lumOff val="35000"/>
                            </a:schemeClr>
                          </a:solidFill>
                          <a:latin typeface="Calibri" charset="0"/>
                          <a:ea typeface="ＭＳ Ｐゴシック" charset="0"/>
                          <a:cs typeface="+mn-cs"/>
                        </a:rPr>
                        <a:t>Gestion</a:t>
                      </a:r>
                      <a:r>
                        <a:rPr lang="fr-FR" sz="1100" kern="1200" baseline="0" dirty="0">
                          <a:solidFill>
                            <a:schemeClr val="tx1">
                              <a:lumMod val="65000"/>
                              <a:lumOff val="35000"/>
                            </a:schemeClr>
                          </a:solidFill>
                          <a:latin typeface="Calibri" charset="0"/>
                          <a:ea typeface="ＭＳ Ｐゴシック" charset="0"/>
                          <a:cs typeface="+mn-cs"/>
                        </a:rPr>
                        <a:t> du rayon fruits et légumes (magasin pilote): formatrice en interne  et du personnel des autres magasins ED, des hôtesses de caisses (gestion des flux argent)</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Gestion des commandes , inventaire</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Veiller à la bonne tenue  du magasin  dans sa globalité (respect des chartes d’hygiène ..)</a:t>
                      </a: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Ouverture et fermeture magasin en l’absence du directeur </a:t>
                      </a:r>
                    </a:p>
                    <a:p>
                      <a:pPr marL="171450" indent="-171450" defTabSz="685800">
                        <a:buFont typeface="Arial" charset="0"/>
                        <a:buChar char="•"/>
                        <a:defRPr/>
                      </a:pPr>
                      <a:endParaRPr lang="fr-FR" sz="1100" kern="1200" baseline="0" dirty="0">
                        <a:solidFill>
                          <a:schemeClr val="tx1">
                            <a:lumMod val="65000"/>
                            <a:lumOff val="35000"/>
                          </a:schemeClr>
                        </a:solidFill>
                        <a:latin typeface="Calibri" charset="0"/>
                        <a:ea typeface="ＭＳ Ｐゴシック" charset="0"/>
                        <a:cs typeface="+mn-cs"/>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29870">
                <a:tc>
                  <a:txBody>
                    <a:bodyPr/>
                    <a:lstStyle/>
                    <a:p>
                      <a:pPr defTabSz="685800">
                        <a:defRPr/>
                      </a:pPr>
                      <a:r>
                        <a:rPr lang="fr-FR" sz="1100" b="1" i="0" kern="1200" dirty="0">
                          <a:solidFill>
                            <a:schemeClr val="tx1"/>
                          </a:solidFill>
                          <a:latin typeface="Avenir Book" charset="0"/>
                          <a:ea typeface="Avenir Book" charset="0"/>
                          <a:cs typeface="Avenir Book" charset="0"/>
                        </a:rPr>
                        <a:t>1998- 1999 </a:t>
                      </a:r>
                      <a:r>
                        <a:rPr lang="fr-FR" sz="1100" b="1" i="0" kern="1200" baseline="0" dirty="0">
                          <a:solidFill>
                            <a:srgbClr val="CB51CA"/>
                          </a:solidFill>
                          <a:latin typeface="Avenir Book" charset="0"/>
                          <a:ea typeface="Avenir Book" charset="0"/>
                          <a:cs typeface="Avenir Book" charset="0"/>
                        </a:rPr>
                        <a:t> Employée ELS/ Hôtesse de caisse</a:t>
                      </a:r>
                      <a:r>
                        <a:rPr lang="fr-FR" sz="1100" b="1" i="0" kern="1200" dirty="0">
                          <a:solidFill>
                            <a:srgbClr val="CB51CA"/>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Marché</a:t>
                      </a:r>
                      <a:r>
                        <a:rPr lang="fr-FR" sz="1100" b="1" i="0" kern="1200" baseline="0" dirty="0">
                          <a:solidFill>
                            <a:schemeClr val="tx1"/>
                          </a:solidFill>
                          <a:latin typeface="Avenir Book" charset="0"/>
                          <a:ea typeface="Avenir Book" charset="0"/>
                          <a:cs typeface="Avenir Book" charset="0"/>
                        </a:rPr>
                        <a:t> Plus </a:t>
                      </a:r>
                      <a:r>
                        <a:rPr lang="fr-FR" sz="1100" b="1" i="0" kern="1200" dirty="0">
                          <a:solidFill>
                            <a:schemeClr val="tx1"/>
                          </a:solidFill>
                          <a:latin typeface="Avenir Book" charset="0"/>
                          <a:ea typeface="Avenir Book" charset="0"/>
                          <a:cs typeface="Avenir Book" charset="0"/>
                        </a:rPr>
                        <a:t> – Soisy</a:t>
                      </a:r>
                      <a:r>
                        <a:rPr lang="fr-FR" sz="1100" b="1" i="0" kern="1200" baseline="0" dirty="0">
                          <a:solidFill>
                            <a:schemeClr val="tx1"/>
                          </a:solidFill>
                          <a:latin typeface="Avenir Book" charset="0"/>
                          <a:ea typeface="Avenir Book" charset="0"/>
                          <a:cs typeface="Avenir Book" charset="0"/>
                        </a:rPr>
                        <a:t>-sous-Montmorency 95000</a:t>
                      </a:r>
                      <a:endParaRPr lang="fr-FR" sz="1100" b="0" i="0" kern="1200" baseline="0" dirty="0">
                        <a:solidFill>
                          <a:schemeClr val="tx1">
                            <a:lumMod val="65000"/>
                            <a:lumOff val="35000"/>
                          </a:schemeClr>
                        </a:solidFill>
                        <a:latin typeface="Calibri" charset="0"/>
                        <a:ea typeface="ＭＳ Ｐゴシック" charset="0"/>
                        <a:cs typeface="+mn-cs"/>
                      </a:endParaRPr>
                    </a:p>
                    <a:p>
                      <a:pPr marL="171450" indent="-171450" defTabSz="685800">
                        <a:buFont typeface="Arial" charset="0"/>
                        <a:buChar char="•"/>
                        <a:defRPr/>
                      </a:pPr>
                      <a:r>
                        <a:rPr lang="fr-FR" sz="1100" kern="1200" baseline="0" dirty="0">
                          <a:solidFill>
                            <a:schemeClr val="tx1">
                              <a:lumMod val="65000"/>
                              <a:lumOff val="35000"/>
                            </a:schemeClr>
                          </a:solidFill>
                          <a:latin typeface="Calibri" charset="0"/>
                          <a:ea typeface="ＭＳ Ｐゴシック" charset="0"/>
                          <a:cs typeface="+mn-cs"/>
                        </a:rPr>
                        <a:t>Mise en rayon dans le respect de la charte, encaissement </a:t>
                      </a:r>
                    </a:p>
                    <a:p>
                      <a:pPr defTabSz="685800">
                        <a:defRPr/>
                      </a:pPr>
                      <a:endParaRPr lang="fr-FR" sz="1100" b="1" i="0" kern="1200" dirty="0">
                        <a:solidFill>
                          <a:schemeClr val="tx1"/>
                        </a:solidFill>
                        <a:latin typeface="Avenir Book" charset="0"/>
                        <a:ea typeface="Avenir Book" charset="0"/>
                        <a:cs typeface="Avenir Book"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36155">
                <a:tc>
                  <a:txBody>
                    <a:bodyPr/>
                    <a:lstStyle/>
                    <a:p>
                      <a:pPr defTabSz="685800">
                        <a:defRPr/>
                      </a:pPr>
                      <a:r>
                        <a:rPr lang="fr-FR" sz="1100" b="1" i="0" kern="1200" dirty="0">
                          <a:solidFill>
                            <a:schemeClr val="tx1"/>
                          </a:solidFill>
                          <a:latin typeface="Avenir Book" charset="0"/>
                          <a:ea typeface="Avenir Book" charset="0"/>
                          <a:cs typeface="Avenir Book" charset="0"/>
                        </a:rPr>
                        <a:t>1997- 1998 </a:t>
                      </a:r>
                      <a:r>
                        <a:rPr lang="fr-FR" sz="1100" b="1" i="0" kern="1200" baseline="0" dirty="0">
                          <a:solidFill>
                            <a:srgbClr val="CB51CA"/>
                          </a:solidFill>
                          <a:latin typeface="Avenir Book" charset="0"/>
                          <a:ea typeface="Avenir Book" charset="0"/>
                          <a:cs typeface="Avenir Book" charset="0"/>
                        </a:rPr>
                        <a:t> Assistante  de merchandising/Promoteur/</a:t>
                      </a:r>
                      <a:r>
                        <a:rPr lang="fr-FR" sz="1100" b="1" i="0" kern="1200" baseline="0" dirty="0" err="1">
                          <a:solidFill>
                            <a:srgbClr val="CB51CA"/>
                          </a:solidFill>
                          <a:latin typeface="Avenir Book" charset="0"/>
                          <a:ea typeface="Avenir Book" charset="0"/>
                          <a:cs typeface="Avenir Book" charset="0"/>
                        </a:rPr>
                        <a:t>Merchandiser</a:t>
                      </a:r>
                      <a:r>
                        <a:rPr lang="fr-FR" sz="1100" b="1" i="0" kern="1200" baseline="0" dirty="0">
                          <a:solidFill>
                            <a:srgbClr val="CB51CA"/>
                          </a:solidFill>
                          <a:latin typeface="Avenir Book" charset="0"/>
                          <a:ea typeface="Avenir Book" charset="0"/>
                          <a:cs typeface="Avenir Book" charset="0"/>
                        </a:rPr>
                        <a:t> </a:t>
                      </a:r>
                      <a:r>
                        <a:rPr lang="fr-FR" sz="1100" b="1" i="0" kern="1200" dirty="0">
                          <a:solidFill>
                            <a:srgbClr val="CB51CA"/>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 SEP</a:t>
                      </a:r>
                      <a:r>
                        <a:rPr lang="fr-FR" sz="1100" b="1" i="0" kern="1200" baseline="0" dirty="0">
                          <a:solidFill>
                            <a:schemeClr val="tx1"/>
                          </a:solidFill>
                          <a:latin typeface="Avenir Book" charset="0"/>
                          <a:ea typeface="Avenir Book" charset="0"/>
                          <a:cs typeface="Avenir Book" charset="0"/>
                        </a:rPr>
                        <a:t> Promotion, </a:t>
                      </a:r>
                      <a:r>
                        <a:rPr lang="fr-FR" sz="1100" b="1" i="0" kern="1200" baseline="0" dirty="0" err="1">
                          <a:solidFill>
                            <a:schemeClr val="tx1"/>
                          </a:solidFill>
                          <a:latin typeface="Avenir Book" charset="0"/>
                          <a:ea typeface="Avenir Book" charset="0"/>
                          <a:cs typeface="Avenir Book" charset="0"/>
                        </a:rPr>
                        <a:t>Servimag</a:t>
                      </a:r>
                      <a:r>
                        <a:rPr lang="fr-FR" sz="1100" b="1" i="0" kern="1200" baseline="0" dirty="0">
                          <a:solidFill>
                            <a:schemeClr val="tx1"/>
                          </a:solidFill>
                          <a:latin typeface="Avenir Book" charset="0"/>
                          <a:ea typeface="Avenir Book" charset="0"/>
                          <a:cs typeface="Avenir Book" charset="0"/>
                        </a:rPr>
                        <a:t> </a:t>
                      </a:r>
                      <a:r>
                        <a:rPr lang="fr-FR" sz="1100" b="1" i="0" kern="1200" dirty="0">
                          <a:solidFill>
                            <a:schemeClr val="tx1"/>
                          </a:solidFill>
                          <a:latin typeface="Avenir Book" charset="0"/>
                          <a:ea typeface="Avenir Book" charset="0"/>
                          <a:cs typeface="Avenir Book" charset="0"/>
                        </a:rPr>
                        <a:t>–</a:t>
                      </a:r>
                      <a:r>
                        <a:rPr lang="fr-FR" sz="1100" b="1" i="0" kern="1200" baseline="0" dirty="0">
                          <a:solidFill>
                            <a:schemeClr val="tx1"/>
                          </a:solidFill>
                          <a:latin typeface="Avenir Book" charset="0"/>
                          <a:ea typeface="Avenir Book" charset="0"/>
                          <a:cs typeface="Avenir Book" charset="0"/>
                        </a:rPr>
                        <a:t> Ile de France </a:t>
                      </a:r>
                      <a:endParaRPr lang="fr-FR" sz="1100" b="1" i="0" kern="1200" dirty="0">
                        <a:solidFill>
                          <a:schemeClr val="tx1"/>
                        </a:solidFill>
                        <a:latin typeface="Avenir Book" charset="0"/>
                        <a:ea typeface="Avenir Book" charset="0"/>
                        <a:cs typeface="Avenir Book" charset="0"/>
                      </a:endParaRPr>
                    </a:p>
                    <a:p>
                      <a:pPr marL="171450" indent="-171450" defTabSz="685800">
                        <a:buFont typeface="Arial" charset="0"/>
                        <a:buChar char="•"/>
                        <a:defRPr/>
                      </a:pPr>
                      <a:r>
                        <a:rPr lang="fr-FR" sz="1100" kern="1200" dirty="0">
                          <a:solidFill>
                            <a:schemeClr val="tx1">
                              <a:lumMod val="65000"/>
                              <a:lumOff val="35000"/>
                            </a:schemeClr>
                          </a:solidFill>
                          <a:latin typeface="Calibri" charset="0"/>
                          <a:ea typeface="ＭＳ Ｐゴシック" charset="0"/>
                          <a:cs typeface="+mn-cs"/>
                        </a:rPr>
                        <a:t>Veiller</a:t>
                      </a:r>
                      <a:r>
                        <a:rPr lang="fr-FR" sz="1100" kern="1200" baseline="0" dirty="0">
                          <a:solidFill>
                            <a:schemeClr val="tx1">
                              <a:lumMod val="65000"/>
                              <a:lumOff val="35000"/>
                            </a:schemeClr>
                          </a:solidFill>
                          <a:latin typeface="Calibri" charset="0"/>
                          <a:ea typeface="ＭＳ Ｐゴシック" charset="0"/>
                          <a:cs typeface="+mn-cs"/>
                        </a:rPr>
                        <a:t> à la mise en place des produits  des  fournisseurs et respect d’implantation dans les  Grandes et moyennes surface </a:t>
                      </a:r>
                      <a:r>
                        <a:rPr lang="fr-FR" sz="1100" kern="1200" dirty="0">
                          <a:solidFill>
                            <a:schemeClr val="tx1">
                              <a:lumMod val="65000"/>
                              <a:lumOff val="35000"/>
                            </a:schemeClr>
                          </a:solidFill>
                          <a:latin typeface="Calibri" charset="0"/>
                          <a:ea typeface="ＭＳ Ｐゴシック" charset="0"/>
                          <a:cs typeface="+mn-cs"/>
                        </a:rPr>
                        <a:t> </a:t>
                      </a: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cxnSp>
        <p:nvCxnSpPr>
          <p:cNvPr id="28" name="Connecteur droit 27"/>
          <p:cNvCxnSpPr/>
          <p:nvPr/>
        </p:nvCxnSpPr>
        <p:spPr>
          <a:xfrm>
            <a:off x="222393" y="8647646"/>
            <a:ext cx="6611166" cy="0"/>
          </a:xfrm>
          <a:prstGeom prst="line">
            <a:avLst/>
          </a:prstGeom>
          <a:ln w="28575">
            <a:solidFill>
              <a:srgbClr val="CB51CA"/>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39032" y="8278314"/>
            <a:ext cx="1146468" cy="369332"/>
          </a:xfrm>
          <a:prstGeom prst="rect">
            <a:avLst/>
          </a:prstGeom>
        </p:spPr>
        <p:txBody>
          <a:bodyPr wrap="none">
            <a:spAutoFit/>
          </a:bodyPr>
          <a:lstStyle/>
          <a:p>
            <a:pPr algn="r"/>
            <a:r>
              <a:rPr lang="fr-FR" dirty="0">
                <a:latin typeface="Avenir Book" charset="0"/>
              </a:rPr>
              <a:t>Diplômes</a:t>
            </a:r>
            <a:endParaRPr lang="fr-FR" dirty="0"/>
          </a:p>
        </p:txBody>
      </p:sp>
      <p:sp>
        <p:nvSpPr>
          <p:cNvPr id="31" name="Rectangle 30"/>
          <p:cNvSpPr/>
          <p:nvPr/>
        </p:nvSpPr>
        <p:spPr>
          <a:xfrm>
            <a:off x="222393" y="8849525"/>
            <a:ext cx="6510067" cy="1277273"/>
          </a:xfrm>
          <a:prstGeom prst="rect">
            <a:avLst/>
          </a:prstGeom>
        </p:spPr>
        <p:txBody>
          <a:bodyPr wrap="square">
            <a:spAutoFit/>
          </a:bodyPr>
          <a:lstStyle/>
          <a:p>
            <a:pPr marL="171450" indent="-171450" fontAlgn="base">
              <a:spcBef>
                <a:spcPct val="0"/>
              </a:spcBef>
              <a:spcAft>
                <a:spcPct val="0"/>
              </a:spcAft>
              <a:buFont typeface="Arial" panose="020B0604020202020204" pitchFamily="34" charset="0"/>
              <a:buChar char="•"/>
            </a:pPr>
            <a:r>
              <a:rPr lang="fr-FR" sz="1100" b="1" dirty="0">
                <a:latin typeface="Calibri" charset="0"/>
                <a:ea typeface="ＭＳ Ｐゴシック" charset="0"/>
              </a:rPr>
              <a:t>2008</a:t>
            </a:r>
            <a:r>
              <a:rPr lang="fr-FR" sz="1100" b="1" dirty="0">
                <a:solidFill>
                  <a:srgbClr val="7030A0"/>
                </a:solidFill>
                <a:latin typeface="Calibri" charset="0"/>
                <a:ea typeface="ＭＳ Ｐゴシック" charset="0"/>
              </a:rPr>
              <a:t> : </a:t>
            </a:r>
            <a:r>
              <a:rPr lang="fr-FR" sz="1100" b="1" dirty="0">
                <a:solidFill>
                  <a:srgbClr val="CB51CA"/>
                </a:solidFill>
                <a:latin typeface="Calibri" charset="0"/>
                <a:ea typeface="ＭＳ Ｐゴシック" charset="0"/>
              </a:rPr>
              <a:t>CRAGECA  </a:t>
            </a:r>
            <a:r>
              <a:rPr lang="mr-IN" sz="1100" b="1" dirty="0">
                <a:solidFill>
                  <a:srgbClr val="CB51CA"/>
                </a:solidFill>
                <a:latin typeface="Calibri" charset="0"/>
                <a:ea typeface="ＭＳ Ｐゴシック" charset="0"/>
              </a:rPr>
              <a:t>–</a:t>
            </a:r>
            <a:r>
              <a:rPr lang="fr-FR" sz="1100" b="1" dirty="0">
                <a:solidFill>
                  <a:srgbClr val="CB51CA"/>
                </a:solidFill>
                <a:latin typeface="Calibri" charset="0"/>
                <a:ea typeface="ＭＳ Ｐゴシック" charset="0"/>
              </a:rPr>
              <a:t> BEAUVAIS 60 </a:t>
            </a:r>
            <a:r>
              <a:rPr lang="mr-IN" sz="1100" b="1" dirty="0">
                <a:solidFill>
                  <a:srgbClr val="CB51CA"/>
                </a:solidFill>
                <a:latin typeface="Calibri" charset="0"/>
                <a:ea typeface="ＭＳ Ｐゴシック" charset="0"/>
              </a:rPr>
              <a:t>–</a:t>
            </a:r>
            <a:r>
              <a:rPr lang="fr-FR" sz="1100" b="1" dirty="0">
                <a:solidFill>
                  <a:srgbClr val="CB51CA"/>
                </a:solidFill>
                <a:latin typeface="Calibri" charset="0"/>
                <a:ea typeface="ＭＳ Ｐゴシック" charset="0"/>
              </a:rPr>
              <a:t> Titre Professionnel TECHNICIENNE SUPERIEUR COMPTABLE ET FINANCIER </a:t>
            </a:r>
          </a:p>
          <a:p>
            <a:pPr fontAlgn="base">
              <a:spcBef>
                <a:spcPct val="0"/>
              </a:spcBef>
              <a:spcAft>
                <a:spcPct val="0"/>
              </a:spcAft>
            </a:pPr>
            <a:r>
              <a:rPr lang="fr-FR" sz="1100" b="1" dirty="0"/>
              <a:t>                 - Comptabilité et analyse financière </a:t>
            </a:r>
          </a:p>
          <a:p>
            <a:pPr fontAlgn="base">
              <a:spcBef>
                <a:spcPct val="0"/>
              </a:spcBef>
              <a:spcAft>
                <a:spcPct val="0"/>
              </a:spcAft>
            </a:pPr>
            <a:endParaRPr lang="fr-FR" sz="1100" b="1" dirty="0"/>
          </a:p>
          <a:p>
            <a:pPr marL="171450" indent="-171450" fontAlgn="base">
              <a:spcBef>
                <a:spcPct val="0"/>
              </a:spcBef>
              <a:spcAft>
                <a:spcPct val="0"/>
              </a:spcAft>
              <a:buFont typeface="Arial" panose="020B0604020202020204" pitchFamily="34" charset="0"/>
              <a:buChar char="•"/>
            </a:pPr>
            <a:r>
              <a:rPr lang="fr-FR" sz="1100" b="1" dirty="0">
                <a:latin typeface="Calibri" charset="0"/>
                <a:ea typeface="ＭＳ Ｐゴシック" charset="0"/>
              </a:rPr>
              <a:t>1997</a:t>
            </a:r>
            <a:r>
              <a:rPr lang="fr-FR" sz="1100" dirty="0">
                <a:solidFill>
                  <a:schemeClr val="tx1">
                    <a:lumMod val="65000"/>
                    <a:lumOff val="35000"/>
                  </a:schemeClr>
                </a:solidFill>
                <a:latin typeface="Calibri" charset="0"/>
                <a:ea typeface="ＭＳ Ｐゴシック" charset="0"/>
              </a:rPr>
              <a:t> </a:t>
            </a:r>
            <a:r>
              <a:rPr lang="fr-FR" sz="1100" dirty="0">
                <a:solidFill>
                  <a:srgbClr val="7030A0"/>
                </a:solidFill>
                <a:latin typeface="Calibri" charset="0"/>
                <a:ea typeface="ＭＳ Ｐゴシック" charset="0"/>
              </a:rPr>
              <a:t>: </a:t>
            </a:r>
            <a:r>
              <a:rPr lang="fr-FR" sz="1100" b="1" dirty="0">
                <a:solidFill>
                  <a:srgbClr val="CB51CA"/>
                </a:solidFill>
                <a:latin typeface="Calibri" charset="0"/>
                <a:ea typeface="ＭＳ Ｐゴシック" charset="0"/>
              </a:rPr>
              <a:t>Université Jules Vernes </a:t>
            </a:r>
            <a:r>
              <a:rPr lang="mr-IN" sz="1100" b="1" dirty="0">
                <a:solidFill>
                  <a:srgbClr val="CB51CA"/>
                </a:solidFill>
                <a:latin typeface="Calibri" charset="0"/>
                <a:ea typeface="ＭＳ Ｐゴシック" charset="0"/>
              </a:rPr>
              <a:t>–</a:t>
            </a:r>
            <a:r>
              <a:rPr lang="fr-FR" sz="1100" b="1" dirty="0">
                <a:solidFill>
                  <a:srgbClr val="CB51CA"/>
                </a:solidFill>
                <a:latin typeface="Calibri" charset="0"/>
                <a:ea typeface="ＭＳ Ｐゴシック" charset="0"/>
              </a:rPr>
              <a:t> Beauvais 60  </a:t>
            </a:r>
            <a:r>
              <a:rPr lang="mr-IN" sz="1100" b="1" dirty="0">
                <a:solidFill>
                  <a:srgbClr val="CB51CA"/>
                </a:solidFill>
                <a:latin typeface="Calibri" charset="0"/>
                <a:ea typeface="ＭＳ Ｐゴシック" charset="0"/>
              </a:rPr>
              <a:t>–</a:t>
            </a:r>
            <a:r>
              <a:rPr lang="fr-FR" sz="1100" b="1" dirty="0">
                <a:solidFill>
                  <a:srgbClr val="CB51CA"/>
                </a:solidFill>
                <a:latin typeface="Calibri" charset="0"/>
                <a:ea typeface="ＭＳ Ｐゴシック" charset="0"/>
              </a:rPr>
              <a:t> DUT TECHNICO COMMERCIAL </a:t>
            </a:r>
          </a:p>
          <a:p>
            <a:pPr fontAlgn="base">
              <a:spcBef>
                <a:spcPct val="0"/>
              </a:spcBef>
              <a:spcAft>
                <a:spcPct val="0"/>
              </a:spcAft>
            </a:pPr>
            <a:endParaRPr lang="fr-FR" sz="1100" dirty="0">
              <a:solidFill>
                <a:schemeClr val="tx1">
                  <a:lumMod val="65000"/>
                  <a:lumOff val="35000"/>
                </a:schemeClr>
              </a:solidFill>
              <a:latin typeface="Calibri" charset="0"/>
              <a:ea typeface="ＭＳ Ｐゴシック" charset="0"/>
            </a:endParaRPr>
          </a:p>
          <a:p>
            <a:pPr marL="171450" indent="-171450" fontAlgn="base">
              <a:spcBef>
                <a:spcPct val="0"/>
              </a:spcBef>
              <a:spcAft>
                <a:spcPct val="0"/>
              </a:spcAft>
              <a:buFont typeface="Arial" panose="020B0604020202020204" pitchFamily="34" charset="0"/>
              <a:buChar char="•"/>
            </a:pPr>
            <a:endParaRPr lang="fr-FR" sz="1100" dirty="0">
              <a:solidFill>
                <a:schemeClr val="tx1">
                  <a:lumMod val="65000"/>
                  <a:lumOff val="35000"/>
                </a:schemeClr>
              </a:solidFill>
              <a:latin typeface="Calibri" charset="0"/>
              <a:ea typeface="ＭＳ Ｐゴシック" charset="0"/>
            </a:endParaRPr>
          </a:p>
        </p:txBody>
      </p:sp>
      <p:pic>
        <p:nvPicPr>
          <p:cNvPr id="41" name="Imag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7" y="7760752"/>
            <a:ext cx="7464340" cy="377235"/>
          </a:xfrm>
          <a:prstGeom prst="rect">
            <a:avLst/>
          </a:prstGeom>
        </p:spPr>
      </p:pic>
    </p:spTree>
    <p:extLst>
      <p:ext uri="{BB962C8B-B14F-4D97-AF65-F5344CB8AC3E}">
        <p14:creationId xmlns:p14="http://schemas.microsoft.com/office/powerpoint/2010/main" val="377957146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8576</TotalTime>
  <Words>1077</Words>
  <Application>Microsoft Office PowerPoint</Application>
  <PresentationFormat>Personnalisé</PresentationFormat>
  <Paragraphs>69</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Avenir Book</vt:lpstr>
      <vt:lpstr>Calibri</vt:lpstr>
      <vt:lpstr>Calibri Light</vt:lpstr>
      <vt:lpstr>Thème Office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isabel fofana</cp:lastModifiedBy>
  <cp:revision>49</cp:revision>
  <cp:lastPrinted>2017-01-23T19:18:05Z</cp:lastPrinted>
  <dcterms:created xsi:type="dcterms:W3CDTF">2017-01-23T15:16:32Z</dcterms:created>
  <dcterms:modified xsi:type="dcterms:W3CDTF">2021-06-06T19:49:32Z</dcterms:modified>
</cp:coreProperties>
</file>