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1096" r:id="rId4"/>
    <p:sldId id="1109" r:id="rId5"/>
    <p:sldId id="1110" r:id="rId6"/>
    <p:sldId id="1111" r:id="rId7"/>
    <p:sldId id="1097" r:id="rId8"/>
    <p:sldId id="1098" r:id="rId9"/>
    <p:sldId id="1105" r:id="rId10"/>
    <p:sldId id="1099" r:id="rId11"/>
    <p:sldId id="1100" r:id="rId12"/>
    <p:sldId id="1114" r:id="rId13"/>
    <p:sldId id="1113" r:id="rId14"/>
    <p:sldId id="1115" r:id="rId15"/>
    <p:sldId id="1101" r:id="rId16"/>
    <p:sldId id="1102" r:id="rId17"/>
    <p:sldId id="1108" r:id="rId18"/>
    <p:sldId id="1103" r:id="rId19"/>
    <p:sldId id="1104" r:id="rId20"/>
    <p:sldId id="1119" r:id="rId21"/>
    <p:sldId id="1122" r:id="rId22"/>
    <p:sldId id="1120" r:id="rId23"/>
    <p:sldId id="1121" r:id="rId2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58" d="100"/>
          <a:sy n="58" d="100"/>
        </p:scale>
        <p:origin x="15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Daniel 1-9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85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5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9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Sousa 15-20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58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4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Isabel 21 -23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73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1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Revenue = </a:t>
            </a:r>
            <a:r>
              <a:rPr lang="en-US" baseline="0" dirty="0" err="1"/>
              <a:t>receita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14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5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Daniel 1-9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Isabel 10-14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20/10/2020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G16-A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168352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89425 – Daniel Pereira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89466 – Isabel Soares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89535 – Rodrigo Sousa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</a:rPr>
              <a:t>O </a:t>
            </a:r>
            <a:r>
              <a:rPr lang="en-US" sz="2800" b="0" dirty="0" err="1">
                <a:solidFill>
                  <a:schemeClr val="tx1"/>
                </a:solidFill>
              </a:rPr>
              <a:t>primeiro</a:t>
            </a:r>
            <a:r>
              <a:rPr lang="en-US" sz="2800" b="0" dirty="0">
                <a:solidFill>
                  <a:schemeClr val="tx1"/>
                </a:solidFill>
              </a:rPr>
              <a:t> dataset ModelsParsed.csv é  do </a:t>
            </a:r>
            <a:r>
              <a:rPr lang="en-US" sz="2800" b="0" dirty="0" err="1">
                <a:solidFill>
                  <a:schemeClr val="tx1"/>
                </a:solidFill>
              </a:rPr>
              <a:t>tipo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tabela</a:t>
            </a:r>
            <a:r>
              <a:rPr lang="en-US" sz="2800" b="0" dirty="0">
                <a:solidFill>
                  <a:schemeClr val="tx1"/>
                </a:solidFill>
              </a:rPr>
              <a:t> com 8186 items </a:t>
            </a:r>
            <a:r>
              <a:rPr lang="en-US" sz="2800" b="0" dirty="0" err="1">
                <a:solidFill>
                  <a:schemeClr val="tx1"/>
                </a:solidFill>
              </a:rPr>
              <a:t>cada</a:t>
            </a:r>
            <a:r>
              <a:rPr lang="en-US" sz="2800" b="0" dirty="0">
                <a:solidFill>
                  <a:schemeClr val="tx1"/>
                </a:solidFill>
              </a:rPr>
              <a:t> com 28 </a:t>
            </a:r>
            <a:r>
              <a:rPr lang="en-US" sz="2800" b="0" dirty="0" err="1">
                <a:solidFill>
                  <a:schemeClr val="tx1"/>
                </a:solidFill>
              </a:rPr>
              <a:t>atributos</a:t>
            </a:r>
            <a:r>
              <a:rPr lang="en-US" sz="2800" b="0" dirty="0">
                <a:solidFill>
                  <a:schemeClr val="tx1"/>
                </a:solidFill>
              </a:rPr>
              <a:t> que </a:t>
            </a:r>
            <a:r>
              <a:rPr lang="en-US" sz="2800" b="0" dirty="0" err="1">
                <a:solidFill>
                  <a:schemeClr val="tx1"/>
                </a:solidFill>
              </a:rPr>
              <a:t>descrevem</a:t>
            </a:r>
            <a:r>
              <a:rPr lang="en-US" sz="2800" b="0" dirty="0">
                <a:solidFill>
                  <a:schemeClr val="tx1"/>
                </a:solidFill>
              </a:rPr>
              <a:t> o </a:t>
            </a:r>
            <a:r>
              <a:rPr lang="en-US" sz="2800" b="0" dirty="0" err="1">
                <a:solidFill>
                  <a:schemeClr val="tx1"/>
                </a:solidFill>
              </a:rPr>
              <a:t>mesmo</a:t>
            </a:r>
            <a:r>
              <a:rPr lang="en-US" sz="2800" b="0" dirty="0">
                <a:solidFill>
                  <a:schemeClr val="tx1"/>
                </a:solidFill>
              </a:rPr>
              <a:t>. </a:t>
            </a:r>
            <a:r>
              <a:rPr lang="en-US" sz="2800" b="0" dirty="0" err="1">
                <a:solidFill>
                  <a:schemeClr val="tx1"/>
                </a:solidFill>
              </a:rPr>
              <a:t>Cada</a:t>
            </a:r>
            <a:r>
              <a:rPr lang="en-US" sz="2800" b="0" dirty="0">
                <a:solidFill>
                  <a:schemeClr val="tx1"/>
                </a:solidFill>
              </a:rPr>
              <a:t> item </a:t>
            </a:r>
            <a:r>
              <a:rPr lang="en-US" sz="2800" b="0" dirty="0" err="1">
                <a:solidFill>
                  <a:schemeClr val="tx1"/>
                </a:solidFill>
              </a:rPr>
              <a:t>deste</a:t>
            </a:r>
            <a:r>
              <a:rPr lang="en-US" sz="2800" b="0" dirty="0">
                <a:solidFill>
                  <a:schemeClr val="tx1"/>
                </a:solidFill>
              </a:rPr>
              <a:t> dataset </a:t>
            </a:r>
            <a:r>
              <a:rPr lang="en-US" sz="2800" b="0" dirty="0" err="1">
                <a:solidFill>
                  <a:schemeClr val="tx1"/>
                </a:solidFill>
              </a:rPr>
              <a:t>representa</a:t>
            </a:r>
            <a:r>
              <a:rPr lang="en-US" sz="2800" b="0" dirty="0">
                <a:solidFill>
                  <a:schemeClr val="tx1"/>
                </a:solidFill>
              </a:rPr>
              <a:t> um </a:t>
            </a:r>
            <a:r>
              <a:rPr lang="en-US" sz="2800" b="0" dirty="0" err="1">
                <a:solidFill>
                  <a:schemeClr val="tx1"/>
                </a:solidFill>
              </a:rPr>
              <a:t>modelo</a:t>
            </a:r>
            <a:r>
              <a:rPr lang="en-US" sz="2800" b="0" dirty="0">
                <a:solidFill>
                  <a:schemeClr val="tx1"/>
                </a:solidFill>
              </a:rPr>
              <a:t> de </a:t>
            </a:r>
            <a:r>
              <a:rPr lang="en-US" sz="2800" b="0" dirty="0" err="1">
                <a:solidFill>
                  <a:schemeClr val="tx1"/>
                </a:solidFill>
              </a:rPr>
              <a:t>telemóvel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produzido</a:t>
            </a:r>
            <a:r>
              <a:rPr lang="en-US" sz="2800" b="0" dirty="0">
                <a:solidFill>
                  <a:schemeClr val="tx1"/>
                </a:solidFill>
              </a:rPr>
              <a:t>.</a:t>
            </a:r>
          </a:p>
          <a:p>
            <a:endParaRPr 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F436514-4102-4C5C-83EB-ACABD7F6C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851973"/>
              </p:ext>
            </p:extLst>
          </p:nvPr>
        </p:nvGraphicFramePr>
        <p:xfrm>
          <a:off x="566317" y="3171838"/>
          <a:ext cx="8136904" cy="2591816"/>
        </p:xfrm>
        <a:graphic>
          <a:graphicData uri="http://schemas.openxmlformats.org/drawingml/2006/table">
            <a:tbl>
              <a:tblPr firstRow="1" firstCol="1" bandRow="1"/>
              <a:tblGrid>
                <a:gridCol w="3454677">
                  <a:extLst>
                    <a:ext uri="{9D8B030D-6E8A-4147-A177-3AD203B41FA5}">
                      <a16:colId xmlns:a16="http://schemas.microsoft.com/office/drawing/2014/main" val="3222157503"/>
                    </a:ext>
                  </a:extLst>
                </a:gridCol>
                <a:gridCol w="1069722">
                  <a:extLst>
                    <a:ext uri="{9D8B030D-6E8A-4147-A177-3AD203B41FA5}">
                      <a16:colId xmlns:a16="http://schemas.microsoft.com/office/drawing/2014/main" val="2990010122"/>
                    </a:ext>
                  </a:extLst>
                </a:gridCol>
                <a:gridCol w="3612505">
                  <a:extLst>
                    <a:ext uri="{9D8B030D-6E8A-4147-A177-3AD203B41FA5}">
                      <a16:colId xmlns:a16="http://schemas.microsoft.com/office/drawing/2014/main" val="1014195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  <a:endParaRPr lang="pt-P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Semantic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111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Model, Brand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Nominal</a:t>
                      </a:r>
                      <a:endParaRPr lang="pt-P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the model and brand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241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Year, quarter, month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Ordinal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 the model was announced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817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Audio_jack, Bluetooth, GPS, Radio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Nominal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has the technology (Boolean)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96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battery_removable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Nominal</a:t>
                      </a:r>
                      <a:endParaRPr lang="pt-P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Battery</a:t>
                      </a:r>
                      <a:r>
                        <a:rPr lang="pt-P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pt-P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removable</a:t>
                      </a:r>
                      <a:r>
                        <a:rPr lang="pt-P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pt-P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r>
                        <a:rPr lang="pt-P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pt-P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16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2F0F7140-5ED8-47F3-AC33-0612D01A7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753822"/>
              </p:ext>
            </p:extLst>
          </p:nvPr>
        </p:nvGraphicFramePr>
        <p:xfrm>
          <a:off x="457200" y="1285875"/>
          <a:ext cx="8229598" cy="4675632"/>
        </p:xfrm>
        <a:graphic>
          <a:graphicData uri="http://schemas.openxmlformats.org/drawingml/2006/table">
            <a:tbl>
              <a:tblPr firstRow="1" firstCol="1" bandRow="1"/>
              <a:tblGrid>
                <a:gridCol w="3494032">
                  <a:extLst>
                    <a:ext uri="{9D8B030D-6E8A-4147-A177-3AD203B41FA5}">
                      <a16:colId xmlns:a16="http://schemas.microsoft.com/office/drawing/2014/main" val="2650098100"/>
                    </a:ext>
                  </a:extLst>
                </a:gridCol>
                <a:gridCol w="1081908">
                  <a:extLst>
                    <a:ext uri="{9D8B030D-6E8A-4147-A177-3AD203B41FA5}">
                      <a16:colId xmlns:a16="http://schemas.microsoft.com/office/drawing/2014/main" val="4101377862"/>
                    </a:ext>
                  </a:extLst>
                </a:gridCol>
                <a:gridCol w="3653658">
                  <a:extLst>
                    <a:ext uri="{9D8B030D-6E8A-4147-A177-3AD203B41FA5}">
                      <a16:colId xmlns:a16="http://schemas.microsoft.com/office/drawing/2014/main" val="1344502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battery_amps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Continuous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AmpsH of the battery</a:t>
                      </a:r>
                      <a:endParaRPr lang="en-GB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16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battery_type , display_type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Nominal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String describing both types</a:t>
                      </a:r>
                      <a:endParaRPr lang="en-GB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40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aspect_ratio, screen_body_ratio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Ratio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Ratio of screen and % screen to body ratio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198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ram_MB, im_MB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Ratio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MegaBites of RAM and Internal Memory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270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primary_camera_MP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Ratio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Megapixels of primary camera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074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primary_camera_autofocus,primary_cam era_LED_flash,primary_camera_VGA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Nominal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has the camera spec (Boolean)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42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33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212AE27A-52D6-48DA-8440-9BF2626D0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048028"/>
              </p:ext>
            </p:extLst>
          </p:nvPr>
        </p:nvGraphicFramePr>
        <p:xfrm>
          <a:off x="457200" y="1285875"/>
          <a:ext cx="8229598" cy="2863088"/>
        </p:xfrm>
        <a:graphic>
          <a:graphicData uri="http://schemas.openxmlformats.org/drawingml/2006/table">
            <a:tbl>
              <a:tblPr firstRow="1" firstCol="1" bandRow="1"/>
              <a:tblGrid>
                <a:gridCol w="3494032">
                  <a:extLst>
                    <a:ext uri="{9D8B030D-6E8A-4147-A177-3AD203B41FA5}">
                      <a16:colId xmlns:a16="http://schemas.microsoft.com/office/drawing/2014/main" val="3017341132"/>
                    </a:ext>
                  </a:extLst>
                </a:gridCol>
                <a:gridCol w="1081908">
                  <a:extLst>
                    <a:ext uri="{9D8B030D-6E8A-4147-A177-3AD203B41FA5}">
                      <a16:colId xmlns:a16="http://schemas.microsoft.com/office/drawing/2014/main" val="3654544985"/>
                    </a:ext>
                  </a:extLst>
                </a:gridCol>
                <a:gridCol w="3653658">
                  <a:extLst>
                    <a:ext uri="{9D8B030D-6E8A-4147-A177-3AD203B41FA5}">
                      <a16:colId xmlns:a16="http://schemas.microsoft.com/office/drawing/2014/main" val="3213193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sensor_accelerometer,sensor_fingerprint, sensor_heart_rate,sensor_iris_scanner, sensor_proximity,sensor_temperature</a:t>
                      </a:r>
                      <a:endParaRPr lang="en-GB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Nominal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has the sensor (Boolean)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82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sensor_fingerprint_mounted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Nominal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Where fingerprint is mounted (String)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35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2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</a:rPr>
              <a:t>O </a:t>
            </a:r>
            <a:r>
              <a:rPr lang="en-US" sz="2800" b="0" dirty="0" err="1">
                <a:solidFill>
                  <a:schemeClr val="tx1"/>
                </a:solidFill>
              </a:rPr>
              <a:t>segundo</a:t>
            </a:r>
            <a:r>
              <a:rPr lang="en-US" sz="2800" b="0" dirty="0">
                <a:solidFill>
                  <a:schemeClr val="tx1"/>
                </a:solidFill>
              </a:rPr>
              <a:t> dataset BrandsParsed.csv é do </a:t>
            </a:r>
            <a:r>
              <a:rPr lang="en-US" sz="2800" b="0" dirty="0" err="1">
                <a:solidFill>
                  <a:schemeClr val="tx1"/>
                </a:solidFill>
              </a:rPr>
              <a:t>tipo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tabela</a:t>
            </a:r>
            <a:r>
              <a:rPr lang="en-US" sz="2800" b="0" dirty="0">
                <a:solidFill>
                  <a:schemeClr val="tx1"/>
                </a:solidFill>
              </a:rPr>
              <a:t> com 1239 items </a:t>
            </a:r>
            <a:r>
              <a:rPr lang="en-US" sz="2800" b="0" dirty="0" err="1">
                <a:solidFill>
                  <a:schemeClr val="tx1"/>
                </a:solidFill>
              </a:rPr>
              <a:t>cada</a:t>
            </a:r>
            <a:r>
              <a:rPr lang="en-US" sz="2800" b="0" dirty="0">
                <a:solidFill>
                  <a:schemeClr val="tx1"/>
                </a:solidFill>
              </a:rPr>
              <a:t> com 4 </a:t>
            </a:r>
            <a:r>
              <a:rPr lang="en-US" sz="2800" b="0" dirty="0" err="1">
                <a:solidFill>
                  <a:schemeClr val="tx1"/>
                </a:solidFill>
              </a:rPr>
              <a:t>atributos</a:t>
            </a:r>
            <a:r>
              <a:rPr lang="en-US" sz="2800" b="0" dirty="0">
                <a:solidFill>
                  <a:schemeClr val="tx1"/>
                </a:solidFill>
              </a:rPr>
              <a:t> que </a:t>
            </a:r>
            <a:r>
              <a:rPr lang="en-US" sz="2800" b="0" dirty="0" err="1">
                <a:solidFill>
                  <a:schemeClr val="tx1"/>
                </a:solidFill>
              </a:rPr>
              <a:t>descrevem</a:t>
            </a:r>
            <a:r>
              <a:rPr lang="en-US" sz="2800" b="0" dirty="0">
                <a:solidFill>
                  <a:schemeClr val="tx1"/>
                </a:solidFill>
              </a:rPr>
              <a:t> o </a:t>
            </a:r>
            <a:r>
              <a:rPr lang="en-US" sz="2800" b="0" dirty="0" err="1">
                <a:solidFill>
                  <a:schemeClr val="tx1"/>
                </a:solidFill>
              </a:rPr>
              <a:t>mesmo</a:t>
            </a:r>
            <a:r>
              <a:rPr lang="en-US" sz="2800" b="0" dirty="0">
                <a:solidFill>
                  <a:schemeClr val="tx1"/>
                </a:solidFill>
              </a:rPr>
              <a:t>. </a:t>
            </a:r>
            <a:r>
              <a:rPr lang="en-US" sz="2800" b="0" dirty="0" err="1">
                <a:solidFill>
                  <a:schemeClr val="tx1"/>
                </a:solidFill>
              </a:rPr>
              <a:t>Cada</a:t>
            </a:r>
            <a:r>
              <a:rPr lang="en-US" sz="2800" b="0" dirty="0">
                <a:solidFill>
                  <a:schemeClr val="tx1"/>
                </a:solidFill>
              </a:rPr>
              <a:t> item </a:t>
            </a:r>
            <a:r>
              <a:rPr lang="en-US" sz="2800" b="0" dirty="0" err="1">
                <a:solidFill>
                  <a:schemeClr val="tx1"/>
                </a:solidFill>
              </a:rPr>
              <a:t>deste</a:t>
            </a:r>
            <a:r>
              <a:rPr lang="en-US" sz="2800" b="0" dirty="0">
                <a:solidFill>
                  <a:schemeClr val="tx1"/>
                </a:solidFill>
              </a:rPr>
              <a:t> dataset </a:t>
            </a:r>
            <a:r>
              <a:rPr lang="en-US" sz="2800" b="0" dirty="0" err="1">
                <a:solidFill>
                  <a:schemeClr val="tx1"/>
                </a:solidFill>
              </a:rPr>
              <a:t>representa</a:t>
            </a:r>
            <a:r>
              <a:rPr lang="en-US" sz="2800" b="0" dirty="0">
                <a:solidFill>
                  <a:schemeClr val="tx1"/>
                </a:solidFill>
              </a:rPr>
              <a:t> um </a:t>
            </a:r>
            <a:r>
              <a:rPr lang="en-US" sz="2800" b="0" dirty="0" err="1">
                <a:solidFill>
                  <a:schemeClr val="tx1"/>
                </a:solidFill>
              </a:rPr>
              <a:t>registo</a:t>
            </a:r>
            <a:r>
              <a:rPr lang="en-US" sz="2800" b="0" dirty="0">
                <a:solidFill>
                  <a:schemeClr val="tx1"/>
                </a:solidFill>
              </a:rPr>
              <a:t> de </a:t>
            </a:r>
            <a:r>
              <a:rPr lang="en-US" sz="2800" b="0" dirty="0" err="1">
                <a:solidFill>
                  <a:schemeClr val="tx1"/>
                </a:solidFill>
              </a:rPr>
              <a:t>uma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marca</a:t>
            </a:r>
            <a:r>
              <a:rPr lang="en-US" sz="2800" b="0" dirty="0">
                <a:solidFill>
                  <a:schemeClr val="tx1"/>
                </a:solidFill>
              </a:rPr>
              <a:t> num dado </a:t>
            </a:r>
            <a:r>
              <a:rPr lang="en-US" sz="2800" b="0" dirty="0" err="1">
                <a:solidFill>
                  <a:schemeClr val="tx1"/>
                </a:solidFill>
              </a:rPr>
              <a:t>ano</a:t>
            </a:r>
            <a:r>
              <a:rPr lang="en-US" sz="2800" b="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5DD3C24-8DEF-4FA6-9489-A14F5F360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882787"/>
              </p:ext>
            </p:extLst>
          </p:nvPr>
        </p:nvGraphicFramePr>
        <p:xfrm>
          <a:off x="566317" y="3068960"/>
          <a:ext cx="8120483" cy="2138680"/>
        </p:xfrm>
        <a:graphic>
          <a:graphicData uri="http://schemas.openxmlformats.org/drawingml/2006/table">
            <a:tbl>
              <a:tblPr firstRow="1" firstCol="1" bandRow="1"/>
              <a:tblGrid>
                <a:gridCol w="1917451">
                  <a:extLst>
                    <a:ext uri="{9D8B030D-6E8A-4147-A177-3AD203B41FA5}">
                      <a16:colId xmlns:a16="http://schemas.microsoft.com/office/drawing/2014/main" val="417502319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523548205"/>
                    </a:ext>
                  </a:extLst>
                </a:gridCol>
                <a:gridCol w="5122912">
                  <a:extLst>
                    <a:ext uri="{9D8B030D-6E8A-4147-A177-3AD203B41FA5}">
                      <a16:colId xmlns:a16="http://schemas.microsoft.com/office/drawing/2014/main" val="4204620947"/>
                    </a:ext>
                  </a:extLst>
                </a:gridCol>
              </a:tblGrid>
              <a:tr h="20066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dirty="0" err="1">
                          <a:effectLst/>
                          <a:latin typeface="+mn-lt"/>
                        </a:rPr>
                        <a:t>Attribute</a:t>
                      </a:r>
                      <a:endParaRPr lang="pt-PT" sz="2000" b="1" i="0" u="none" strike="noStrike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dirty="0" err="1">
                          <a:effectLst/>
                          <a:latin typeface="+mn-lt"/>
                        </a:rPr>
                        <a:t>Type</a:t>
                      </a:r>
                      <a:endParaRPr lang="pt-PT" sz="2000" b="1" i="0" u="none" strike="noStrike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dirty="0" err="1">
                          <a:effectLst/>
                          <a:latin typeface="+mn-lt"/>
                        </a:rPr>
                        <a:t>Semantic</a:t>
                      </a:r>
                      <a:endParaRPr lang="pt-PT" sz="2000" b="1" i="0" u="none" strike="noStrike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256025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pt-PT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pt-PT" sz="2000" b="0" i="0" u="none" strike="noStrike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Brand of record</a:t>
                      </a:r>
                      <a:endParaRPr lang="pt-PT" sz="2000" b="0" i="0" u="none" strike="noStrike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16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pt-PT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Ordinal</a:t>
                      </a:r>
                      <a:endParaRPr lang="pt-PT" sz="2000" b="0" i="0" u="none" strike="noStrike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 of the record</a:t>
                      </a:r>
                      <a:endParaRPr lang="pt-PT" sz="2000" b="0" i="0" u="none" strike="noStrike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799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#Models, Sales</a:t>
                      </a:r>
                      <a:endParaRPr lang="pt-PT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pt-PT" sz="2000" b="0" i="0" u="none" strike="noStrike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models produced by brand in year and Sales in Millions of $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916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70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processamento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2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final </a:t>
            </a:r>
            <a:r>
              <a:rPr lang="en-US" sz="2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realizado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maior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parsing de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string do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original e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convertendo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noutro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o dataset final.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final,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retirámos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dados do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original (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Brand/year com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convertemos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colunas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Brand, Year, Sales e # Models (do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original). </a:t>
            </a:r>
            <a:endParaRPr lang="pt-PT" sz="2800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Extração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dados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relevantes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câmera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usámos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Regex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2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Filters 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um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facilite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desenvolvimento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Existência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outliers,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Filters 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remoção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desses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r>
              <a:rPr lang="en-US" sz="2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Existência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sentinel value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null.</a:t>
            </a:r>
            <a:endParaRPr lang="en-US" sz="2800" b="0" dirty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brands that manufacture models that prioritize battery life over other specs?</a:t>
            </a:r>
            <a:endParaRPr lang="en-US" sz="4000" i="1" dirty="0"/>
          </a:p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Brand, Model, </a:t>
            </a:r>
            <a:r>
              <a:rPr lang="en-US" sz="3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battery_mAh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Year.</a:t>
            </a:r>
            <a:endParaRPr lang="en-US" sz="3600" b="0" dirty="0">
              <a:solidFill>
                <a:schemeClr val="tx1"/>
              </a:solidFill>
            </a:endParaRPr>
          </a:p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cell phone brands had a peak in sales? When?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Brand, Sales, Year.</a:t>
            </a:r>
            <a:endParaRPr lang="en-US" sz="3600" b="0" dirty="0">
              <a:solidFill>
                <a:schemeClr val="tx1"/>
              </a:solidFill>
            </a:endParaRP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models did each brand develop in a given time period?</a:t>
            </a:r>
          </a:p>
          <a:p>
            <a:r>
              <a:rPr lang="en-US" sz="4000" b="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Brand, Model, #Models, Year, Quarter, Month.</a:t>
            </a:r>
            <a:endParaRPr lang="en-US" sz="3600" b="0" dirty="0">
              <a:solidFill>
                <a:schemeClr val="tx1"/>
              </a:solidFill>
            </a:endParaRPr>
          </a:p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correlation between the number of models of a brand and that brand’s revenue? </a:t>
            </a:r>
          </a:p>
          <a:p>
            <a:r>
              <a:rPr lang="en-US" sz="3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Brand, #Models, Sales.</a:t>
            </a:r>
            <a:endParaRPr lang="en-US" sz="3600" b="0" dirty="0">
              <a:solidFill>
                <a:schemeClr val="tx1"/>
              </a:solidFill>
            </a:endParaRP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310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cyclic period of releases of phone models? Do the peaks occur every year? Every six months? </a:t>
            </a:r>
          </a:p>
          <a:p>
            <a:r>
              <a:rPr lang="en-US" sz="4000" b="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Model, Year, Month.</a:t>
            </a:r>
            <a:endParaRPr lang="en-US" sz="3600" b="0" dirty="0">
              <a:solidFill>
                <a:schemeClr val="tx1"/>
              </a:solidFill>
            </a:endParaRP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6881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did a certain specification / hardware component start to be implemented on phones? What was its prevalence in phone models across the years? </a:t>
            </a:r>
          </a:p>
          <a:p>
            <a:r>
              <a:rPr lang="en-US" sz="3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Model, Year, Month, any component attribute.</a:t>
            </a:r>
            <a:endParaRPr lang="en-US" sz="3600" b="0" dirty="0">
              <a:solidFill>
                <a:schemeClr val="tx1"/>
              </a:solidFill>
            </a:endParaRP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24900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relationship between the sudden usage of a new component (like Bluetooth, DUAL SIM, etc. …) by a brand and the change in revenue of that brand?</a:t>
            </a:r>
            <a:r>
              <a:rPr lang="en-US" sz="4000" b="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40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Brand, Year, Sales, any component attribute.</a:t>
            </a:r>
            <a:endParaRPr lang="en-US" sz="3600" b="0" dirty="0">
              <a:solidFill>
                <a:schemeClr val="tx1"/>
              </a:solidFill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15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Description</a:t>
            </a:r>
          </a:p>
          <a:p>
            <a:r>
              <a:rPr lang="en-US" sz="4000" dirty="0" err="1"/>
              <a:t>Os</a:t>
            </a:r>
            <a:r>
              <a:rPr lang="en-US" sz="4000" dirty="0"/>
              <a:t> datasets que </a:t>
            </a:r>
            <a:r>
              <a:rPr lang="en-US" sz="4000" dirty="0" err="1"/>
              <a:t>vamos</a:t>
            </a:r>
            <a:r>
              <a:rPr lang="en-US" sz="4000" dirty="0"/>
              <a:t> usar </a:t>
            </a:r>
            <a:r>
              <a:rPr lang="en-US" sz="4000" dirty="0" err="1"/>
              <a:t>são</a:t>
            </a:r>
            <a:r>
              <a:rPr lang="en-US" sz="4000" dirty="0"/>
              <a:t>: </a:t>
            </a:r>
          </a:p>
          <a:p>
            <a:r>
              <a:rPr lang="en-US" sz="4000" dirty="0"/>
              <a:t>“Cell Phones Brands and Models”, que </a:t>
            </a:r>
            <a:r>
              <a:rPr lang="en-US" sz="4000" dirty="0" err="1"/>
              <a:t>contém</a:t>
            </a:r>
            <a:r>
              <a:rPr lang="en-US" sz="4000" dirty="0"/>
              <a:t> 8000 </a:t>
            </a:r>
            <a:r>
              <a:rPr lang="en-US" sz="4000" dirty="0" err="1"/>
              <a:t>modelos</a:t>
            </a:r>
            <a:r>
              <a:rPr lang="en-US" sz="4000" dirty="0"/>
              <a:t> e 100 </a:t>
            </a:r>
            <a:r>
              <a:rPr lang="en-US" sz="4000" dirty="0" err="1"/>
              <a:t>marcas</a:t>
            </a:r>
            <a:r>
              <a:rPr lang="en-US" sz="4000" dirty="0"/>
              <a:t>, </a:t>
            </a:r>
            <a:r>
              <a:rPr lang="en-US" sz="4000" dirty="0" err="1"/>
              <a:t>cada</a:t>
            </a:r>
            <a:r>
              <a:rPr lang="en-US" sz="4000" dirty="0"/>
              <a:t> </a:t>
            </a:r>
            <a:r>
              <a:rPr lang="en-US" sz="4000" dirty="0" err="1"/>
              <a:t>modelo</a:t>
            </a:r>
            <a:r>
              <a:rPr lang="en-US" sz="4000" dirty="0"/>
              <a:t> com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especificação</a:t>
            </a:r>
            <a:r>
              <a:rPr lang="en-US" sz="4000" dirty="0"/>
              <a:t> de hardware </a:t>
            </a:r>
            <a:r>
              <a:rPr lang="en-US" sz="4000" dirty="0" err="1"/>
              <a:t>própria</a:t>
            </a:r>
            <a:r>
              <a:rPr lang="en-US" sz="40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4000" dirty="0"/>
          </a:p>
          <a:p>
            <a:r>
              <a:rPr lang="en-US" sz="4000" dirty="0"/>
              <a:t> “List of best-selling mobile phones - Annual sales by </a:t>
            </a:r>
            <a:r>
              <a:rPr lang="en-US" sz="4000" dirty="0" err="1"/>
              <a:t>manufacturer”,que</a:t>
            </a:r>
            <a:r>
              <a:rPr lang="en-US" sz="4000" dirty="0"/>
              <a:t> </a:t>
            </a:r>
            <a:r>
              <a:rPr lang="en-US" sz="4000" dirty="0" err="1"/>
              <a:t>contém</a:t>
            </a:r>
            <a:r>
              <a:rPr lang="en-US" sz="4000" dirty="0"/>
              <a:t> a </a:t>
            </a:r>
            <a:r>
              <a:rPr lang="en-US" sz="4000" dirty="0" err="1"/>
              <a:t>informação</a:t>
            </a:r>
            <a:r>
              <a:rPr lang="en-US" sz="4000" dirty="0"/>
              <a:t> </a:t>
            </a:r>
            <a:r>
              <a:rPr lang="en-US" sz="4000" dirty="0" err="1"/>
              <a:t>relacionada</a:t>
            </a:r>
            <a:r>
              <a:rPr lang="en-US" sz="4000" dirty="0"/>
              <a:t> com a </a:t>
            </a:r>
            <a:r>
              <a:rPr lang="en-US" sz="4000" dirty="0" err="1"/>
              <a:t>receita</a:t>
            </a:r>
            <a:r>
              <a:rPr lang="en-US" sz="4000" dirty="0"/>
              <a:t> das </a:t>
            </a:r>
            <a:r>
              <a:rPr lang="en-US" sz="4000" dirty="0" err="1"/>
              <a:t>marcas</a:t>
            </a:r>
            <a:r>
              <a:rPr lang="en-US" sz="4000" dirty="0"/>
              <a:t> </a:t>
            </a:r>
            <a:r>
              <a:rPr lang="en-US" sz="4000" dirty="0" err="1"/>
              <a:t>mais</a:t>
            </a:r>
            <a:r>
              <a:rPr lang="en-US" sz="4000" dirty="0"/>
              <a:t> </a:t>
            </a:r>
            <a:r>
              <a:rPr lang="en-US" sz="4000" dirty="0" err="1"/>
              <a:t>populares</a:t>
            </a:r>
            <a:r>
              <a:rPr lang="en-US" sz="4000" dirty="0"/>
              <a:t> por </a:t>
            </a:r>
            <a:r>
              <a:rPr lang="en-US" sz="4000" dirty="0" err="1"/>
              <a:t>ano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52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sample</a:t>
            </a:r>
          </a:p>
          <a:p>
            <a:r>
              <a:rPr lang="en-GB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(from “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Dataset_Cell_Phones_Model_Brand.json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"Model": "_3", "Brand": "Nokia", "Battery": "Non-removable Li-Ion 2630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battery", "Sensors": "Accelerometer| gyro| proximity| compass", "Announced": "2017  February", 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Audio_jack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"Yes", "Bluetooth": "4.0| A2DP| LE",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"GPS": "Yes with A-GPS", "Radio": "FM radio with RDS", 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Display_type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"IPS LCD capacitive touchscreen  16M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Display_resolution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"5.0 inches (~67.3% screen-to-body ratio)", 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Display_size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"720 x 1280 pixels (~294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ppi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pixel density)", "RAM": "2 GB RAM", 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Internal_memory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"16 GB", 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Primary_camera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"8 MP| f/2.0| autofocus| LED flash|"}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018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sample</a:t>
            </a:r>
          </a:p>
          <a:p>
            <a:r>
              <a:rPr lang="en-GB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(from “List of best-selling mobile phones - Annual sales by manufacturer”) 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Nokia; 3; 5; 9; 13; 8; 20.593; 37.374; 76.335; 126.369; 139.672; 151.422; 180.672; 207.231; 265.615; 344.916; 435.453; 472.315; 440.8816; 461.3182; 422.4783; 333.938;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033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selecionados</a:t>
            </a:r>
            <a:r>
              <a:rPr lang="en-US" dirty="0"/>
              <a:t> do </a:t>
            </a:r>
            <a:r>
              <a:rPr lang="en-US" dirty="0" err="1"/>
              <a:t>primeiro</a:t>
            </a:r>
            <a:r>
              <a:rPr lang="en-US" dirty="0"/>
              <a:t> dataset </a:t>
            </a:r>
            <a:r>
              <a:rPr lang="en-US" dirty="0" err="1"/>
              <a:t>foram</a:t>
            </a:r>
            <a:r>
              <a:rPr lang="en-US" dirty="0"/>
              <a:t>: Model, Brand, Sensors, </a:t>
            </a:r>
            <a:r>
              <a:rPr lang="en-US" dirty="0" err="1"/>
              <a:t>Audio_jack</a:t>
            </a:r>
            <a:r>
              <a:rPr lang="en-US" dirty="0"/>
              <a:t>, Bluetooth, GPS, Radio, </a:t>
            </a:r>
            <a:r>
              <a:rPr lang="en-US" dirty="0" err="1"/>
              <a:t>Display_type</a:t>
            </a:r>
            <a:r>
              <a:rPr lang="en-US" dirty="0"/>
              <a:t>, </a:t>
            </a:r>
            <a:r>
              <a:rPr lang="en-US" dirty="0" err="1"/>
              <a:t>Display_resolution</a:t>
            </a:r>
            <a:r>
              <a:rPr lang="en-US" dirty="0"/>
              <a:t>, </a:t>
            </a:r>
            <a:r>
              <a:rPr lang="en-US" dirty="0" err="1"/>
              <a:t>Display_size</a:t>
            </a:r>
            <a:r>
              <a:rPr lang="en-US" dirty="0"/>
              <a:t>, RAM, </a:t>
            </a:r>
            <a:r>
              <a:rPr lang="en-US" dirty="0" err="1"/>
              <a:t>Internal_memory</a:t>
            </a:r>
            <a:r>
              <a:rPr lang="en-US" dirty="0"/>
              <a:t>, </a:t>
            </a:r>
            <a:r>
              <a:rPr lang="en-US" dirty="0" err="1"/>
              <a:t>Primary_camera</a:t>
            </a:r>
            <a:r>
              <a:rPr lang="en-US" dirty="0"/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segundo</a:t>
            </a:r>
            <a:r>
              <a:rPr lang="en-US" dirty="0"/>
              <a:t> dataset,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selecionámos</a:t>
            </a:r>
            <a:r>
              <a:rPr lang="en-US" dirty="0"/>
              <a:t> the Brands, Years and Sales. </a:t>
            </a:r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pPr lvl="1"/>
            <a:r>
              <a:rPr lang="en-US" dirty="0"/>
              <a:t>As </a:t>
            </a:r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derivadas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Aspect_ratio</a:t>
            </a:r>
            <a:r>
              <a:rPr lang="en-US" dirty="0"/>
              <a:t> (dimension1 / dimension2, ambas </a:t>
            </a:r>
            <a:r>
              <a:rPr lang="en-US" dirty="0" err="1"/>
              <a:t>extraídas</a:t>
            </a:r>
            <a:r>
              <a:rPr lang="en-US" dirty="0"/>
              <a:t> do </a:t>
            </a:r>
            <a:r>
              <a:rPr lang="en-US" dirty="0" err="1"/>
              <a:t>Display_resolution</a:t>
            </a:r>
            <a:r>
              <a:rPr lang="en-US" dirty="0"/>
              <a:t>), </a:t>
            </a:r>
            <a:r>
              <a:rPr lang="en-US" dirty="0" err="1"/>
              <a:t>ram_MB</a:t>
            </a:r>
            <a:r>
              <a:rPr lang="en-US" dirty="0"/>
              <a:t> e </a:t>
            </a:r>
            <a:r>
              <a:rPr lang="en-US" dirty="0" err="1"/>
              <a:t>im_MB</a:t>
            </a:r>
            <a:r>
              <a:rPr lang="en-US" dirty="0"/>
              <a:t> (ambas </a:t>
            </a:r>
            <a:r>
              <a:rPr lang="en-US" dirty="0" err="1"/>
              <a:t>convertidas</a:t>
            </a:r>
            <a:r>
              <a:rPr lang="en-US" dirty="0"/>
              <a:t> para MB </a:t>
            </a:r>
            <a:r>
              <a:rPr lang="en-US" dirty="0" err="1"/>
              <a:t>através</a:t>
            </a:r>
            <a:r>
              <a:rPr lang="en-US" dirty="0"/>
              <a:t> dos </a:t>
            </a:r>
            <a:r>
              <a:rPr lang="en-US" dirty="0" err="1"/>
              <a:t>atributos</a:t>
            </a:r>
            <a:r>
              <a:rPr lang="en-US" dirty="0"/>
              <a:t> RAM e </a:t>
            </a:r>
            <a:r>
              <a:rPr lang="en-US" dirty="0" err="1"/>
              <a:t>Internal_memory</a:t>
            </a:r>
            <a:r>
              <a:rPr lang="en-US" dirty="0"/>
              <a:t>, </a:t>
            </a:r>
            <a:r>
              <a:rPr lang="en-US" dirty="0" err="1"/>
              <a:t>respetivamente</a:t>
            </a:r>
            <a:r>
              <a:rPr lang="en-US" dirty="0"/>
              <a:t> e Year, Quarter e Month (parsed do Announced, months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convertidos</a:t>
            </a:r>
            <a:r>
              <a:rPr lang="en-US" dirty="0"/>
              <a:t> no </a:t>
            </a:r>
            <a:r>
              <a:rPr lang="en-US" dirty="0" err="1"/>
              <a:t>respetivo</a:t>
            </a:r>
            <a:r>
              <a:rPr lang="en-US" dirty="0"/>
              <a:t> quarter)  e # Models (</a:t>
            </a:r>
            <a:r>
              <a:rPr lang="en-US" dirty="0" err="1"/>
              <a:t>derivado</a:t>
            </a:r>
            <a:r>
              <a:rPr lang="en-US" dirty="0"/>
              <a:t> do dataset dos </a:t>
            </a:r>
            <a:r>
              <a:rPr lang="en-US" dirty="0" err="1"/>
              <a:t>modelos</a:t>
            </a:r>
            <a:r>
              <a:rPr lang="en-US" dirty="0"/>
              <a:t>, </a:t>
            </a:r>
            <a:r>
              <a:rPr lang="en-US" dirty="0" err="1"/>
              <a:t>separados</a:t>
            </a:r>
            <a:r>
              <a:rPr lang="en-US" dirty="0"/>
              <a:t> por </a:t>
            </a:r>
            <a:r>
              <a:rPr lang="en-US" dirty="0" err="1"/>
              <a:t>marca</a:t>
            </a:r>
            <a:r>
              <a:rPr lang="en-US" dirty="0"/>
              <a:t> e </a:t>
            </a:r>
            <a:r>
              <a:rPr lang="en-US" dirty="0" err="1"/>
              <a:t>ano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3066</TotalTime>
  <Words>1178</Words>
  <Application>Microsoft Office PowerPoint</Application>
  <PresentationFormat>Apresentação no Ecrã (4:3)</PresentationFormat>
  <Paragraphs>149</Paragraphs>
  <Slides>23</Slides>
  <Notes>20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  <vt:lpstr>Mapping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Isabel Soares</cp:lastModifiedBy>
  <cp:revision>346</cp:revision>
  <dcterms:created xsi:type="dcterms:W3CDTF">2010-04-13T09:45:33Z</dcterms:created>
  <dcterms:modified xsi:type="dcterms:W3CDTF">2020-10-20T11:57:32Z</dcterms:modified>
</cp:coreProperties>
</file>