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1096" r:id="rId4"/>
    <p:sldId id="1109" r:id="rId5"/>
    <p:sldId id="1110" r:id="rId6"/>
    <p:sldId id="1111" r:id="rId7"/>
    <p:sldId id="1097" r:id="rId8"/>
    <p:sldId id="1098" r:id="rId9"/>
    <p:sldId id="1105" r:id="rId10"/>
    <p:sldId id="1099" r:id="rId11"/>
    <p:sldId id="1100" r:id="rId12"/>
    <p:sldId id="1114" r:id="rId13"/>
    <p:sldId id="1113" r:id="rId14"/>
    <p:sldId id="1115" r:id="rId15"/>
    <p:sldId id="1101" r:id="rId16"/>
    <p:sldId id="1102" r:id="rId17"/>
    <p:sldId id="1108" r:id="rId18"/>
    <p:sldId id="1103" r:id="rId19"/>
    <p:sldId id="1104" r:id="rId20"/>
    <p:sldId id="1119" r:id="rId21"/>
    <p:sldId id="1122" r:id="rId22"/>
    <p:sldId id="1120" r:id="rId23"/>
    <p:sldId id="1121" r:id="rId24"/>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1D3B59"/>
    <a:srgbClr val="663300"/>
    <a:srgbClr val="FF9900"/>
    <a:srgbClr val="66CCFF"/>
    <a:srgbClr val="FF99FF"/>
    <a:srgbClr val="003399"/>
    <a:srgbClr val="EAEAEA"/>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84" autoAdjust="0"/>
  </p:normalViewPr>
  <p:slideViewPr>
    <p:cSldViewPr>
      <p:cViewPr varScale="1">
        <p:scale>
          <a:sx n="100" d="100"/>
          <a:sy n="100" d="100"/>
        </p:scale>
        <p:origin x="191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10/17/2020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‹nº›</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10/17/2020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‹nº›</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14</a:t>
            </a:fld>
            <a:endParaRPr lang="en-US"/>
          </a:p>
        </p:txBody>
      </p:sp>
    </p:spTree>
    <p:extLst>
      <p:ext uri="{BB962C8B-B14F-4D97-AF65-F5344CB8AC3E}">
        <p14:creationId xmlns:p14="http://schemas.microsoft.com/office/powerpoint/2010/main" val="1866339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16</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17</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19</a:t>
            </a:fld>
            <a:endParaRPr lang="en-US"/>
          </a:p>
        </p:txBody>
      </p:sp>
    </p:spTree>
    <p:extLst>
      <p:ext uri="{BB962C8B-B14F-4D97-AF65-F5344CB8AC3E}">
        <p14:creationId xmlns:p14="http://schemas.microsoft.com/office/powerpoint/2010/main" val="35205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20</a:t>
            </a:fld>
            <a:endParaRPr lang="en-US"/>
          </a:p>
        </p:txBody>
      </p:sp>
    </p:spTree>
    <p:extLst>
      <p:ext uri="{BB962C8B-B14F-4D97-AF65-F5344CB8AC3E}">
        <p14:creationId xmlns:p14="http://schemas.microsoft.com/office/powerpoint/2010/main" val="194932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21</a:t>
            </a:fld>
            <a:endParaRPr lang="en-US"/>
          </a:p>
        </p:txBody>
      </p:sp>
    </p:spTree>
    <p:extLst>
      <p:ext uri="{BB962C8B-B14F-4D97-AF65-F5344CB8AC3E}">
        <p14:creationId xmlns:p14="http://schemas.microsoft.com/office/powerpoint/2010/main" val="1544173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22</a:t>
            </a:fld>
            <a:endParaRPr lang="en-US"/>
          </a:p>
        </p:txBody>
      </p:sp>
    </p:spTree>
    <p:extLst>
      <p:ext uri="{BB962C8B-B14F-4D97-AF65-F5344CB8AC3E}">
        <p14:creationId xmlns:p14="http://schemas.microsoft.com/office/powerpoint/2010/main" val="879619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23</a:t>
            </a:fld>
            <a:endParaRPr lang="en-US"/>
          </a:p>
        </p:txBody>
      </p:sp>
    </p:spTree>
    <p:extLst>
      <p:ext uri="{BB962C8B-B14F-4D97-AF65-F5344CB8AC3E}">
        <p14:creationId xmlns:p14="http://schemas.microsoft.com/office/powerpoint/2010/main" val="3006847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4</a:t>
            </a:fld>
            <a:endParaRPr lang="en-US"/>
          </a:p>
        </p:txBody>
      </p:sp>
    </p:spTree>
    <p:extLst>
      <p:ext uri="{BB962C8B-B14F-4D97-AF65-F5344CB8AC3E}">
        <p14:creationId xmlns:p14="http://schemas.microsoft.com/office/powerpoint/2010/main" val="2581582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5</a:t>
            </a:fld>
            <a:endParaRPr lang="en-US"/>
          </a:p>
        </p:txBody>
      </p:sp>
    </p:spTree>
    <p:extLst>
      <p:ext uri="{BB962C8B-B14F-4D97-AF65-F5344CB8AC3E}">
        <p14:creationId xmlns:p14="http://schemas.microsoft.com/office/powerpoint/2010/main" val="228581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6</a:t>
            </a:fld>
            <a:endParaRPr lang="en-US"/>
          </a:p>
        </p:txBody>
      </p:sp>
    </p:spTree>
    <p:extLst>
      <p:ext uri="{BB962C8B-B14F-4D97-AF65-F5344CB8AC3E}">
        <p14:creationId xmlns:p14="http://schemas.microsoft.com/office/powerpoint/2010/main" val="378295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8</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9</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11</a:t>
            </a:fld>
            <a:endParaRPr lang="en-US"/>
          </a:p>
        </p:txBody>
      </p:sp>
    </p:spTree>
    <p:extLst>
      <p:ext uri="{BB962C8B-B14F-4D97-AF65-F5344CB8AC3E}">
        <p14:creationId xmlns:p14="http://schemas.microsoft.com/office/powerpoint/2010/main" val="126845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12</a:t>
            </a:fld>
            <a:endParaRPr lang="en-US"/>
          </a:p>
        </p:txBody>
      </p:sp>
    </p:spTree>
    <p:extLst>
      <p:ext uri="{BB962C8B-B14F-4D97-AF65-F5344CB8AC3E}">
        <p14:creationId xmlns:p14="http://schemas.microsoft.com/office/powerpoint/2010/main" val="3410141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13</a:t>
            </a:fld>
            <a:endParaRPr lang="en-US"/>
          </a:p>
        </p:txBody>
      </p:sp>
    </p:spTree>
    <p:extLst>
      <p:ext uri="{BB962C8B-B14F-4D97-AF65-F5344CB8AC3E}">
        <p14:creationId xmlns:p14="http://schemas.microsoft.com/office/powerpoint/2010/main" val="2764351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17/10/2020</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pt-PT" sz="4800" b="1" dirty="0" err="1"/>
              <a:t>Information</a:t>
            </a:r>
            <a:r>
              <a:rPr lang="pt-PT" sz="4800" b="1" dirty="0"/>
              <a:t> </a:t>
            </a:r>
            <a:r>
              <a:rPr lang="pt-PT" sz="4800" b="1" dirty="0" err="1"/>
              <a:t>Visualization</a:t>
            </a:r>
            <a:br>
              <a:rPr lang="pt-PT" sz="4800" b="1" dirty="0"/>
            </a:br>
            <a:r>
              <a:rPr lang="pt-PT" sz="4800" dirty="0" err="1"/>
              <a:t>Project</a:t>
            </a:r>
            <a:r>
              <a:rPr lang="pt-PT" sz="4800" dirty="0"/>
              <a:t> </a:t>
            </a:r>
            <a:r>
              <a:rPr lang="pt-PT" sz="4800" dirty="0" err="1"/>
              <a:t>Proposal</a:t>
            </a:r>
            <a:r>
              <a:rPr lang="pt-PT" sz="4800" dirty="0"/>
              <a:t> </a:t>
            </a:r>
            <a:r>
              <a:rPr lang="pt-PT" sz="4800" dirty="0" err="1"/>
              <a:t>and</a:t>
            </a:r>
            <a:r>
              <a:rPr lang="pt-PT" sz="4800" dirty="0"/>
              <a:t> </a:t>
            </a:r>
            <a:r>
              <a:rPr lang="pt-PT" sz="4800" dirty="0" err="1"/>
              <a:t>Dataset</a:t>
            </a:r>
            <a:endParaRPr lang="pt-PT" sz="4800" dirty="0"/>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a:solidFill>
                  <a:schemeClr val="bg2"/>
                </a:solidFill>
              </a:rPr>
              <a:t>G16-A</a:t>
            </a:r>
          </a:p>
        </p:txBody>
      </p:sp>
      <p:sp>
        <p:nvSpPr>
          <p:cNvPr id="8" name="Text Placeholder 4"/>
          <p:cNvSpPr txBox="1">
            <a:spLocks/>
          </p:cNvSpPr>
          <p:nvPr/>
        </p:nvSpPr>
        <p:spPr>
          <a:xfrm>
            <a:off x="1979712" y="4571984"/>
            <a:ext cx="3168352" cy="2286016"/>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400" b="0" dirty="0">
                <a:solidFill>
                  <a:schemeClr val="bg2"/>
                </a:solidFill>
              </a:rPr>
              <a:t>89425 – Daniel Pereira</a:t>
            </a:r>
          </a:p>
          <a:p>
            <a:r>
              <a:rPr lang="pt-PT" sz="2400" b="0" dirty="0">
                <a:solidFill>
                  <a:schemeClr val="bg2"/>
                </a:solidFill>
              </a:rPr>
              <a:t>89466 – Isabel Soares</a:t>
            </a:r>
          </a:p>
          <a:p>
            <a:r>
              <a:rPr lang="pt-PT" sz="2400" b="0" dirty="0">
                <a:solidFill>
                  <a:schemeClr val="bg2"/>
                </a:solidFill>
              </a:rPr>
              <a:t>89535 – Rodrigo Sousa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03</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Data </a:t>
            </a:r>
            <a:r>
              <a:rPr lang="pt-PT" sz="6000" dirty="0" err="1"/>
              <a:t>abstraction</a:t>
            </a:r>
            <a:endParaRPr lang="pt-PT" sz="6000" dirty="0"/>
          </a:p>
        </p:txBody>
      </p:sp>
    </p:spTree>
    <p:extLst>
      <p:ext uri="{BB962C8B-B14F-4D97-AF65-F5344CB8AC3E}">
        <p14:creationId xmlns:p14="http://schemas.microsoft.com/office/powerpoint/2010/main" val="76007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US" sz="2800" b="0" dirty="0">
                <a:solidFill>
                  <a:schemeClr val="tx1"/>
                </a:solidFill>
              </a:rPr>
              <a:t>The first dataset ModelsParsed.csv is of Table type with 8186 items each with 28 attributes that describe it. Each item of this dataset represents a phone model produced.</a:t>
            </a:r>
          </a:p>
          <a:p>
            <a:endParaRPr lang="en-US" sz="2800" b="0" dirty="0">
              <a:solidFill>
                <a:schemeClr val="tx1"/>
              </a:solidFill>
            </a:endParaRPr>
          </a:p>
        </p:txBody>
      </p:sp>
      <p:graphicFrame>
        <p:nvGraphicFramePr>
          <p:cNvPr id="5" name="Tabela 4">
            <a:extLst>
              <a:ext uri="{FF2B5EF4-FFF2-40B4-BE49-F238E27FC236}">
                <a16:creationId xmlns:a16="http://schemas.microsoft.com/office/drawing/2014/main" id="{CF436514-4102-4C5C-83EB-ACABD7F6C58B}"/>
              </a:ext>
            </a:extLst>
          </p:cNvPr>
          <p:cNvGraphicFramePr/>
          <p:nvPr>
            <p:extLst>
              <p:ext uri="{D42A27DB-BD31-4B8C-83A1-F6EECF244321}">
                <p14:modId xmlns:p14="http://schemas.microsoft.com/office/powerpoint/2010/main" val="1535851973"/>
              </p:ext>
            </p:extLst>
          </p:nvPr>
        </p:nvGraphicFramePr>
        <p:xfrm>
          <a:off x="566317" y="3171838"/>
          <a:ext cx="8136904" cy="2591816"/>
        </p:xfrm>
        <a:graphic>
          <a:graphicData uri="http://schemas.openxmlformats.org/drawingml/2006/table">
            <a:tbl>
              <a:tblPr firstRow="1" firstCol="1" bandRow="1"/>
              <a:tblGrid>
                <a:gridCol w="3454677">
                  <a:extLst>
                    <a:ext uri="{9D8B030D-6E8A-4147-A177-3AD203B41FA5}">
                      <a16:colId xmlns:a16="http://schemas.microsoft.com/office/drawing/2014/main" val="3222157503"/>
                    </a:ext>
                  </a:extLst>
                </a:gridCol>
                <a:gridCol w="1069722">
                  <a:extLst>
                    <a:ext uri="{9D8B030D-6E8A-4147-A177-3AD203B41FA5}">
                      <a16:colId xmlns:a16="http://schemas.microsoft.com/office/drawing/2014/main" val="2990010122"/>
                    </a:ext>
                  </a:extLst>
                </a:gridCol>
                <a:gridCol w="3612505">
                  <a:extLst>
                    <a:ext uri="{9D8B030D-6E8A-4147-A177-3AD203B41FA5}">
                      <a16:colId xmlns:a16="http://schemas.microsoft.com/office/drawing/2014/main" val="1014195153"/>
                    </a:ext>
                  </a:extLst>
                </a:gridCol>
              </a:tblGrid>
              <a:tr h="0">
                <a:tc>
                  <a:txBody>
                    <a:bodyPr/>
                    <a:lstStyle/>
                    <a:p>
                      <a:pPr algn="just" fontAlgn="t">
                        <a:lnSpc>
                          <a:spcPct val="107000"/>
                        </a:lnSpc>
                        <a:spcBef>
                          <a:spcPts val="0"/>
                        </a:spcBef>
                        <a:spcAft>
                          <a:spcPts val="800"/>
                        </a:spcAft>
                      </a:pPr>
                      <a:r>
                        <a:rPr lang="pt-PT" sz="2000" b="1"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Attribute</a:t>
                      </a:r>
                      <a:endParaRPr lang="pt-PT" sz="2000" b="0" i="0" u="none" strike="noStrike" dirty="0">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Type</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1"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Semantic</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111090"/>
                  </a:ext>
                </a:extLst>
              </a:tr>
              <a:tr h="0">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Model, Brand</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Nominal</a:t>
                      </a:r>
                      <a:endParaRPr lang="pt-PT" sz="2000" b="0" i="0" u="none" strike="noStrike" dirty="0">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en-US"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Name of the model and brand</a:t>
                      </a:r>
                      <a:endParaRPr lang="en-US"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8241420"/>
                  </a:ext>
                </a:extLst>
              </a:tr>
              <a:tr h="0">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Year, quarter, month</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Ordinal</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en-US"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Date the model was announced</a:t>
                      </a:r>
                      <a:endParaRPr lang="en-US"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7817268"/>
                  </a:ext>
                </a:extLst>
              </a:tr>
              <a:tr h="0">
                <a:tc>
                  <a:txBody>
                    <a:bodyPr/>
                    <a:lstStyle/>
                    <a:p>
                      <a:pPr algn="just" fontAlgn="t">
                        <a:lnSpc>
                          <a:spcPct val="107000"/>
                        </a:lnSpc>
                        <a:spcBef>
                          <a:spcPts val="0"/>
                        </a:spcBef>
                        <a:spcAft>
                          <a:spcPts val="800"/>
                        </a:spcAft>
                      </a:pPr>
                      <a:r>
                        <a:rPr lang="en-US"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Audio_jack, Bluetooth, GPS, Radio</a:t>
                      </a:r>
                      <a:endParaRPr lang="en-US"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Nominal</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en-US"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Model has the technology (Boolean)</a:t>
                      </a:r>
                      <a:endParaRPr lang="en-US"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8960002"/>
                  </a:ext>
                </a:extLst>
              </a:tr>
              <a:tr h="0">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battery_removable</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Nominal</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Battery</a:t>
                      </a:r>
                      <a:r>
                        <a:rPr lang="pt-PT"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pt-PT"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is</a:t>
                      </a:r>
                      <a:r>
                        <a:rPr lang="pt-PT"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pt-PT"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removable</a:t>
                      </a:r>
                      <a:r>
                        <a:rPr lang="pt-PT"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pt-PT" sz="20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Boolean</a:t>
                      </a:r>
                      <a:r>
                        <a:rPr lang="pt-PT"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pt-PT" sz="2000" b="0" i="0" u="none" strike="noStrike" dirty="0">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1168730"/>
                  </a:ext>
                </a:extLst>
              </a:tr>
            </a:tbl>
          </a:graphicData>
        </a:graphic>
      </p:graphicFrame>
    </p:spTree>
    <p:extLst>
      <p:ext uri="{BB962C8B-B14F-4D97-AF65-F5344CB8AC3E}">
        <p14:creationId xmlns:p14="http://schemas.microsoft.com/office/powerpoint/2010/main" val="1967416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a:t>
            </a:r>
            <a:endParaRPr lang="pt-PT" dirty="0"/>
          </a:p>
        </p:txBody>
      </p:sp>
      <p:graphicFrame>
        <p:nvGraphicFramePr>
          <p:cNvPr id="5" name="Marcador de Posição de Conteúdo 4">
            <a:extLst>
              <a:ext uri="{FF2B5EF4-FFF2-40B4-BE49-F238E27FC236}">
                <a16:creationId xmlns:a16="http://schemas.microsoft.com/office/drawing/2014/main" id="{2F0F7140-5ED8-47F3-AC33-0612D01A7061}"/>
              </a:ext>
            </a:extLst>
          </p:cNvPr>
          <p:cNvGraphicFramePr>
            <a:graphicFrameLocks noGrp="1"/>
          </p:cNvGraphicFramePr>
          <p:nvPr>
            <p:ph idx="1"/>
            <p:extLst>
              <p:ext uri="{D42A27DB-BD31-4B8C-83A1-F6EECF244321}">
                <p14:modId xmlns:p14="http://schemas.microsoft.com/office/powerpoint/2010/main" val="742753822"/>
              </p:ext>
            </p:extLst>
          </p:nvPr>
        </p:nvGraphicFramePr>
        <p:xfrm>
          <a:off x="457200" y="1285875"/>
          <a:ext cx="8229598" cy="4675632"/>
        </p:xfrm>
        <a:graphic>
          <a:graphicData uri="http://schemas.openxmlformats.org/drawingml/2006/table">
            <a:tbl>
              <a:tblPr firstRow="1" firstCol="1" bandRow="1"/>
              <a:tblGrid>
                <a:gridCol w="3494032">
                  <a:extLst>
                    <a:ext uri="{9D8B030D-6E8A-4147-A177-3AD203B41FA5}">
                      <a16:colId xmlns:a16="http://schemas.microsoft.com/office/drawing/2014/main" val="2650098100"/>
                    </a:ext>
                  </a:extLst>
                </a:gridCol>
                <a:gridCol w="1081908">
                  <a:extLst>
                    <a:ext uri="{9D8B030D-6E8A-4147-A177-3AD203B41FA5}">
                      <a16:colId xmlns:a16="http://schemas.microsoft.com/office/drawing/2014/main" val="4101377862"/>
                    </a:ext>
                  </a:extLst>
                </a:gridCol>
                <a:gridCol w="3653658">
                  <a:extLst>
                    <a:ext uri="{9D8B030D-6E8A-4147-A177-3AD203B41FA5}">
                      <a16:colId xmlns:a16="http://schemas.microsoft.com/office/drawing/2014/main" val="1344502819"/>
                    </a:ext>
                  </a:extLst>
                </a:gridCol>
              </a:tblGrid>
              <a:tr h="0">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battery_amps</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Continuous</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en-GB"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AmpsH of the battery</a:t>
                      </a:r>
                      <a:endParaRPr lang="en-GB"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3167286"/>
                  </a:ext>
                </a:extLst>
              </a:tr>
              <a:tr h="0">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battery_type , display_type</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Nominal</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en-GB"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String describing both types</a:t>
                      </a:r>
                      <a:endParaRPr lang="en-GB"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440103"/>
                  </a:ext>
                </a:extLst>
              </a:tr>
              <a:tr h="0">
                <a:tc>
                  <a:txBody>
                    <a:bodyPr/>
                    <a:lstStyle/>
                    <a:p>
                      <a:pPr algn="just" fontAlgn="t">
                        <a:lnSpc>
                          <a:spcPct val="107000"/>
                        </a:lnSpc>
                        <a:spcBef>
                          <a:spcPts val="0"/>
                        </a:spcBef>
                        <a:spcAft>
                          <a:spcPts val="800"/>
                        </a:spcAft>
                      </a:pPr>
                      <a:r>
                        <a:rPr lang="en-US"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aspect_ratio, screen_body_ratio</a:t>
                      </a:r>
                      <a:endParaRPr lang="en-US"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Ratio</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en-US"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Ratio of screen and % screen to body ratio</a:t>
                      </a:r>
                      <a:endParaRPr lang="en-US"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9198775"/>
                  </a:ext>
                </a:extLst>
              </a:tr>
              <a:tr h="0">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ram_MB, im_MB</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Ratio</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en-US"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MegaBites of RAM and Internal Memory</a:t>
                      </a:r>
                      <a:endParaRPr lang="en-US"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7270670"/>
                  </a:ext>
                </a:extLst>
              </a:tr>
              <a:tr h="0">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primary_camera_MP</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Ratio</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Megapixels of primary camera</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4074530"/>
                  </a:ext>
                </a:extLst>
              </a:tr>
              <a:tr h="0">
                <a:tc>
                  <a:txBody>
                    <a:bodyPr/>
                    <a:lstStyle/>
                    <a:p>
                      <a:pPr algn="just" fontAlgn="t">
                        <a:lnSpc>
                          <a:spcPct val="107000"/>
                        </a:lnSpc>
                        <a:spcBef>
                          <a:spcPts val="0"/>
                        </a:spcBef>
                        <a:spcAft>
                          <a:spcPts val="800"/>
                        </a:spcAft>
                      </a:pPr>
                      <a:r>
                        <a:rPr lang="en-US"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primary_camera_autofocus,primary_cam era_LED_flash,primary_camera_VGA</a:t>
                      </a:r>
                      <a:endParaRPr lang="en-US"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Nominal</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Model has the camera spec (Boolean)</a:t>
                      </a:r>
                      <a:endParaRPr lang="en-US" sz="2000" b="0" i="0" u="none" strike="noStrike" dirty="0">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9422361"/>
                  </a:ext>
                </a:extLst>
              </a:tr>
            </a:tbl>
          </a:graphicData>
        </a:graphic>
      </p:graphicFrame>
    </p:spTree>
    <p:extLst>
      <p:ext uri="{BB962C8B-B14F-4D97-AF65-F5344CB8AC3E}">
        <p14:creationId xmlns:p14="http://schemas.microsoft.com/office/powerpoint/2010/main" val="1951337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a:t>
            </a:r>
            <a:endParaRPr lang="pt-PT" dirty="0"/>
          </a:p>
        </p:txBody>
      </p:sp>
      <p:graphicFrame>
        <p:nvGraphicFramePr>
          <p:cNvPr id="5" name="Marcador de Posição de Conteúdo 4">
            <a:extLst>
              <a:ext uri="{FF2B5EF4-FFF2-40B4-BE49-F238E27FC236}">
                <a16:creationId xmlns:a16="http://schemas.microsoft.com/office/drawing/2014/main" id="{212AE27A-52D6-48DA-8440-9BF2626D069B}"/>
              </a:ext>
            </a:extLst>
          </p:cNvPr>
          <p:cNvGraphicFramePr>
            <a:graphicFrameLocks noGrp="1"/>
          </p:cNvGraphicFramePr>
          <p:nvPr>
            <p:ph idx="1"/>
            <p:extLst>
              <p:ext uri="{D42A27DB-BD31-4B8C-83A1-F6EECF244321}">
                <p14:modId xmlns:p14="http://schemas.microsoft.com/office/powerpoint/2010/main" val="3458048028"/>
              </p:ext>
            </p:extLst>
          </p:nvPr>
        </p:nvGraphicFramePr>
        <p:xfrm>
          <a:off x="457200" y="1285875"/>
          <a:ext cx="8229598" cy="2863088"/>
        </p:xfrm>
        <a:graphic>
          <a:graphicData uri="http://schemas.openxmlformats.org/drawingml/2006/table">
            <a:tbl>
              <a:tblPr firstRow="1" firstCol="1" bandRow="1"/>
              <a:tblGrid>
                <a:gridCol w="3494032">
                  <a:extLst>
                    <a:ext uri="{9D8B030D-6E8A-4147-A177-3AD203B41FA5}">
                      <a16:colId xmlns:a16="http://schemas.microsoft.com/office/drawing/2014/main" val="3017341132"/>
                    </a:ext>
                  </a:extLst>
                </a:gridCol>
                <a:gridCol w="1081908">
                  <a:extLst>
                    <a:ext uri="{9D8B030D-6E8A-4147-A177-3AD203B41FA5}">
                      <a16:colId xmlns:a16="http://schemas.microsoft.com/office/drawing/2014/main" val="3654544985"/>
                    </a:ext>
                  </a:extLst>
                </a:gridCol>
                <a:gridCol w="3653658">
                  <a:extLst>
                    <a:ext uri="{9D8B030D-6E8A-4147-A177-3AD203B41FA5}">
                      <a16:colId xmlns:a16="http://schemas.microsoft.com/office/drawing/2014/main" val="3213193783"/>
                    </a:ext>
                  </a:extLst>
                </a:gridCol>
              </a:tblGrid>
              <a:tr h="0">
                <a:tc>
                  <a:txBody>
                    <a:bodyPr/>
                    <a:lstStyle/>
                    <a:p>
                      <a:pPr algn="just" fontAlgn="t">
                        <a:lnSpc>
                          <a:spcPct val="107000"/>
                        </a:lnSpc>
                        <a:spcBef>
                          <a:spcPts val="0"/>
                        </a:spcBef>
                        <a:spcAft>
                          <a:spcPts val="800"/>
                        </a:spcAft>
                      </a:pPr>
                      <a:r>
                        <a:rPr lang="en-GB"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sensor_accelerometer,sensor_fingerprint, sensor_heart_rate,sensor_iris_scanner, sensor_proximity,sensor_temperature</a:t>
                      </a:r>
                      <a:endParaRPr lang="en-GB"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Nominal</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Model has the sensor (Boolean)</a:t>
                      </a:r>
                      <a:endParaRPr lang="en-US" sz="2000" b="0" i="0" u="none" strike="noStrike" dirty="0">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820278"/>
                  </a:ext>
                </a:extLst>
              </a:tr>
              <a:tr h="0">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sensor_fingerprint_mounted</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Nominal</a:t>
                      </a:r>
                      <a:endParaRPr lang="pt-PT" sz="2000" b="0" i="0" u="none" strike="noStrike">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Where fingerprint is mounted (String)</a:t>
                      </a:r>
                      <a:endParaRPr lang="en-US" sz="2000" b="0" i="0" u="none" strike="noStrike" dirty="0">
                        <a:effectLst/>
                        <a:latin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2354741"/>
                  </a:ext>
                </a:extLst>
              </a:tr>
            </a:tbl>
          </a:graphicData>
        </a:graphic>
      </p:graphicFrame>
    </p:spTree>
    <p:extLst>
      <p:ext uri="{BB962C8B-B14F-4D97-AF65-F5344CB8AC3E}">
        <p14:creationId xmlns:p14="http://schemas.microsoft.com/office/powerpoint/2010/main" val="1242221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abstraction</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US" sz="2800" b="0" dirty="0">
                <a:solidFill>
                  <a:schemeClr val="tx1"/>
                </a:solidFill>
              </a:rPr>
              <a:t>The second dataset BrandsParsed.csv is of Table type with 1239 items each with 4 attributes that describe it. Each item of this dataset represents a record of a given brand in a given year.</a:t>
            </a:r>
          </a:p>
        </p:txBody>
      </p:sp>
      <p:graphicFrame>
        <p:nvGraphicFramePr>
          <p:cNvPr id="6" name="Tabela 5">
            <a:extLst>
              <a:ext uri="{FF2B5EF4-FFF2-40B4-BE49-F238E27FC236}">
                <a16:creationId xmlns:a16="http://schemas.microsoft.com/office/drawing/2014/main" id="{65DD3C24-8DEF-4FA6-9489-A14F5F360763}"/>
              </a:ext>
            </a:extLst>
          </p:cNvPr>
          <p:cNvGraphicFramePr/>
          <p:nvPr>
            <p:extLst>
              <p:ext uri="{D42A27DB-BD31-4B8C-83A1-F6EECF244321}">
                <p14:modId xmlns:p14="http://schemas.microsoft.com/office/powerpoint/2010/main" val="1093882787"/>
              </p:ext>
            </p:extLst>
          </p:nvPr>
        </p:nvGraphicFramePr>
        <p:xfrm>
          <a:off x="566317" y="3068960"/>
          <a:ext cx="8120483" cy="2138680"/>
        </p:xfrm>
        <a:graphic>
          <a:graphicData uri="http://schemas.openxmlformats.org/drawingml/2006/table">
            <a:tbl>
              <a:tblPr firstRow="1" firstCol="1" bandRow="1"/>
              <a:tblGrid>
                <a:gridCol w="1917451">
                  <a:extLst>
                    <a:ext uri="{9D8B030D-6E8A-4147-A177-3AD203B41FA5}">
                      <a16:colId xmlns:a16="http://schemas.microsoft.com/office/drawing/2014/main" val="4175023197"/>
                    </a:ext>
                  </a:extLst>
                </a:gridCol>
                <a:gridCol w="1080120">
                  <a:extLst>
                    <a:ext uri="{9D8B030D-6E8A-4147-A177-3AD203B41FA5}">
                      <a16:colId xmlns:a16="http://schemas.microsoft.com/office/drawing/2014/main" val="1523548205"/>
                    </a:ext>
                  </a:extLst>
                </a:gridCol>
                <a:gridCol w="5122912">
                  <a:extLst>
                    <a:ext uri="{9D8B030D-6E8A-4147-A177-3AD203B41FA5}">
                      <a16:colId xmlns:a16="http://schemas.microsoft.com/office/drawing/2014/main" val="4204620947"/>
                    </a:ext>
                  </a:extLst>
                </a:gridCol>
              </a:tblGrid>
              <a:tr h="200660">
                <a:tc>
                  <a:txBody>
                    <a:bodyPr/>
                    <a:lstStyle/>
                    <a:p>
                      <a:pPr algn="just" fontAlgn="t">
                        <a:lnSpc>
                          <a:spcPct val="107000"/>
                        </a:lnSpc>
                        <a:spcBef>
                          <a:spcPts val="0"/>
                        </a:spcBef>
                        <a:spcAft>
                          <a:spcPts val="800"/>
                        </a:spcAft>
                      </a:pPr>
                      <a:r>
                        <a:rPr lang="pt-PT" sz="2000" b="1" i="0" u="none" strike="noStrike" dirty="0" err="1">
                          <a:effectLst/>
                          <a:latin typeface="+mn-lt"/>
                        </a:rPr>
                        <a:t>Attribute</a:t>
                      </a:r>
                      <a:endParaRPr lang="pt-PT" sz="2000" b="1" i="0" u="none" strike="noStrike"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1" i="0" u="none" strike="noStrike" dirty="0" err="1">
                          <a:effectLst/>
                          <a:latin typeface="+mn-lt"/>
                        </a:rPr>
                        <a:t>Type</a:t>
                      </a:r>
                      <a:endParaRPr lang="pt-PT" sz="2000" b="1" i="0" u="none" strike="noStrike"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1" i="0" u="none" strike="noStrike" dirty="0" err="1">
                          <a:effectLst/>
                          <a:latin typeface="+mn-lt"/>
                        </a:rPr>
                        <a:t>Semantic</a:t>
                      </a:r>
                      <a:endParaRPr lang="pt-PT" sz="2000" b="1" i="0" u="none" strike="noStrike"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65256025"/>
                  </a:ext>
                </a:extLst>
              </a:tr>
              <a:tr h="200660">
                <a:tc>
                  <a:txBody>
                    <a:bodyPr/>
                    <a:lstStyle/>
                    <a:p>
                      <a:pPr algn="just" fontAlgn="t">
                        <a:lnSpc>
                          <a:spcPct val="107000"/>
                        </a:lnSpc>
                        <a:spcBef>
                          <a:spcPts val="0"/>
                        </a:spcBef>
                        <a:spcAft>
                          <a:spcPts val="800"/>
                        </a:spcAft>
                      </a:pPr>
                      <a:r>
                        <a:rPr lang="pt-PT" sz="2000" b="0" i="0" u="none" strike="noStrike" dirty="0">
                          <a:effectLst/>
                          <a:latin typeface="+mn-lt"/>
                          <a:ea typeface="Calibri" panose="020F0502020204030204" pitchFamily="34" charset="0"/>
                          <a:cs typeface="Times New Roman" panose="02020603050405020304" pitchFamily="18" charset="0"/>
                        </a:rPr>
                        <a:t>Brand</a:t>
                      </a:r>
                      <a:endParaRPr lang="pt-PT" sz="2000" b="0" i="0" u="none" strike="noStrike"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effectLst/>
                          <a:latin typeface="+mn-lt"/>
                          <a:ea typeface="Calibri" panose="020F0502020204030204" pitchFamily="34" charset="0"/>
                          <a:cs typeface="Times New Roman" panose="02020603050405020304" pitchFamily="18" charset="0"/>
                        </a:rPr>
                        <a:t>Nominal</a:t>
                      </a:r>
                      <a:endParaRPr lang="pt-PT" sz="2000" b="0" i="0" u="none" strike="noStrike">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effectLst/>
                          <a:latin typeface="+mn-lt"/>
                          <a:ea typeface="Calibri" panose="020F0502020204030204" pitchFamily="34" charset="0"/>
                          <a:cs typeface="Times New Roman" panose="02020603050405020304" pitchFamily="18" charset="0"/>
                        </a:rPr>
                        <a:t>Brand of record</a:t>
                      </a:r>
                      <a:endParaRPr lang="pt-PT" sz="2000" b="0" i="0" u="none" strike="noStrike">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169777"/>
                  </a:ext>
                </a:extLst>
              </a:tr>
              <a:tr h="0">
                <a:tc>
                  <a:txBody>
                    <a:bodyPr/>
                    <a:lstStyle/>
                    <a:p>
                      <a:pPr algn="just" fontAlgn="t">
                        <a:lnSpc>
                          <a:spcPct val="107000"/>
                        </a:lnSpc>
                        <a:spcBef>
                          <a:spcPts val="0"/>
                        </a:spcBef>
                        <a:spcAft>
                          <a:spcPts val="800"/>
                        </a:spcAft>
                      </a:pPr>
                      <a:r>
                        <a:rPr lang="pt-PT" sz="2000" b="0" i="0" u="none" strike="noStrike" dirty="0" err="1">
                          <a:effectLst/>
                          <a:latin typeface="+mn-lt"/>
                          <a:ea typeface="Calibri" panose="020F0502020204030204" pitchFamily="34" charset="0"/>
                          <a:cs typeface="Times New Roman" panose="02020603050405020304" pitchFamily="18" charset="0"/>
                        </a:rPr>
                        <a:t>Year</a:t>
                      </a:r>
                      <a:endParaRPr lang="pt-PT" sz="2000" b="0" i="0" u="none" strike="noStrike"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effectLst/>
                          <a:latin typeface="+mn-lt"/>
                          <a:ea typeface="Calibri" panose="020F0502020204030204" pitchFamily="34" charset="0"/>
                          <a:cs typeface="Times New Roman" panose="02020603050405020304" pitchFamily="18" charset="0"/>
                        </a:rPr>
                        <a:t>Ordinal</a:t>
                      </a:r>
                      <a:endParaRPr lang="pt-PT" sz="2000" b="0" i="0" u="none" strike="noStrike">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effectLst/>
                          <a:latin typeface="+mn-lt"/>
                          <a:ea typeface="Calibri" panose="020F0502020204030204" pitchFamily="34" charset="0"/>
                          <a:cs typeface="Times New Roman" panose="02020603050405020304" pitchFamily="18" charset="0"/>
                        </a:rPr>
                        <a:t>Year of the record</a:t>
                      </a:r>
                      <a:endParaRPr lang="pt-PT" sz="2000" b="0" i="0" u="none" strike="noStrike">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799637"/>
                  </a:ext>
                </a:extLst>
              </a:tr>
              <a:tr h="0">
                <a:tc>
                  <a:txBody>
                    <a:bodyPr/>
                    <a:lstStyle/>
                    <a:p>
                      <a:pPr algn="just" fontAlgn="t">
                        <a:lnSpc>
                          <a:spcPct val="107000"/>
                        </a:lnSpc>
                        <a:spcBef>
                          <a:spcPts val="0"/>
                        </a:spcBef>
                        <a:spcAft>
                          <a:spcPts val="800"/>
                        </a:spcAft>
                      </a:pPr>
                      <a:r>
                        <a:rPr lang="pt-PT" sz="2000" b="0" i="0" u="none" strike="noStrike" dirty="0">
                          <a:effectLst/>
                          <a:latin typeface="+mn-lt"/>
                          <a:ea typeface="Calibri" panose="020F0502020204030204" pitchFamily="34" charset="0"/>
                          <a:cs typeface="Times New Roman" panose="02020603050405020304" pitchFamily="18" charset="0"/>
                        </a:rPr>
                        <a:t>#Models, Sales</a:t>
                      </a:r>
                      <a:endParaRPr lang="pt-PT" sz="2000" b="0" i="0" u="none" strike="noStrike"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pt-PT" sz="2000" b="0" i="0" u="none" strike="noStrike">
                          <a:effectLst/>
                          <a:latin typeface="+mn-lt"/>
                          <a:ea typeface="Calibri" panose="020F0502020204030204" pitchFamily="34" charset="0"/>
                          <a:cs typeface="Times New Roman" panose="02020603050405020304" pitchFamily="18" charset="0"/>
                        </a:rPr>
                        <a:t>Ratio</a:t>
                      </a:r>
                      <a:endParaRPr lang="pt-PT" sz="2000" b="0" i="0" u="none" strike="noStrike">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800"/>
                        </a:spcAft>
                      </a:pPr>
                      <a:r>
                        <a:rPr lang="en-US" sz="2000" b="0" i="0" u="none" strike="noStrike" dirty="0">
                          <a:effectLst/>
                          <a:latin typeface="+mn-lt"/>
                          <a:ea typeface="Calibri" panose="020F0502020204030204" pitchFamily="34" charset="0"/>
                          <a:cs typeface="Times New Roman" panose="02020603050405020304" pitchFamily="18" charset="0"/>
                        </a:rPr>
                        <a:t>Number of models produced by brand in year and Sales in Millions of $</a:t>
                      </a:r>
                      <a:endParaRPr lang="en-US" sz="2000" b="0" i="0" u="none" strike="noStrike" dirty="0">
                        <a:effectLst/>
                        <a:latin typeface="+mn-l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6916077"/>
                  </a:ext>
                </a:extLst>
              </a:tr>
            </a:tbl>
          </a:graphicData>
        </a:graphic>
      </p:graphicFrame>
    </p:spTree>
    <p:extLst>
      <p:ext uri="{BB962C8B-B14F-4D97-AF65-F5344CB8AC3E}">
        <p14:creationId xmlns:p14="http://schemas.microsoft.com/office/powerpoint/2010/main" val="624704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04</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err="1"/>
              <a:t>Dataset</a:t>
            </a:r>
            <a:r>
              <a:rPr lang="pt-PT" sz="6000" dirty="0"/>
              <a:t> </a:t>
            </a:r>
            <a:r>
              <a:rPr lang="pt-PT" sz="6000" dirty="0" err="1"/>
              <a:t>processing</a:t>
            </a:r>
            <a:endParaRPr lang="pt-PT" sz="6000" dirty="0"/>
          </a:p>
        </p:txBody>
      </p:sp>
    </p:spTree>
    <p:extLst>
      <p:ext uri="{BB962C8B-B14F-4D97-AF65-F5344CB8AC3E}">
        <p14:creationId xmlns:p14="http://schemas.microsoft.com/office/powerpoint/2010/main" val="4045494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processing</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US" sz="4000" dirty="0"/>
              <a:t>Dataset cleaning description</a:t>
            </a:r>
          </a:p>
          <a:p>
            <a:pPr algn="just">
              <a:lnSpc>
                <a:spcPct val="107000"/>
              </a:lnSpc>
              <a:spcAft>
                <a:spcPts val="800"/>
              </a:spcAft>
            </a:pP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 processing for the first final dataset was done mostly by parsing string attributes from the first original dataset and converting it into another type for the final dataset. For the second final dataset, we took the original data of the second original dataset (a table of Brand by Year, with the sales as values) and converted it into a table with columns Brand, Year, Sales and # Models (from the first original dataset). </a:t>
            </a:r>
            <a:endParaRPr lang="pt-PT"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4000" dirty="0"/>
          </a:p>
        </p:txBody>
      </p:sp>
    </p:spTree>
    <p:extLst>
      <p:ext uri="{BB962C8B-B14F-4D97-AF65-F5344CB8AC3E}">
        <p14:creationId xmlns:p14="http://schemas.microsoft.com/office/powerpoint/2010/main" val="3456915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processing</a:t>
            </a:r>
            <a:endParaRPr lang="pt-PT" dirty="0"/>
          </a:p>
        </p:txBody>
      </p:sp>
      <p:sp>
        <p:nvSpPr>
          <p:cNvPr id="3" name="Content Placeholder 2"/>
          <p:cNvSpPr>
            <a:spLocks noGrp="1"/>
          </p:cNvSpPr>
          <p:nvPr>
            <p:ph idx="1"/>
          </p:nvPr>
        </p:nvSpPr>
        <p:spPr>
          <a:xfrm>
            <a:off x="457200" y="1094346"/>
            <a:ext cx="8229600" cy="5214974"/>
          </a:xfrm>
        </p:spPr>
        <p:txBody>
          <a:bodyPr>
            <a:noAutofit/>
          </a:bodyPr>
          <a:lstStyle/>
          <a:p>
            <a:r>
              <a:rPr lang="en-US" sz="4000" dirty="0"/>
              <a:t>Problems found:</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457200" indent="-457200" algn="just">
              <a:lnSpc>
                <a:spcPct val="107000"/>
              </a:lnSpc>
              <a:spcAft>
                <a:spcPts val="800"/>
              </a:spcAft>
              <a:buFont typeface="Arial" panose="020B0604020202020204" pitchFamily="34" charset="0"/>
              <a:buChar char="•"/>
            </a:pP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Extração</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de dados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relevantes</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do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primeiro</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dataset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como</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por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exemplo</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os</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atributos</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câmera</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onde</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usámos</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Regex</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e </a:t>
            </a:r>
            <a:r>
              <a:rPr lang="en-US" sz="2800" b="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Filters </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para um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formato</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que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facilite</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desenvolvimento</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da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visualização</a:t>
            </a:r>
            <a:r>
              <a:rPr lang="en-US" sz="28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a:t>
            </a:r>
          </a:p>
          <a:p>
            <a:pPr marL="457200" indent="-457200" algn="just">
              <a:lnSpc>
                <a:spcPct val="107000"/>
              </a:lnSpc>
              <a:spcAft>
                <a:spcPts val="800"/>
              </a:spcAft>
              <a:buFont typeface="Arial" panose="020B0604020202020204" pitchFamily="34" charset="0"/>
              <a:buChar char="•"/>
            </a:pP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Existência</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de outliers,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utilizando</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Filters </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para a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remoção</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desses</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valores</a:t>
            </a:r>
            <a:r>
              <a:rPr lang="en-US" sz="2800" b="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p>
          <a:p>
            <a:pPr marL="457200" indent="-457200" algn="just">
              <a:lnSpc>
                <a:spcPct val="107000"/>
              </a:lnSpc>
              <a:spcAft>
                <a:spcPts val="800"/>
              </a:spcAft>
              <a:buFont typeface="Arial" panose="020B0604020202020204" pitchFamily="34" charset="0"/>
              <a:buChar char="•"/>
            </a:pP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Existência</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de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valores</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falta</a:t>
            </a:r>
            <a:r>
              <a:rPr lang="en-US" sz="28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800" b="0" dirty="0" err="1">
                <a:solidFill>
                  <a:schemeClr val="tx1"/>
                </a:solidFill>
                <a:latin typeface="Calibri" panose="020F0502020204030204" pitchFamily="34" charset="0"/>
                <a:ea typeface="Calibri" panose="020F0502020204030204" pitchFamily="34" charset="0"/>
                <a:cs typeface="Times New Roman" panose="02020603050405020304" pitchFamily="18" charset="0"/>
              </a:rPr>
              <a:t>utilizando</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um</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sentinel value</a:t>
            </a:r>
            <a:r>
              <a:rPr lang="en-US" sz="2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de null.</a:t>
            </a:r>
            <a:endParaRPr lang="en-US" sz="2800" b="0" dirty="0">
              <a:solidFill>
                <a:schemeClr val="tx1"/>
              </a:solidFill>
            </a:endParaRPr>
          </a:p>
          <a:p>
            <a:endParaRPr lang="en-US" sz="4000" dirty="0"/>
          </a:p>
        </p:txBody>
      </p:sp>
    </p:spTree>
    <p:extLst>
      <p:ext uri="{BB962C8B-B14F-4D97-AF65-F5344CB8AC3E}">
        <p14:creationId xmlns:p14="http://schemas.microsoft.com/office/powerpoint/2010/main" val="2665434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05</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err="1"/>
              <a:t>Mapping</a:t>
            </a:r>
            <a:endParaRPr lang="pt-PT" sz="6000" dirty="0"/>
          </a:p>
        </p:txBody>
      </p:sp>
    </p:spTree>
    <p:extLst>
      <p:ext uri="{BB962C8B-B14F-4D97-AF65-F5344CB8AC3E}">
        <p14:creationId xmlns:p14="http://schemas.microsoft.com/office/powerpoint/2010/main" val="2312607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endParaRPr lang="pt-PT" dirty="0"/>
          </a:p>
        </p:txBody>
      </p:sp>
      <p:sp>
        <p:nvSpPr>
          <p:cNvPr id="5" name="Content Placeholder 2"/>
          <p:cNvSpPr>
            <a:spLocks noGrp="1"/>
          </p:cNvSpPr>
          <p:nvPr>
            <p:ph idx="1"/>
          </p:nvPr>
        </p:nvSpPr>
        <p:spPr>
          <a:xfrm>
            <a:off x="457200" y="1094346"/>
            <a:ext cx="8229600" cy="5214974"/>
          </a:xfrm>
        </p:spPr>
        <p:txBody>
          <a:bodyPr>
            <a:noAutofit/>
          </a:bodyPr>
          <a:lstStyle/>
          <a:p>
            <a:r>
              <a:rPr lang="en-US" sz="4000" i="1" dirty="0">
                <a:effectLst/>
                <a:latin typeface="Calibri" panose="020F0502020204030204" pitchFamily="34" charset="0"/>
                <a:ea typeface="Calibri" panose="020F0502020204030204" pitchFamily="34" charset="0"/>
                <a:cs typeface="Times New Roman" panose="02020603050405020304" pitchFamily="18" charset="0"/>
              </a:rPr>
              <a:t>What are the brands that manufacture models that prioritize battery life over other specs?</a:t>
            </a:r>
            <a:endParaRPr lang="en-US" sz="4000" i="1" dirty="0"/>
          </a:p>
          <a:p>
            <a:r>
              <a:rPr lang="en-US" sz="4000" i="1" dirty="0">
                <a:effectLst/>
                <a:latin typeface="Calibri" panose="020F0502020204030204" pitchFamily="34" charset="0"/>
                <a:ea typeface="Calibri" panose="020F0502020204030204" pitchFamily="34" charset="0"/>
                <a:cs typeface="Times New Roman" panose="02020603050405020304" pitchFamily="18" charset="0"/>
              </a:rPr>
              <a:t>	</a:t>
            </a:r>
            <a:r>
              <a:rPr lang="en-US" sz="3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Brand, Model, </a:t>
            </a:r>
            <a:r>
              <a:rPr lang="en-US" sz="3600" b="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battery_mAh</a:t>
            </a:r>
            <a:r>
              <a:rPr lang="en-US" sz="3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Year.</a:t>
            </a:r>
            <a:endParaRPr lang="en-US" sz="3600" b="0" dirty="0">
              <a:solidFill>
                <a:schemeClr val="tx1"/>
              </a:solidFill>
            </a:endParaRPr>
          </a:p>
          <a:p>
            <a:r>
              <a:rPr lang="en-US" sz="4000" i="1" dirty="0">
                <a:effectLst/>
                <a:latin typeface="Calibri" panose="020F0502020204030204" pitchFamily="34" charset="0"/>
                <a:ea typeface="Calibri" panose="020F0502020204030204" pitchFamily="34" charset="0"/>
                <a:cs typeface="Times New Roman" panose="02020603050405020304" pitchFamily="18" charset="0"/>
              </a:rPr>
              <a:t>What cell phone brands had a peak in sales? When?</a:t>
            </a:r>
            <a:endParaRPr lang="en-US" sz="3600" dirty="0">
              <a:latin typeface="Calibri" panose="020F0502020204030204" pitchFamily="34" charset="0"/>
              <a:ea typeface="Calibri" panose="020F0502020204030204" pitchFamily="34" charset="0"/>
              <a:cs typeface="Times New Roman" panose="02020603050405020304" pitchFamily="18" charset="0"/>
            </a:endParaRPr>
          </a:p>
          <a:p>
            <a:r>
              <a:rPr lang="en-US" sz="36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3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Brand, Sales, Year.</a:t>
            </a:r>
            <a:endParaRPr lang="en-US" sz="3600" b="0" dirty="0">
              <a:solidFill>
                <a:schemeClr val="tx1"/>
              </a:solidFill>
            </a:endParaRPr>
          </a:p>
          <a:p>
            <a:pPr lvl="1"/>
            <a:endParaRPr lang="en-US" sz="3600" dirty="0"/>
          </a:p>
          <a:p>
            <a:endParaRPr lang="en-US" sz="4400" dirty="0"/>
          </a:p>
        </p:txBody>
      </p:sp>
    </p:spTree>
    <p:extLst>
      <p:ext uri="{BB962C8B-B14F-4D97-AF65-F5344CB8AC3E}">
        <p14:creationId xmlns:p14="http://schemas.microsoft.com/office/powerpoint/2010/main" val="2292396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INITIAL DATASET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endParaRPr lang="pt-PT" dirty="0"/>
          </a:p>
        </p:txBody>
      </p:sp>
      <p:sp>
        <p:nvSpPr>
          <p:cNvPr id="5" name="Content Placeholder 2"/>
          <p:cNvSpPr>
            <a:spLocks noGrp="1"/>
          </p:cNvSpPr>
          <p:nvPr>
            <p:ph idx="1"/>
          </p:nvPr>
        </p:nvSpPr>
        <p:spPr>
          <a:xfrm>
            <a:off x="457200" y="1094346"/>
            <a:ext cx="8229600" cy="5214974"/>
          </a:xfrm>
        </p:spPr>
        <p:txBody>
          <a:bodyPr>
            <a:noAutofit/>
          </a:bodyPr>
          <a:lstStyle/>
          <a:p>
            <a:r>
              <a:rPr lang="en-US" sz="4000" i="1" dirty="0">
                <a:effectLst/>
                <a:latin typeface="Calibri" panose="020F0502020204030204" pitchFamily="34" charset="0"/>
                <a:ea typeface="Calibri" panose="020F0502020204030204" pitchFamily="34" charset="0"/>
                <a:cs typeface="Times New Roman" panose="02020603050405020304" pitchFamily="18" charset="0"/>
              </a:rPr>
              <a:t>How many models did each brand develop in a given time period?</a:t>
            </a:r>
          </a:p>
          <a:p>
            <a:r>
              <a:rPr lang="en-US" sz="40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3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Brand, Model, #Models, Year, Quarter, Month.</a:t>
            </a:r>
            <a:endParaRPr lang="en-US" sz="3600" b="0" dirty="0">
              <a:solidFill>
                <a:schemeClr val="tx1"/>
              </a:solidFill>
            </a:endParaRPr>
          </a:p>
          <a:p>
            <a:r>
              <a:rPr lang="en-US" sz="4000" i="1" dirty="0">
                <a:effectLst/>
                <a:latin typeface="Calibri" panose="020F0502020204030204" pitchFamily="34" charset="0"/>
                <a:ea typeface="Calibri" panose="020F0502020204030204" pitchFamily="34" charset="0"/>
                <a:cs typeface="Times New Roman" panose="02020603050405020304" pitchFamily="18" charset="0"/>
              </a:rPr>
              <a:t>Is there a correlation between the number of models of a brand and that brand’s revenue? </a:t>
            </a:r>
          </a:p>
          <a:p>
            <a:r>
              <a:rPr lang="en-US" sz="36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3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Brand, #Models, Sales.</a:t>
            </a:r>
            <a:endParaRPr lang="en-US" sz="3600" b="0" dirty="0">
              <a:solidFill>
                <a:schemeClr val="tx1"/>
              </a:solidFill>
            </a:endParaRPr>
          </a:p>
          <a:p>
            <a:pPr lvl="1"/>
            <a:endParaRPr lang="en-US" sz="3600" dirty="0"/>
          </a:p>
          <a:p>
            <a:endParaRPr lang="en-US" sz="4400" dirty="0"/>
          </a:p>
        </p:txBody>
      </p:sp>
    </p:spTree>
    <p:extLst>
      <p:ext uri="{BB962C8B-B14F-4D97-AF65-F5344CB8AC3E}">
        <p14:creationId xmlns:p14="http://schemas.microsoft.com/office/powerpoint/2010/main" val="3763105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endParaRPr lang="pt-PT" dirty="0"/>
          </a:p>
        </p:txBody>
      </p:sp>
      <p:sp>
        <p:nvSpPr>
          <p:cNvPr id="5" name="Content Placeholder 2"/>
          <p:cNvSpPr>
            <a:spLocks noGrp="1"/>
          </p:cNvSpPr>
          <p:nvPr>
            <p:ph idx="1"/>
          </p:nvPr>
        </p:nvSpPr>
        <p:spPr>
          <a:xfrm>
            <a:off x="457200" y="1094346"/>
            <a:ext cx="8229600" cy="5214974"/>
          </a:xfrm>
        </p:spPr>
        <p:txBody>
          <a:bodyPr>
            <a:noAutofit/>
          </a:bodyPr>
          <a:lstStyle/>
          <a:p>
            <a:r>
              <a:rPr lang="en-US" sz="4000" i="1" dirty="0">
                <a:effectLst/>
                <a:latin typeface="Calibri" panose="020F0502020204030204" pitchFamily="34" charset="0"/>
                <a:ea typeface="Calibri" panose="020F0502020204030204" pitchFamily="34" charset="0"/>
                <a:cs typeface="Times New Roman" panose="02020603050405020304" pitchFamily="18" charset="0"/>
              </a:rPr>
              <a:t>Is there a cyclic period of releases of phone models? Do the peaks occur every year? Every six months? </a:t>
            </a:r>
          </a:p>
          <a:p>
            <a:r>
              <a:rPr lang="en-US" sz="40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3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 Year, Month.</a:t>
            </a:r>
            <a:endParaRPr lang="en-US" sz="3600" b="0" dirty="0">
              <a:solidFill>
                <a:schemeClr val="tx1"/>
              </a:solidFill>
            </a:endParaRPr>
          </a:p>
          <a:p>
            <a:pPr lvl="1"/>
            <a:endParaRPr lang="en-US" sz="3600" dirty="0"/>
          </a:p>
          <a:p>
            <a:endParaRPr lang="en-US" sz="4400" dirty="0"/>
          </a:p>
        </p:txBody>
      </p:sp>
    </p:spTree>
    <p:extLst>
      <p:ext uri="{BB962C8B-B14F-4D97-AF65-F5344CB8AC3E}">
        <p14:creationId xmlns:p14="http://schemas.microsoft.com/office/powerpoint/2010/main" val="1168815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endParaRPr lang="pt-PT" dirty="0"/>
          </a:p>
        </p:txBody>
      </p:sp>
      <p:sp>
        <p:nvSpPr>
          <p:cNvPr id="5" name="Content Placeholder 2"/>
          <p:cNvSpPr>
            <a:spLocks noGrp="1"/>
          </p:cNvSpPr>
          <p:nvPr>
            <p:ph idx="1"/>
          </p:nvPr>
        </p:nvSpPr>
        <p:spPr>
          <a:xfrm>
            <a:off x="457200" y="1094346"/>
            <a:ext cx="8229600" cy="5214974"/>
          </a:xfrm>
        </p:spPr>
        <p:txBody>
          <a:bodyPr>
            <a:noAutofit/>
          </a:bodyPr>
          <a:lstStyle/>
          <a:p>
            <a:r>
              <a:rPr lang="en-US" sz="4000" i="1" dirty="0">
                <a:effectLst/>
                <a:latin typeface="Calibri" panose="020F0502020204030204" pitchFamily="34" charset="0"/>
                <a:ea typeface="Calibri" panose="020F0502020204030204" pitchFamily="34" charset="0"/>
                <a:cs typeface="Times New Roman" panose="02020603050405020304" pitchFamily="18" charset="0"/>
              </a:rPr>
              <a:t>When did a certain specification / hardware component start to be implemented on phones? What was its prevalence in phone models across the years? </a:t>
            </a:r>
          </a:p>
          <a:p>
            <a:r>
              <a:rPr lang="en-US" sz="3600" b="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3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 Year, Month, any component attribute.</a:t>
            </a:r>
            <a:endParaRPr lang="en-US" sz="3600" b="0" dirty="0">
              <a:solidFill>
                <a:schemeClr val="tx1"/>
              </a:solidFill>
            </a:endParaRPr>
          </a:p>
          <a:p>
            <a:pPr lvl="1"/>
            <a:endParaRPr lang="en-US" sz="3600" dirty="0"/>
          </a:p>
          <a:p>
            <a:endParaRPr lang="en-US" sz="4400" dirty="0"/>
          </a:p>
        </p:txBody>
      </p:sp>
    </p:spTree>
    <p:extLst>
      <p:ext uri="{BB962C8B-B14F-4D97-AF65-F5344CB8AC3E}">
        <p14:creationId xmlns:p14="http://schemas.microsoft.com/office/powerpoint/2010/main" val="1624900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endParaRPr lang="pt-PT" dirty="0"/>
          </a:p>
        </p:txBody>
      </p:sp>
      <p:sp>
        <p:nvSpPr>
          <p:cNvPr id="5" name="Content Placeholder 2"/>
          <p:cNvSpPr>
            <a:spLocks noGrp="1"/>
          </p:cNvSpPr>
          <p:nvPr>
            <p:ph idx="1"/>
          </p:nvPr>
        </p:nvSpPr>
        <p:spPr>
          <a:xfrm>
            <a:off x="457200" y="1094346"/>
            <a:ext cx="8229600" cy="5214974"/>
          </a:xfrm>
        </p:spPr>
        <p:txBody>
          <a:bodyPr>
            <a:noAutofit/>
          </a:bodyPr>
          <a:lstStyle/>
          <a:p>
            <a:r>
              <a:rPr lang="en-US" sz="4000" i="1" dirty="0">
                <a:effectLst/>
                <a:latin typeface="Calibri" panose="020F0502020204030204" pitchFamily="34" charset="0"/>
                <a:ea typeface="Calibri" panose="020F0502020204030204" pitchFamily="34" charset="0"/>
                <a:cs typeface="Times New Roman" panose="02020603050405020304" pitchFamily="18" charset="0"/>
              </a:rPr>
              <a:t>Is there a relationship between the sudden usage of a new component (like Bluetooth, DUAL SIM, etc. …) by a brand and the change in revenue of that brand?</a:t>
            </a:r>
            <a:r>
              <a:rPr lang="en-US" sz="4000" b="0" i="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r>
              <a:rPr lang="en-US" sz="4000" b="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sz="36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Brand, Year, Sales, any component attribute.</a:t>
            </a:r>
            <a:endParaRPr lang="en-US" sz="3600" b="0" dirty="0">
              <a:solidFill>
                <a:schemeClr val="tx1"/>
              </a:solidFill>
            </a:endParaRPr>
          </a:p>
          <a:p>
            <a:endParaRPr lang="en-US" sz="4400" dirty="0"/>
          </a:p>
        </p:txBody>
      </p:sp>
    </p:spTree>
    <p:extLst>
      <p:ext uri="{BB962C8B-B14F-4D97-AF65-F5344CB8AC3E}">
        <p14:creationId xmlns:p14="http://schemas.microsoft.com/office/powerpoint/2010/main" val="364158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Dataset</a:t>
            </a:r>
            <a:endParaRPr lang="pt-PT" dirty="0"/>
          </a:p>
        </p:txBody>
      </p:sp>
      <p:sp>
        <p:nvSpPr>
          <p:cNvPr id="3" name="Content Placeholder 2"/>
          <p:cNvSpPr>
            <a:spLocks noGrp="1"/>
          </p:cNvSpPr>
          <p:nvPr>
            <p:ph idx="1"/>
          </p:nvPr>
        </p:nvSpPr>
        <p:spPr/>
        <p:txBody>
          <a:bodyPr>
            <a:noAutofit/>
          </a:bodyPr>
          <a:lstStyle/>
          <a:p>
            <a:r>
              <a:rPr lang="en-US" sz="4000" dirty="0"/>
              <a:t>Description</a:t>
            </a:r>
          </a:p>
          <a:p>
            <a:r>
              <a:rPr lang="en-US" sz="4000" dirty="0" err="1"/>
              <a:t>Os</a:t>
            </a:r>
            <a:r>
              <a:rPr lang="en-US" sz="4000" dirty="0"/>
              <a:t> datasets que </a:t>
            </a:r>
            <a:r>
              <a:rPr lang="en-US" sz="4000" dirty="0" err="1"/>
              <a:t>vamos</a:t>
            </a:r>
            <a:r>
              <a:rPr lang="en-US" sz="4000" dirty="0"/>
              <a:t> usar </a:t>
            </a:r>
            <a:r>
              <a:rPr lang="en-US" sz="4000" dirty="0" err="1"/>
              <a:t>são</a:t>
            </a:r>
            <a:r>
              <a:rPr lang="en-US" sz="4000" dirty="0"/>
              <a:t>: </a:t>
            </a:r>
          </a:p>
          <a:p>
            <a:r>
              <a:rPr lang="en-US" sz="4000" dirty="0"/>
              <a:t>“Cell Phones Brands and Models”, que </a:t>
            </a:r>
            <a:r>
              <a:rPr lang="en-US" sz="4000" dirty="0" err="1"/>
              <a:t>contém</a:t>
            </a:r>
            <a:r>
              <a:rPr lang="en-US" sz="4000" dirty="0"/>
              <a:t> 8000 </a:t>
            </a:r>
            <a:r>
              <a:rPr lang="en-US" sz="4000" dirty="0" err="1"/>
              <a:t>modelos</a:t>
            </a:r>
            <a:r>
              <a:rPr lang="en-US" sz="4000" dirty="0"/>
              <a:t> e 100 </a:t>
            </a:r>
            <a:r>
              <a:rPr lang="en-US" sz="4000" dirty="0" err="1"/>
              <a:t>marcas</a:t>
            </a:r>
            <a:r>
              <a:rPr lang="en-US" sz="4000" dirty="0"/>
              <a:t>, </a:t>
            </a:r>
            <a:r>
              <a:rPr lang="en-US" sz="4000" dirty="0" err="1"/>
              <a:t>cada</a:t>
            </a:r>
            <a:r>
              <a:rPr lang="en-US" sz="4000" dirty="0"/>
              <a:t> </a:t>
            </a:r>
            <a:r>
              <a:rPr lang="en-US" sz="4000" dirty="0" err="1"/>
              <a:t>modelo</a:t>
            </a:r>
            <a:r>
              <a:rPr lang="en-US" sz="4000" dirty="0"/>
              <a:t> com </a:t>
            </a:r>
            <a:r>
              <a:rPr lang="en-US" sz="4000" dirty="0" err="1"/>
              <a:t>uma</a:t>
            </a:r>
            <a:r>
              <a:rPr lang="en-US" sz="4000" dirty="0"/>
              <a:t> </a:t>
            </a:r>
            <a:r>
              <a:rPr lang="en-US" sz="4000" dirty="0" err="1"/>
              <a:t>especificação</a:t>
            </a:r>
            <a:r>
              <a:rPr lang="en-US" sz="4000" dirty="0"/>
              <a:t> de hardware </a:t>
            </a:r>
            <a:r>
              <a:rPr lang="en-US" sz="4000" dirty="0" err="1"/>
              <a:t>própria</a:t>
            </a:r>
            <a:r>
              <a:rPr lang="en-US" sz="4000" dirty="0"/>
              <a:t>; </a:t>
            </a:r>
          </a:p>
        </p:txBody>
      </p:sp>
    </p:spTree>
    <p:extLst>
      <p:ext uri="{BB962C8B-B14F-4D97-AF65-F5344CB8AC3E}">
        <p14:creationId xmlns:p14="http://schemas.microsoft.com/office/powerpoint/2010/main" val="424012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Dataset</a:t>
            </a:r>
            <a:endParaRPr lang="pt-PT" dirty="0"/>
          </a:p>
        </p:txBody>
      </p:sp>
      <p:sp>
        <p:nvSpPr>
          <p:cNvPr id="3" name="Content Placeholder 2"/>
          <p:cNvSpPr>
            <a:spLocks noGrp="1"/>
          </p:cNvSpPr>
          <p:nvPr>
            <p:ph idx="1"/>
          </p:nvPr>
        </p:nvSpPr>
        <p:spPr/>
        <p:txBody>
          <a:bodyPr>
            <a:noAutofit/>
          </a:bodyPr>
          <a:lstStyle/>
          <a:p>
            <a:endParaRPr lang="en-US" sz="4000" dirty="0"/>
          </a:p>
          <a:p>
            <a:r>
              <a:rPr lang="en-US" sz="4000" dirty="0"/>
              <a:t> “List of best-selling mobile phones - Annual sales by </a:t>
            </a:r>
            <a:r>
              <a:rPr lang="en-US" sz="4000" dirty="0" err="1"/>
              <a:t>manufacturer”,que</a:t>
            </a:r>
            <a:r>
              <a:rPr lang="en-US" sz="4000" dirty="0"/>
              <a:t> </a:t>
            </a:r>
            <a:r>
              <a:rPr lang="en-US" sz="4000" dirty="0" err="1"/>
              <a:t>contém</a:t>
            </a:r>
            <a:r>
              <a:rPr lang="en-US" sz="4000" dirty="0"/>
              <a:t> a </a:t>
            </a:r>
            <a:r>
              <a:rPr lang="en-US" sz="4000" dirty="0" err="1"/>
              <a:t>informação</a:t>
            </a:r>
            <a:r>
              <a:rPr lang="en-US" sz="4000" dirty="0"/>
              <a:t> </a:t>
            </a:r>
            <a:r>
              <a:rPr lang="en-US" sz="4000" dirty="0" err="1"/>
              <a:t>relacionada</a:t>
            </a:r>
            <a:r>
              <a:rPr lang="en-US" sz="4000" dirty="0"/>
              <a:t> com a </a:t>
            </a:r>
            <a:r>
              <a:rPr lang="en-US" sz="4000" dirty="0" err="1"/>
              <a:t>receita</a:t>
            </a:r>
            <a:r>
              <a:rPr lang="en-US" sz="4000" dirty="0"/>
              <a:t> das </a:t>
            </a:r>
            <a:r>
              <a:rPr lang="en-US" sz="4000" dirty="0" err="1"/>
              <a:t>marcas</a:t>
            </a:r>
            <a:r>
              <a:rPr lang="en-US" sz="4000" dirty="0"/>
              <a:t> </a:t>
            </a:r>
            <a:r>
              <a:rPr lang="en-US" sz="4000" dirty="0" err="1"/>
              <a:t>mais</a:t>
            </a:r>
            <a:r>
              <a:rPr lang="en-US" sz="4000" dirty="0"/>
              <a:t> </a:t>
            </a:r>
            <a:r>
              <a:rPr lang="en-US" sz="4000" dirty="0" err="1"/>
              <a:t>populares</a:t>
            </a:r>
            <a:r>
              <a:rPr lang="en-US" sz="4000" dirty="0"/>
              <a:t> por </a:t>
            </a:r>
            <a:r>
              <a:rPr lang="en-US" sz="4000" dirty="0" err="1"/>
              <a:t>ano</a:t>
            </a:r>
            <a:r>
              <a:rPr lang="en-US" sz="4000" dirty="0"/>
              <a:t>.</a:t>
            </a:r>
          </a:p>
        </p:txBody>
      </p:sp>
    </p:spTree>
    <p:extLst>
      <p:ext uri="{BB962C8B-B14F-4D97-AF65-F5344CB8AC3E}">
        <p14:creationId xmlns:p14="http://schemas.microsoft.com/office/powerpoint/2010/main" val="199152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Dataset</a:t>
            </a:r>
            <a:endParaRPr lang="pt-PT" dirty="0"/>
          </a:p>
        </p:txBody>
      </p:sp>
      <p:sp>
        <p:nvSpPr>
          <p:cNvPr id="3" name="Content Placeholder 2"/>
          <p:cNvSpPr>
            <a:spLocks noGrp="1"/>
          </p:cNvSpPr>
          <p:nvPr>
            <p:ph idx="1"/>
          </p:nvPr>
        </p:nvSpPr>
        <p:spPr/>
        <p:txBody>
          <a:bodyPr>
            <a:noAutofit/>
          </a:bodyPr>
          <a:lstStyle/>
          <a:p>
            <a:r>
              <a:rPr lang="en-US" sz="4000" dirty="0"/>
              <a:t>Data sample</a:t>
            </a:r>
          </a:p>
          <a:p>
            <a:r>
              <a:rPr lang="en-GB"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(from “</a:t>
            </a:r>
            <a:r>
              <a:rPr lang="en-GB" sz="1800" b="1"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Dataset_Cell_Phones_Model_Brand.json</a:t>
            </a:r>
            <a:r>
              <a:rPr lang="en-GB" sz="1800" b="1"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GB"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"Model": "_3", "Brand": "Nokia", "Battery": "Non-removable Li-Ion 2630 </a:t>
            </a:r>
            <a:r>
              <a:rPr lang="en-GB"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mAh</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battery", "Sensors": "Accelerometer| gyro| proximity| compass", "Announced": "2017  February", "</a:t>
            </a:r>
            <a:r>
              <a:rPr lang="en-GB"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Audio_jack</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"Yes", "Bluetooth": "4.0| A2DP| LE",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"GPS": "Yes with A-GPS", "Radio": "FM radio with RDS", "</a:t>
            </a:r>
            <a:r>
              <a:rPr lang="en-GB"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Display_type</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"IPS LCD capacitive touchscreen  16M </a:t>
            </a:r>
            <a:r>
              <a:rPr lang="en-GB"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colors</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GB"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Display_resolution</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"5.0 inches (~67.3% screen-to-body ratio)", "</a:t>
            </a:r>
            <a:r>
              <a:rPr lang="en-GB"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Display_size</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"720 x 1280 pixels (~294 </a:t>
            </a:r>
            <a:r>
              <a:rPr lang="en-GB"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ppi</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pixel density)", "RAM": "2 GB RAM", "</a:t>
            </a:r>
            <a:r>
              <a:rPr lang="en-GB"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Internal_memory</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"16 GB", "</a:t>
            </a:r>
            <a:r>
              <a:rPr lang="en-GB" sz="1800" dirty="0" err="1">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Primary_camera</a:t>
            </a:r>
            <a:r>
              <a:rPr lang="en-GB"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 "8 MP| f/2.0| autofocus| LED flash|"}</a:t>
            </a:r>
            <a:endParaRPr lang="pt-P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000" dirty="0"/>
          </a:p>
        </p:txBody>
      </p:sp>
    </p:spTree>
    <p:extLst>
      <p:ext uri="{BB962C8B-B14F-4D97-AF65-F5344CB8AC3E}">
        <p14:creationId xmlns:p14="http://schemas.microsoft.com/office/powerpoint/2010/main" val="2160188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Dataset</a:t>
            </a:r>
            <a:endParaRPr lang="pt-PT" dirty="0"/>
          </a:p>
        </p:txBody>
      </p:sp>
      <p:sp>
        <p:nvSpPr>
          <p:cNvPr id="3" name="Content Placeholder 2"/>
          <p:cNvSpPr>
            <a:spLocks noGrp="1"/>
          </p:cNvSpPr>
          <p:nvPr>
            <p:ph idx="1"/>
          </p:nvPr>
        </p:nvSpPr>
        <p:spPr/>
        <p:txBody>
          <a:bodyPr>
            <a:noAutofit/>
          </a:bodyPr>
          <a:lstStyle/>
          <a:p>
            <a:r>
              <a:rPr lang="en-US" sz="4000" dirty="0"/>
              <a:t>Data sample</a:t>
            </a:r>
          </a:p>
          <a:p>
            <a:r>
              <a:rPr lang="en-GB" sz="1800" b="1" dirty="0">
                <a:solidFill>
                  <a:srgbClr val="000000"/>
                </a:solidFill>
                <a:effectLst/>
                <a:latin typeface="Courier New" panose="02070309020205020404" pitchFamily="49" charset="0"/>
                <a:ea typeface="Times New Roman" panose="02020603050405020304" pitchFamily="18" charset="0"/>
              </a:rPr>
              <a:t>(from “List of best-selling mobile phones - Annual sales by manufacturer”) </a:t>
            </a:r>
          </a:p>
          <a:p>
            <a:r>
              <a:rPr lang="en-GB" sz="1800" dirty="0">
                <a:solidFill>
                  <a:srgbClr val="000000"/>
                </a:solidFill>
                <a:latin typeface="Courier New" panose="02070309020205020404" pitchFamily="49" charset="0"/>
                <a:ea typeface="Times New Roman" panose="02020603050405020304" pitchFamily="18" charset="0"/>
              </a:rPr>
              <a:t>	</a:t>
            </a:r>
            <a:r>
              <a:rPr lang="en-GB" sz="1800" dirty="0">
                <a:solidFill>
                  <a:srgbClr val="000000"/>
                </a:solidFill>
                <a:effectLst/>
                <a:latin typeface="Courier New" panose="02070309020205020404" pitchFamily="49" charset="0"/>
                <a:ea typeface="Times New Roman" panose="02020603050405020304" pitchFamily="18" charset="0"/>
              </a:rPr>
              <a:t>Nokia; 3; 5; 9; 13; 8; 20.593; 37.374; 76.335; 126.369; 139.672; 151.422; 180.672; 207.231; 265.615; 344.916; 435.453; 472.315; 440.8816; 461.3182; 422.4783; 333.938; </a:t>
            </a:r>
            <a:endParaRPr lang="en-US" sz="4000" dirty="0"/>
          </a:p>
        </p:txBody>
      </p:sp>
    </p:spTree>
    <p:extLst>
      <p:ext uri="{BB962C8B-B14F-4D97-AF65-F5344CB8AC3E}">
        <p14:creationId xmlns:p14="http://schemas.microsoft.com/office/powerpoint/2010/main" val="111033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Selected</a:t>
            </a:r>
            <a:r>
              <a:rPr lang="pt-PT" sz="6000" dirty="0"/>
              <a:t> / </a:t>
            </a:r>
            <a:r>
              <a:rPr lang="pt-PT" sz="6000" dirty="0" err="1"/>
              <a:t>derived</a:t>
            </a:r>
            <a:r>
              <a:rPr lang="pt-PT" sz="6000" dirty="0"/>
              <a:t> data</a:t>
            </a:r>
          </a:p>
        </p:txBody>
      </p:sp>
    </p:spTree>
    <p:extLst>
      <p:ext uri="{BB962C8B-B14F-4D97-AF65-F5344CB8AC3E}">
        <p14:creationId xmlns:p14="http://schemas.microsoft.com/office/powerpoint/2010/main" val="62735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Selected data</a:t>
            </a:r>
            <a:endParaRPr lang="pt-PT" dirty="0"/>
          </a:p>
        </p:txBody>
      </p:sp>
      <p:sp>
        <p:nvSpPr>
          <p:cNvPr id="3" name="Content Placeholder 2"/>
          <p:cNvSpPr>
            <a:spLocks noGrp="1"/>
          </p:cNvSpPr>
          <p:nvPr>
            <p:ph idx="1"/>
          </p:nvPr>
        </p:nvSpPr>
        <p:spPr/>
        <p:txBody>
          <a:bodyPr>
            <a:noAutofit/>
          </a:bodyPr>
          <a:lstStyle/>
          <a:p>
            <a:r>
              <a:rPr lang="en-US" sz="4000" dirty="0"/>
              <a:t>Data description</a:t>
            </a:r>
          </a:p>
          <a:p>
            <a:pPr marL="914400" lvl="1" indent="-457200">
              <a:buFont typeface="Arial" panose="020B0604020202020204" pitchFamily="34" charset="0"/>
              <a:buChar char="•"/>
            </a:pPr>
            <a:r>
              <a:rPr lang="en-US" dirty="0" err="1"/>
              <a:t>Os</a:t>
            </a:r>
            <a:r>
              <a:rPr lang="en-US" dirty="0"/>
              <a:t> </a:t>
            </a:r>
            <a:r>
              <a:rPr lang="en-US" dirty="0" err="1"/>
              <a:t>atributos</a:t>
            </a:r>
            <a:r>
              <a:rPr lang="en-US" dirty="0"/>
              <a:t> </a:t>
            </a:r>
            <a:r>
              <a:rPr lang="en-US" dirty="0" err="1"/>
              <a:t>selecionados</a:t>
            </a:r>
            <a:r>
              <a:rPr lang="en-US" dirty="0"/>
              <a:t> do </a:t>
            </a:r>
            <a:r>
              <a:rPr lang="en-US" dirty="0" err="1"/>
              <a:t>primeiro</a:t>
            </a:r>
            <a:r>
              <a:rPr lang="en-US" dirty="0"/>
              <a:t> dataset </a:t>
            </a:r>
            <a:r>
              <a:rPr lang="en-US" dirty="0" err="1"/>
              <a:t>foram</a:t>
            </a:r>
            <a:r>
              <a:rPr lang="en-US" dirty="0"/>
              <a:t>: Model, Brand, Sensors, </a:t>
            </a:r>
            <a:r>
              <a:rPr lang="en-US" dirty="0" err="1"/>
              <a:t>Audio_jack</a:t>
            </a:r>
            <a:r>
              <a:rPr lang="en-US" dirty="0"/>
              <a:t>, Bluetooth, GPS, Radio, </a:t>
            </a:r>
            <a:r>
              <a:rPr lang="en-US" dirty="0" err="1"/>
              <a:t>Display_type</a:t>
            </a:r>
            <a:r>
              <a:rPr lang="en-US" dirty="0"/>
              <a:t>, </a:t>
            </a:r>
            <a:r>
              <a:rPr lang="en-US" dirty="0" err="1"/>
              <a:t>Display_resolution</a:t>
            </a:r>
            <a:r>
              <a:rPr lang="en-US" dirty="0"/>
              <a:t>, </a:t>
            </a:r>
            <a:r>
              <a:rPr lang="en-US" dirty="0" err="1"/>
              <a:t>Display_size</a:t>
            </a:r>
            <a:r>
              <a:rPr lang="en-US" dirty="0"/>
              <a:t>, RAM, </a:t>
            </a:r>
            <a:r>
              <a:rPr lang="en-US" dirty="0" err="1"/>
              <a:t>Internal_memory</a:t>
            </a:r>
            <a:r>
              <a:rPr lang="en-US" dirty="0"/>
              <a:t>, </a:t>
            </a:r>
            <a:r>
              <a:rPr lang="en-US" dirty="0" err="1"/>
              <a:t>Primary_camera</a:t>
            </a:r>
            <a:r>
              <a:rPr lang="en-US" dirty="0"/>
              <a:t>. </a:t>
            </a:r>
          </a:p>
          <a:p>
            <a:pPr marL="914400" lvl="1" indent="-457200">
              <a:buFont typeface="Arial" panose="020B0604020202020204" pitchFamily="34" charset="0"/>
              <a:buChar char="•"/>
            </a:pPr>
            <a:endParaRPr lang="en-US" dirty="0"/>
          </a:p>
          <a:p>
            <a:pPr marL="914400" lvl="1" indent="-457200">
              <a:buFont typeface="Arial" panose="020B0604020202020204" pitchFamily="34" charset="0"/>
              <a:buChar char="•"/>
            </a:pPr>
            <a:r>
              <a:rPr lang="en-US" dirty="0" err="1"/>
              <a:t>Em</a:t>
            </a:r>
            <a:r>
              <a:rPr lang="en-US" dirty="0"/>
              <a:t> </a:t>
            </a:r>
            <a:r>
              <a:rPr lang="en-US" dirty="0" err="1"/>
              <a:t>relação</a:t>
            </a:r>
            <a:r>
              <a:rPr lang="en-US" dirty="0"/>
              <a:t> </a:t>
            </a:r>
            <a:r>
              <a:rPr lang="en-US" dirty="0" err="1"/>
              <a:t>ao</a:t>
            </a:r>
            <a:r>
              <a:rPr lang="en-US" dirty="0"/>
              <a:t> </a:t>
            </a:r>
            <a:r>
              <a:rPr lang="en-US" dirty="0" err="1"/>
              <a:t>segundo</a:t>
            </a:r>
            <a:r>
              <a:rPr lang="en-US" dirty="0"/>
              <a:t> dataset, </a:t>
            </a:r>
            <a:r>
              <a:rPr lang="en-US" dirty="0" err="1"/>
              <a:t>nós</a:t>
            </a:r>
            <a:r>
              <a:rPr lang="en-US" dirty="0"/>
              <a:t> </a:t>
            </a:r>
            <a:r>
              <a:rPr lang="en-US" dirty="0" err="1"/>
              <a:t>selecionámos</a:t>
            </a:r>
            <a:r>
              <a:rPr lang="en-US" dirty="0"/>
              <a:t> the Brands, Years and Sales. </a:t>
            </a:r>
          </a:p>
        </p:txBody>
      </p:sp>
    </p:spTree>
    <p:extLst>
      <p:ext uri="{BB962C8B-B14F-4D97-AF65-F5344CB8AC3E}">
        <p14:creationId xmlns:p14="http://schemas.microsoft.com/office/powerpoint/2010/main" val="296299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data</a:t>
            </a:r>
            <a:endParaRPr lang="pt-PT" dirty="0"/>
          </a:p>
        </p:txBody>
      </p:sp>
      <p:sp>
        <p:nvSpPr>
          <p:cNvPr id="3" name="Content Placeholder 2"/>
          <p:cNvSpPr>
            <a:spLocks noGrp="1"/>
          </p:cNvSpPr>
          <p:nvPr>
            <p:ph idx="1"/>
          </p:nvPr>
        </p:nvSpPr>
        <p:spPr/>
        <p:txBody>
          <a:bodyPr>
            <a:noAutofit/>
          </a:bodyPr>
          <a:lstStyle/>
          <a:p>
            <a:r>
              <a:rPr lang="en-US" sz="4000" dirty="0"/>
              <a:t>Derived data description</a:t>
            </a:r>
          </a:p>
          <a:p>
            <a:pPr lvl="1"/>
            <a:r>
              <a:rPr lang="en-US" dirty="0"/>
              <a:t>As </a:t>
            </a:r>
            <a:r>
              <a:rPr lang="en-US" dirty="0" err="1"/>
              <a:t>medidas</a:t>
            </a:r>
            <a:r>
              <a:rPr lang="en-US" dirty="0"/>
              <a:t> </a:t>
            </a:r>
            <a:r>
              <a:rPr lang="en-US" dirty="0" err="1"/>
              <a:t>derivadas</a:t>
            </a:r>
            <a:r>
              <a:rPr lang="en-US" dirty="0"/>
              <a:t> </a:t>
            </a:r>
            <a:r>
              <a:rPr lang="en-US" dirty="0" err="1"/>
              <a:t>são</a:t>
            </a:r>
            <a:r>
              <a:rPr lang="en-US" dirty="0"/>
              <a:t> </a:t>
            </a:r>
            <a:r>
              <a:rPr lang="en-US" dirty="0" err="1"/>
              <a:t>Aspect_ratio</a:t>
            </a:r>
            <a:r>
              <a:rPr lang="en-US" dirty="0"/>
              <a:t> (dimension1 / dimension2, ambas </a:t>
            </a:r>
            <a:r>
              <a:rPr lang="en-US" dirty="0" err="1"/>
              <a:t>extraídas</a:t>
            </a:r>
            <a:r>
              <a:rPr lang="en-US" dirty="0"/>
              <a:t> do </a:t>
            </a:r>
            <a:r>
              <a:rPr lang="en-US" dirty="0" err="1"/>
              <a:t>Display_resolution</a:t>
            </a:r>
            <a:r>
              <a:rPr lang="en-US" dirty="0"/>
              <a:t>), </a:t>
            </a:r>
            <a:r>
              <a:rPr lang="en-US" dirty="0" err="1"/>
              <a:t>ram_MB</a:t>
            </a:r>
            <a:r>
              <a:rPr lang="en-US" dirty="0"/>
              <a:t> e </a:t>
            </a:r>
            <a:r>
              <a:rPr lang="en-US" dirty="0" err="1"/>
              <a:t>im_MB</a:t>
            </a:r>
            <a:r>
              <a:rPr lang="en-US" dirty="0"/>
              <a:t> (ambas </a:t>
            </a:r>
            <a:r>
              <a:rPr lang="en-US" dirty="0" err="1"/>
              <a:t>convertidas</a:t>
            </a:r>
            <a:r>
              <a:rPr lang="en-US" dirty="0"/>
              <a:t> para MB </a:t>
            </a:r>
            <a:r>
              <a:rPr lang="en-US" dirty="0" err="1"/>
              <a:t>através</a:t>
            </a:r>
            <a:r>
              <a:rPr lang="en-US" dirty="0"/>
              <a:t> dos </a:t>
            </a:r>
            <a:r>
              <a:rPr lang="en-US" dirty="0" err="1"/>
              <a:t>atributos</a:t>
            </a:r>
            <a:r>
              <a:rPr lang="en-US" dirty="0"/>
              <a:t> RAM e </a:t>
            </a:r>
            <a:r>
              <a:rPr lang="en-US" dirty="0" err="1"/>
              <a:t>Internal_memory</a:t>
            </a:r>
            <a:r>
              <a:rPr lang="en-US" dirty="0"/>
              <a:t>, </a:t>
            </a:r>
            <a:r>
              <a:rPr lang="en-US" dirty="0" err="1"/>
              <a:t>respetivamente</a:t>
            </a:r>
            <a:r>
              <a:rPr lang="en-US" dirty="0"/>
              <a:t> e Year, Quarter e Month (parsed do Announced, months </a:t>
            </a:r>
            <a:r>
              <a:rPr lang="en-US" dirty="0" err="1"/>
              <a:t>são</a:t>
            </a:r>
            <a:r>
              <a:rPr lang="en-US" dirty="0"/>
              <a:t> </a:t>
            </a:r>
            <a:r>
              <a:rPr lang="en-US" dirty="0" err="1"/>
              <a:t>às</a:t>
            </a:r>
            <a:r>
              <a:rPr lang="en-US" dirty="0"/>
              <a:t> </a:t>
            </a:r>
            <a:r>
              <a:rPr lang="en-US" dirty="0" err="1"/>
              <a:t>vezes</a:t>
            </a:r>
            <a:r>
              <a:rPr lang="en-US" dirty="0"/>
              <a:t> </a:t>
            </a:r>
            <a:r>
              <a:rPr lang="en-US" dirty="0" err="1"/>
              <a:t>convertidos</a:t>
            </a:r>
            <a:r>
              <a:rPr lang="en-US" dirty="0"/>
              <a:t> no </a:t>
            </a:r>
            <a:r>
              <a:rPr lang="en-US" dirty="0" err="1"/>
              <a:t>respetivo</a:t>
            </a:r>
            <a:r>
              <a:rPr lang="en-US" dirty="0"/>
              <a:t> quarter)  e # Models (</a:t>
            </a:r>
            <a:r>
              <a:rPr lang="en-US" dirty="0" err="1"/>
              <a:t>derivado</a:t>
            </a:r>
            <a:r>
              <a:rPr lang="en-US" dirty="0"/>
              <a:t> do dataset dos </a:t>
            </a:r>
            <a:r>
              <a:rPr lang="en-US" dirty="0" err="1"/>
              <a:t>modelos</a:t>
            </a:r>
            <a:r>
              <a:rPr lang="en-US" dirty="0"/>
              <a:t>, </a:t>
            </a:r>
            <a:r>
              <a:rPr lang="en-US" dirty="0" err="1"/>
              <a:t>separados</a:t>
            </a:r>
            <a:r>
              <a:rPr lang="en-US" dirty="0"/>
              <a:t> por </a:t>
            </a:r>
            <a:r>
              <a:rPr lang="en-US" dirty="0" err="1"/>
              <a:t>marca</a:t>
            </a:r>
            <a:r>
              <a:rPr lang="en-US" dirty="0"/>
              <a:t> e </a:t>
            </a:r>
            <a:r>
              <a:rPr lang="en-US" dirty="0" err="1"/>
              <a:t>ano</a:t>
            </a:r>
            <a:r>
              <a:rPr lang="en-US" dirty="0"/>
              <a:t>).</a:t>
            </a:r>
          </a:p>
        </p:txBody>
      </p:sp>
    </p:spTree>
    <p:extLst>
      <p:ext uri="{BB962C8B-B14F-4D97-AF65-F5344CB8AC3E}">
        <p14:creationId xmlns:p14="http://schemas.microsoft.com/office/powerpoint/2010/main" val="1783310095"/>
      </p:ext>
    </p:extLst>
  </p:cSld>
  <p:clrMapOvr>
    <a:masterClrMapping/>
  </p:clrMapOvr>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3047</TotalTime>
  <Words>1169</Words>
  <Application>Microsoft Office PowerPoint</Application>
  <PresentationFormat>Apresentação no Ecrã (4:3)</PresentationFormat>
  <Paragraphs>139</Paragraphs>
  <Slides>23</Slides>
  <Notes>17</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23</vt:i4>
      </vt:variant>
    </vt:vector>
  </HeadingPairs>
  <TitlesOfParts>
    <vt:vector size="28" baseType="lpstr">
      <vt:lpstr>Arial</vt:lpstr>
      <vt:lpstr>Calibri</vt:lpstr>
      <vt:lpstr>Courier New</vt:lpstr>
      <vt:lpstr>Times New Roman</vt:lpstr>
      <vt:lpstr>template-gvip</vt:lpstr>
      <vt:lpstr>Information Visualization Project Proposal and Dataset</vt:lpstr>
      <vt:lpstr>INITIAL DATASET</vt:lpstr>
      <vt:lpstr>Initial Dataset</vt:lpstr>
      <vt:lpstr>Initial Dataset</vt:lpstr>
      <vt:lpstr>Initial Dataset</vt:lpstr>
      <vt:lpstr>Initial Dataset</vt:lpstr>
      <vt:lpstr>Selected / derived data</vt:lpstr>
      <vt:lpstr>Selected data</vt:lpstr>
      <vt:lpstr>Derived data</vt:lpstr>
      <vt:lpstr>Data abstraction</vt:lpstr>
      <vt:lpstr>Data abstraction</vt:lpstr>
      <vt:lpstr>Data abstraction</vt:lpstr>
      <vt:lpstr>Data abstraction</vt:lpstr>
      <vt:lpstr>Data abstraction</vt:lpstr>
      <vt:lpstr>Dataset processing</vt:lpstr>
      <vt:lpstr>Dataset processing</vt:lpstr>
      <vt:lpstr>Dataset processing</vt:lpstr>
      <vt:lpstr>Mapping</vt:lpstr>
      <vt:lpstr>Mapping</vt:lpstr>
      <vt:lpstr>Mapping</vt:lpstr>
      <vt:lpstr>Mapping</vt:lpstr>
      <vt:lpstr>Mapping</vt:lpstr>
      <vt:lpstr>Mapping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Isabel Soares</cp:lastModifiedBy>
  <cp:revision>344</cp:revision>
  <dcterms:created xsi:type="dcterms:W3CDTF">2010-04-13T09:45:33Z</dcterms:created>
  <dcterms:modified xsi:type="dcterms:W3CDTF">2020-10-17T13:34:06Z</dcterms:modified>
</cp:coreProperties>
</file>