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1096" r:id="rId4"/>
    <p:sldId id="1097" r:id="rId5"/>
    <p:sldId id="1098" r:id="rId6"/>
    <p:sldId id="1105" r:id="rId7"/>
    <p:sldId id="1101" r:id="rId8"/>
    <p:sldId id="1102" r:id="rId9"/>
    <p:sldId id="1106" r:id="rId10"/>
    <p:sldId id="1107" r:id="rId11"/>
    <p:sldId id="1103" r:id="rId12"/>
    <p:sldId id="1104" r:id="rId13"/>
    <p:sldId id="1109" r:id="rId14"/>
    <p:sldId id="1108" r:id="rId15"/>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DFD"/>
    <a:srgbClr val="00FF00"/>
    <a:srgbClr val="1D3B59"/>
    <a:srgbClr val="663300"/>
    <a:srgbClr val="FF9900"/>
    <a:srgbClr val="66CCFF"/>
    <a:srgbClr val="FF99FF"/>
    <a:srgbClr val="003399"/>
    <a:srgbClr val="EAEAEA"/>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784" autoAdjust="0"/>
  </p:normalViewPr>
  <p:slideViewPr>
    <p:cSldViewPr>
      <p:cViewPr varScale="1">
        <p:scale>
          <a:sx n="97" d="100"/>
          <a:sy n="97" d="100"/>
        </p:scale>
        <p:origin x="1926" y="12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52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5C36E7-9E00-462E-80A3-32F2BE615C7A}" type="datetimeFigureOut">
              <a:rPr lang="en-US" smtClean="0"/>
              <a:t>10/2/2020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7B702CB-D988-47C5-8204-95032A6A7C26}" type="slidenum">
              <a:rPr lang="en-US" smtClean="0"/>
              <a:t>‹nº›</a:t>
            </a:fld>
            <a:endParaRPr lang="en-US"/>
          </a:p>
        </p:txBody>
      </p:sp>
    </p:spTree>
    <p:extLst>
      <p:ext uri="{BB962C8B-B14F-4D97-AF65-F5344CB8AC3E}">
        <p14:creationId xmlns:p14="http://schemas.microsoft.com/office/powerpoint/2010/main" val="6423270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F3E309-ED8D-4193-99AF-E5EA90965E98}" type="datetimeFigureOut">
              <a:rPr lang="en-US" smtClean="0"/>
              <a:pPr/>
              <a:t>10/2/2020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35F173-C1DD-4975-94BF-5B9ED67F7674}" type="slidenum">
              <a:rPr lang="en-US" smtClean="0"/>
              <a:pPr/>
              <a:t>‹nº›</a:t>
            </a:fld>
            <a:endParaRPr lang="en-US"/>
          </a:p>
        </p:txBody>
      </p:sp>
    </p:spTree>
    <p:extLst>
      <p:ext uri="{BB962C8B-B14F-4D97-AF65-F5344CB8AC3E}">
        <p14:creationId xmlns:p14="http://schemas.microsoft.com/office/powerpoint/2010/main" val="929916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back4app.com/database/paul-datasets/cell-phone-datase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List_of_best-selling_mobile_phones#Annual_sales_by_manufacturer"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(Sousa)</a:t>
            </a:r>
            <a:endParaRPr lang="pt-PT" dirty="0"/>
          </a:p>
        </p:txBody>
      </p:sp>
      <p:sp>
        <p:nvSpPr>
          <p:cNvPr id="4" name="Marcador de Posição do Número do Diapositivo 3"/>
          <p:cNvSpPr>
            <a:spLocks noGrp="1"/>
          </p:cNvSpPr>
          <p:nvPr>
            <p:ph type="sldNum" sz="quarter" idx="10"/>
          </p:nvPr>
        </p:nvSpPr>
        <p:spPr/>
        <p:txBody>
          <a:bodyPr/>
          <a:lstStyle/>
          <a:p>
            <a:fld id="{F535F173-C1DD-4975-94BF-5B9ED67F7674}" type="slidenum">
              <a:rPr lang="en-US" smtClean="0"/>
              <a:pPr/>
              <a:t>1</a:t>
            </a:fld>
            <a:endParaRPr lang="en-US"/>
          </a:p>
        </p:txBody>
      </p:sp>
    </p:spTree>
    <p:extLst>
      <p:ext uri="{BB962C8B-B14F-4D97-AF65-F5344CB8AC3E}">
        <p14:creationId xmlns:p14="http://schemas.microsoft.com/office/powerpoint/2010/main" val="356581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(Sousa)</a:t>
            </a:r>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10</a:t>
            </a:fld>
            <a:endParaRPr lang="en-US"/>
          </a:p>
        </p:txBody>
      </p:sp>
    </p:spTree>
    <p:extLst>
      <p:ext uri="{BB962C8B-B14F-4D97-AF65-F5344CB8AC3E}">
        <p14:creationId xmlns:p14="http://schemas.microsoft.com/office/powerpoint/2010/main" val="1162443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(Sousa)</a:t>
            </a:r>
            <a:endParaRPr lang="pt-PT" dirty="0"/>
          </a:p>
        </p:txBody>
      </p:sp>
      <p:sp>
        <p:nvSpPr>
          <p:cNvPr id="4" name="Marcador de Posição do Número do Diapositivo 3"/>
          <p:cNvSpPr>
            <a:spLocks noGrp="1"/>
          </p:cNvSpPr>
          <p:nvPr>
            <p:ph type="sldNum" sz="quarter" idx="10"/>
          </p:nvPr>
        </p:nvSpPr>
        <p:spPr/>
        <p:txBody>
          <a:bodyPr/>
          <a:lstStyle/>
          <a:p>
            <a:fld id="{F535F173-C1DD-4975-94BF-5B9ED67F7674}" type="slidenum">
              <a:rPr lang="en-US" smtClean="0"/>
              <a:pPr/>
              <a:t>11</a:t>
            </a:fld>
            <a:endParaRPr lang="en-US"/>
          </a:p>
        </p:txBody>
      </p:sp>
    </p:spTree>
    <p:extLst>
      <p:ext uri="{BB962C8B-B14F-4D97-AF65-F5344CB8AC3E}">
        <p14:creationId xmlns:p14="http://schemas.microsoft.com/office/powerpoint/2010/main" val="4191131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12</a:t>
            </a:fld>
            <a:endParaRPr lang="en-US"/>
          </a:p>
        </p:txBody>
      </p:sp>
    </p:spTree>
    <p:extLst>
      <p:ext uri="{BB962C8B-B14F-4D97-AF65-F5344CB8AC3E}">
        <p14:creationId xmlns:p14="http://schemas.microsoft.com/office/powerpoint/2010/main" val="35205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13</a:t>
            </a:fld>
            <a:endParaRPr lang="en-US"/>
          </a:p>
        </p:txBody>
      </p:sp>
    </p:spTree>
    <p:extLst>
      <p:ext uri="{BB962C8B-B14F-4D97-AF65-F5344CB8AC3E}">
        <p14:creationId xmlns:p14="http://schemas.microsoft.com/office/powerpoint/2010/main" val="494508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14</a:t>
            </a:fld>
            <a:endParaRPr lang="en-US"/>
          </a:p>
        </p:txBody>
      </p:sp>
    </p:spTree>
    <p:extLst>
      <p:ext uri="{BB962C8B-B14F-4D97-AF65-F5344CB8AC3E}">
        <p14:creationId xmlns:p14="http://schemas.microsoft.com/office/powerpoint/2010/main" val="574027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(Isabel)</a:t>
            </a:r>
          </a:p>
        </p:txBody>
      </p:sp>
      <p:sp>
        <p:nvSpPr>
          <p:cNvPr id="4" name="Marcador de Posição do Número do Diapositivo 3"/>
          <p:cNvSpPr>
            <a:spLocks noGrp="1"/>
          </p:cNvSpPr>
          <p:nvPr>
            <p:ph type="sldNum" sz="quarter" idx="10"/>
          </p:nvPr>
        </p:nvSpPr>
        <p:spPr/>
        <p:txBody>
          <a:bodyPr/>
          <a:lstStyle/>
          <a:p>
            <a:fld id="{F535F173-C1DD-4975-94BF-5B9ED67F7674}" type="slidenum">
              <a:rPr lang="en-US" smtClean="0"/>
              <a:pPr/>
              <a:t>2</a:t>
            </a:fld>
            <a:endParaRPr lang="en-US"/>
          </a:p>
        </p:txBody>
      </p:sp>
    </p:spTree>
    <p:extLst>
      <p:ext uri="{BB962C8B-B14F-4D97-AF65-F5344CB8AC3E}">
        <p14:creationId xmlns:p14="http://schemas.microsoft.com/office/powerpoint/2010/main" val="30399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(Isabel)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a:t>
            </a:r>
            <a:r>
              <a:rPr lang="en-US" sz="1200" kern="1200" dirty="0" smtClean="0">
                <a:solidFill>
                  <a:schemeClr val="tx1"/>
                </a:solidFill>
                <a:effectLst/>
                <a:latin typeface="+mn-lt"/>
                <a:ea typeface="+mn-ea"/>
                <a:cs typeface="+mn-cs"/>
              </a:rPr>
              <a:t>this project we are looking into “</a:t>
            </a:r>
            <a:r>
              <a:rPr lang="en-US" sz="1200" i="1" kern="1200" dirty="0" smtClean="0">
                <a:solidFill>
                  <a:schemeClr val="tx1"/>
                </a:solidFill>
                <a:effectLst/>
                <a:latin typeface="+mn-lt"/>
                <a:ea typeface="+mn-ea"/>
                <a:cs typeface="+mn-cs"/>
              </a:rPr>
              <a:t>The Evolution of Mobile Phones: Brands and Specs</a:t>
            </a:r>
            <a:r>
              <a:rPr lang="en-US" sz="1200" kern="1200" dirty="0" smtClean="0">
                <a:solidFill>
                  <a:schemeClr val="tx1"/>
                </a:solidFill>
                <a:effectLst/>
                <a:latin typeface="+mn-lt"/>
                <a:ea typeface="+mn-ea"/>
                <a:cs typeface="+mn-cs"/>
              </a:rPr>
              <a:t>”. With this visualization, we hope to show how the brands and models developed over time both economically and in terms of the technology and its hardware. We think this is an interesting subject to explore because we are a technological generation and through this project we will be able to expose the evolution of a device so crucial to our lives.</a:t>
            </a:r>
            <a:endParaRPr lang="pt-PT"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535F173-C1DD-4975-94BF-5B9ED67F7674}" type="slidenum">
              <a:rPr lang="en-US" smtClean="0"/>
              <a:pPr/>
              <a:t>3</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(Daniel)</a:t>
            </a:r>
            <a:endParaRPr lang="pt-PT" dirty="0"/>
          </a:p>
        </p:txBody>
      </p:sp>
      <p:sp>
        <p:nvSpPr>
          <p:cNvPr id="4" name="Marcador de Posição do Número do Diapositivo 3"/>
          <p:cNvSpPr>
            <a:spLocks noGrp="1"/>
          </p:cNvSpPr>
          <p:nvPr>
            <p:ph type="sldNum" sz="quarter" idx="10"/>
          </p:nvPr>
        </p:nvSpPr>
        <p:spPr/>
        <p:txBody>
          <a:bodyPr/>
          <a:lstStyle/>
          <a:p>
            <a:fld id="{F535F173-C1DD-4975-94BF-5B9ED67F7674}" type="slidenum">
              <a:rPr lang="en-US" smtClean="0"/>
              <a:pPr/>
              <a:t>4</a:t>
            </a:fld>
            <a:endParaRPr lang="en-US"/>
          </a:p>
        </p:txBody>
      </p:sp>
    </p:spTree>
    <p:extLst>
      <p:ext uri="{BB962C8B-B14F-4D97-AF65-F5344CB8AC3E}">
        <p14:creationId xmlns:p14="http://schemas.microsoft.com/office/powerpoint/2010/main" val="1462511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(Daniel)</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We </a:t>
            </a:r>
            <a:r>
              <a:rPr lang="en-US" sz="1200" b="1" kern="1200" dirty="0" smtClean="0">
                <a:solidFill>
                  <a:schemeClr val="tx1"/>
                </a:solidFill>
                <a:effectLst/>
                <a:latin typeface="+mn-lt"/>
                <a:ea typeface="+mn-ea"/>
                <a:cs typeface="+mn-cs"/>
              </a:rPr>
              <a:t>came across two different datasets that will complement each other to enhance the visualization:</a:t>
            </a:r>
            <a:endParaRPr lang="pt-PT" sz="1200" b="1"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The datasets we’ll be using are “</a:t>
            </a:r>
            <a:r>
              <a:rPr lang="en-US" sz="1200" b="1" i="1" kern="1200" dirty="0" smtClean="0">
                <a:solidFill>
                  <a:schemeClr val="tx1"/>
                </a:solidFill>
                <a:effectLst/>
                <a:latin typeface="+mn-lt"/>
                <a:ea typeface="+mn-ea"/>
                <a:cs typeface="+mn-cs"/>
              </a:rPr>
              <a:t>Cell Phones Brands and Models</a:t>
            </a:r>
            <a:r>
              <a:rPr lang="en-US" sz="1200" b="1" kern="1200" dirty="0" smtClean="0">
                <a:solidFill>
                  <a:schemeClr val="tx1"/>
                </a:solidFill>
                <a:effectLst/>
                <a:latin typeface="+mn-lt"/>
                <a:ea typeface="+mn-ea"/>
                <a:cs typeface="+mn-cs"/>
              </a:rPr>
              <a:t>” and “</a:t>
            </a:r>
            <a:r>
              <a:rPr lang="en-US" sz="1200" b="1" i="1" kern="1200" dirty="0" smtClean="0">
                <a:solidFill>
                  <a:schemeClr val="tx1"/>
                </a:solidFill>
                <a:effectLst/>
                <a:latin typeface="+mn-lt"/>
                <a:ea typeface="+mn-ea"/>
                <a:cs typeface="+mn-cs"/>
              </a:rPr>
              <a:t>List of best-selling mobile phones - Annual sales by manufacturer</a:t>
            </a:r>
            <a:r>
              <a:rPr lang="en-US" sz="1200" b="1" kern="1200" dirty="0" smtClean="0">
                <a:solidFill>
                  <a:schemeClr val="tx1"/>
                </a:solidFill>
                <a:effectLst/>
                <a:latin typeface="+mn-lt"/>
                <a:ea typeface="+mn-ea"/>
                <a:cs typeface="+mn-cs"/>
              </a:rPr>
              <a:t>”.</a:t>
            </a:r>
            <a:endParaRPr lang="pt-PT"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dataset is available in </a:t>
            </a:r>
            <a:r>
              <a:rPr lang="en-US" sz="1200" u="sng" kern="1200" dirty="0" smtClean="0">
                <a:solidFill>
                  <a:schemeClr val="tx1"/>
                </a:solidFill>
                <a:effectLst/>
                <a:latin typeface="+mn-lt"/>
                <a:ea typeface="+mn-ea"/>
                <a:cs typeface="+mn-cs"/>
                <a:hlinkClick r:id="rId3"/>
              </a:rPr>
              <a:t>Back4App</a:t>
            </a:r>
            <a:r>
              <a:rPr lang="en-US" sz="1200" kern="1200" dirty="0" smtClean="0">
                <a:solidFill>
                  <a:schemeClr val="tx1"/>
                </a:solidFill>
                <a:effectLst/>
                <a:latin typeface="+mn-lt"/>
                <a:ea typeface="+mn-ea"/>
                <a:cs typeface="+mn-cs"/>
              </a:rPr>
              <a:t> and can be freely downloaded for further use and can be accessed either by the raw file or by their API. </a:t>
            </a:r>
          </a:p>
          <a:p>
            <a:endParaRPr lang="en-US" sz="1200" kern="1200" dirty="0" smtClean="0">
              <a:solidFill>
                <a:schemeClr val="tx1"/>
              </a:solidFill>
              <a:effectLst/>
              <a:latin typeface="+mn-lt"/>
              <a:ea typeface="+mn-ea"/>
              <a:cs typeface="+mn-cs"/>
            </a:endParaRPr>
          </a:p>
          <a:p>
            <a:r>
              <a:rPr lang="en-US" baseline="0" dirty="0" smtClean="0"/>
              <a:t>https://www.back4app.com/database/paul-datasets/cell-phone-dataset</a:t>
            </a:r>
          </a:p>
        </p:txBody>
      </p:sp>
      <p:sp>
        <p:nvSpPr>
          <p:cNvPr id="4" name="Slide Number Placeholder 3"/>
          <p:cNvSpPr>
            <a:spLocks noGrp="1"/>
          </p:cNvSpPr>
          <p:nvPr>
            <p:ph type="sldNum" sz="quarter" idx="10"/>
          </p:nvPr>
        </p:nvSpPr>
        <p:spPr/>
        <p:txBody>
          <a:bodyPr/>
          <a:lstStyle/>
          <a:p>
            <a:fld id="{F535F173-C1DD-4975-94BF-5B9ED67F7674}" type="slidenum">
              <a:rPr lang="en-US" smtClean="0"/>
              <a:pPr/>
              <a:t>5</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(Sousa)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second dataset will need to be treated because the information is stored on a table of a </a:t>
            </a:r>
            <a:r>
              <a:rPr lang="en-US" sz="1200" b="1" u="sng" kern="1200" dirty="0" smtClean="0">
                <a:solidFill>
                  <a:schemeClr val="tx1"/>
                </a:solidFill>
                <a:effectLst/>
                <a:latin typeface="+mn-lt"/>
                <a:ea typeface="+mn-ea"/>
                <a:cs typeface="+mn-cs"/>
                <a:hlinkClick r:id="rId3"/>
              </a:rPr>
              <a:t>Wikipedia Web Page</a:t>
            </a:r>
            <a:r>
              <a:rPr lang="en-US" sz="1200" b="1" kern="1200" dirty="0" smtClean="0">
                <a:solidFill>
                  <a:schemeClr val="tx1"/>
                </a:solidFill>
                <a:effectLst/>
                <a:latin typeface="+mn-lt"/>
                <a:ea typeface="+mn-ea"/>
                <a:cs typeface="+mn-cs"/>
              </a:rPr>
              <a:t>. Furthermore, the last dataset will complement the first dataset, which doesn't contain the brands sales.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PT" sz="1200" b="1" kern="1200" dirty="0" smtClean="0">
                <a:solidFill>
                  <a:schemeClr val="tx1"/>
                </a:solidFill>
                <a:effectLst/>
                <a:latin typeface="+mn-lt"/>
                <a:ea typeface="+mn-ea"/>
                <a:cs typeface="+mn-cs"/>
              </a:rPr>
              <a:t>https://en.wikipedia.org/wiki/List_of_best-selling_mobile_phones#Annual_sales_by_manufacturer</a:t>
            </a:r>
          </a:p>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6</a:t>
            </a:fld>
            <a:endParaRPr lang="en-US"/>
          </a:p>
        </p:txBody>
      </p:sp>
    </p:spTree>
    <p:extLst>
      <p:ext uri="{BB962C8B-B14F-4D97-AF65-F5344CB8AC3E}">
        <p14:creationId xmlns:p14="http://schemas.microsoft.com/office/powerpoint/2010/main" val="2874797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(Sousa)</a:t>
            </a:r>
            <a:endParaRPr lang="pt-PT" dirty="0"/>
          </a:p>
        </p:txBody>
      </p:sp>
      <p:sp>
        <p:nvSpPr>
          <p:cNvPr id="4" name="Marcador de Posição do Número do Diapositivo 3"/>
          <p:cNvSpPr>
            <a:spLocks noGrp="1"/>
          </p:cNvSpPr>
          <p:nvPr>
            <p:ph type="sldNum" sz="quarter" idx="10"/>
          </p:nvPr>
        </p:nvSpPr>
        <p:spPr/>
        <p:txBody>
          <a:bodyPr/>
          <a:lstStyle/>
          <a:p>
            <a:fld id="{F535F173-C1DD-4975-94BF-5B9ED67F7674}" type="slidenum">
              <a:rPr lang="en-US" smtClean="0"/>
              <a:pPr/>
              <a:t>7</a:t>
            </a:fld>
            <a:endParaRPr lang="en-US"/>
          </a:p>
        </p:txBody>
      </p:sp>
    </p:spTree>
    <p:extLst>
      <p:ext uri="{BB962C8B-B14F-4D97-AF65-F5344CB8AC3E}">
        <p14:creationId xmlns:p14="http://schemas.microsoft.com/office/powerpoint/2010/main" val="4225017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(Isabel)</a:t>
            </a:r>
          </a:p>
        </p:txBody>
      </p:sp>
      <p:sp>
        <p:nvSpPr>
          <p:cNvPr id="4" name="Slide Number Placeholder 3"/>
          <p:cNvSpPr>
            <a:spLocks noGrp="1"/>
          </p:cNvSpPr>
          <p:nvPr>
            <p:ph type="sldNum" sz="quarter" idx="10"/>
          </p:nvPr>
        </p:nvSpPr>
        <p:spPr/>
        <p:txBody>
          <a:bodyPr/>
          <a:lstStyle/>
          <a:p>
            <a:fld id="{F535F173-C1DD-4975-94BF-5B9ED67F7674}" type="slidenum">
              <a:rPr lang="en-US" smtClean="0"/>
              <a:pPr/>
              <a:t>8</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(Daniel)</a:t>
            </a:r>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9</a:t>
            </a:fld>
            <a:endParaRPr lang="en-US"/>
          </a:p>
        </p:txBody>
      </p:sp>
    </p:spTree>
    <p:extLst>
      <p:ext uri="{BB962C8B-B14F-4D97-AF65-F5344CB8AC3E}">
        <p14:creationId xmlns:p14="http://schemas.microsoft.com/office/powerpoint/2010/main" val="3382372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C:\Users\Daniel\Desktop\asian_by_Feni_x.jpg"/>
          <p:cNvPicPr>
            <a:picLocks noChangeAspect="1" noChangeArrowheads="1"/>
          </p:cNvPicPr>
          <p:nvPr userDrawn="1"/>
        </p:nvPicPr>
        <p:blipFill>
          <a:blip r:embed="rId2" cstate="print"/>
          <a:srcRect r="24528" b="29245"/>
          <a:stretch>
            <a:fillRect/>
          </a:stretch>
        </p:blipFill>
        <p:spPr bwMode="auto">
          <a:xfrm flipH="1" flipV="1">
            <a:off x="0" y="0"/>
            <a:ext cx="9144000" cy="6858000"/>
          </a:xfrm>
          <a:prstGeom prst="rect">
            <a:avLst/>
          </a:prstGeom>
          <a:noFill/>
        </p:spPr>
      </p:pic>
      <p:sp>
        <p:nvSpPr>
          <p:cNvPr id="2" name="Title 1"/>
          <p:cNvSpPr>
            <a:spLocks noGrp="1"/>
          </p:cNvSpPr>
          <p:nvPr>
            <p:ph type="ctrTitle"/>
          </p:nvPr>
        </p:nvSpPr>
        <p:spPr>
          <a:xfrm>
            <a:off x="2285984" y="1000108"/>
            <a:ext cx="6929454" cy="2071702"/>
          </a:xfrm>
          <a:solidFill>
            <a:srgbClr val="1D3B59"/>
          </a:solidFill>
        </p:spPr>
        <p:txBody>
          <a:bodyPr/>
          <a:lstStyle/>
          <a:p>
            <a:r>
              <a:rPr lang="en-US"/>
              <a:t>Click to edit Master title style</a:t>
            </a:r>
            <a:endParaRPr lang="pt-PT" dirty="0"/>
          </a:p>
        </p:txBody>
      </p:sp>
      <p:sp>
        <p:nvSpPr>
          <p:cNvPr id="9" name="Text Placeholder 16"/>
          <p:cNvSpPr>
            <a:spLocks noGrp="1"/>
          </p:cNvSpPr>
          <p:nvPr>
            <p:ph type="body" sz="quarter" idx="10"/>
          </p:nvPr>
        </p:nvSpPr>
        <p:spPr>
          <a:xfrm>
            <a:off x="0" y="4572008"/>
            <a:ext cx="2285984" cy="2286016"/>
          </a:xfrm>
          <a:solidFill>
            <a:srgbClr val="336699"/>
          </a:solidFill>
          <a:ln>
            <a:noFill/>
          </a:ln>
        </p:spPr>
        <p:txBody>
          <a:bodyPr anchor="ctr">
            <a:noAutofit/>
          </a:bodyPr>
          <a:lstStyle>
            <a:lvl1pPr marL="0" indent="0" algn="ctr">
              <a:defRPr sz="115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297634"/>
          </a:xfrm>
        </p:spPr>
        <p:txBody>
          <a:bodyPr vert="eaVert"/>
          <a:lstStyle/>
          <a:p>
            <a:r>
              <a:rPr lang="en-US"/>
              <a:t>Click to edit Master title style</a:t>
            </a:r>
            <a:endParaRPr lang="pt-PT"/>
          </a:p>
        </p:txBody>
      </p:sp>
      <p:sp>
        <p:nvSpPr>
          <p:cNvPr id="3" name="Vertical Text Placeholder 2"/>
          <p:cNvSpPr>
            <a:spLocks noGrp="1"/>
          </p:cNvSpPr>
          <p:nvPr>
            <p:ph type="body" orient="vert" idx="1"/>
          </p:nvPr>
        </p:nvSpPr>
        <p:spPr>
          <a:xfrm>
            <a:off x="457200" y="274638"/>
            <a:ext cx="6019800" cy="6297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3CC9924-33BC-4796-B0F9-D37DB5D899BF}" type="datetimeFigureOut">
              <a:rPr lang="pt-PT" smtClean="0"/>
              <a:pPr/>
              <a:t>02/10/2020</a:t>
            </a:fld>
            <a:endParaRPr lang="pt-PT"/>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pt-PT"/>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5EBF8D4-C87A-47B7-9996-84452461937B}" type="slidenum">
              <a:rPr lang="pt-PT" smtClean="0"/>
              <a:pPr/>
              <a:t>‹nº›</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Text Placeholder 20"/>
          <p:cNvSpPr>
            <a:spLocks noGrp="1"/>
          </p:cNvSpPr>
          <p:nvPr>
            <p:ph type="body" sz="quarter" idx="11"/>
          </p:nvPr>
        </p:nvSpPr>
        <p:spPr>
          <a:xfrm>
            <a:off x="0" y="0"/>
            <a:ext cx="9144000" cy="6858000"/>
          </a:xfrm>
          <a:ln w="152400">
            <a:solidFill>
              <a:srgbClr val="336699"/>
            </a:solidFill>
          </a:ln>
        </p:spPr>
        <p:txBody>
          <a:bodyPr/>
          <a:lstStyle/>
          <a:p>
            <a:pPr lvl="0"/>
            <a:r>
              <a:rPr lang="en-US"/>
              <a:t>Click to edit Master text styles</a:t>
            </a:r>
          </a:p>
        </p:txBody>
      </p:sp>
      <p:sp>
        <p:nvSpPr>
          <p:cNvPr id="17" name="Text Placeholder 16"/>
          <p:cNvSpPr>
            <a:spLocks noGrp="1"/>
          </p:cNvSpPr>
          <p:nvPr>
            <p:ph type="body" sz="quarter" idx="10"/>
          </p:nvPr>
        </p:nvSpPr>
        <p:spPr>
          <a:xfrm>
            <a:off x="-1" y="0"/>
            <a:ext cx="2790000" cy="2790000"/>
          </a:xfrm>
          <a:solidFill>
            <a:srgbClr val="336699"/>
          </a:solidFill>
          <a:ln>
            <a:noFill/>
          </a:ln>
        </p:spPr>
        <p:txBody>
          <a:bodyPr>
            <a:noAutofit/>
          </a:bodyPr>
          <a:lstStyle>
            <a:lvl1pPr marL="0" indent="0" algn="ctr">
              <a:defRPr sz="16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 name="Title 1"/>
          <p:cNvSpPr>
            <a:spLocks noGrp="1"/>
          </p:cNvSpPr>
          <p:nvPr>
            <p:ph type="title"/>
          </p:nvPr>
        </p:nvSpPr>
        <p:spPr>
          <a:xfrm>
            <a:off x="2281222" y="2886061"/>
            <a:ext cx="6786578" cy="3362339"/>
          </a:xfrm>
          <a:solidFill>
            <a:schemeClr val="bg1">
              <a:alpha val="80000"/>
            </a:schemeClr>
          </a:solidFill>
        </p:spPr>
        <p:txBody>
          <a:bodyPr anchor="t">
            <a:noAutofit/>
          </a:bodyPr>
          <a:lstStyle>
            <a:lvl1pPr algn="r">
              <a:defRPr sz="6600" b="1" cap="all">
                <a:solidFill>
                  <a:srgbClr val="336699"/>
                </a:solidFill>
              </a:defRPr>
            </a:lvl1pPr>
          </a:lstStyle>
          <a:p>
            <a:r>
              <a:rPr lang="en-US"/>
              <a:t>Click to edit Master title style</a:t>
            </a:r>
            <a:endParaRPr lang="pt-P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sz="half" idx="1"/>
          </p:nvPr>
        </p:nvSpPr>
        <p:spPr>
          <a:xfrm>
            <a:off x="457200" y="1600200"/>
            <a:ext cx="4038600" cy="49006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4648200" y="1600200"/>
            <a:ext cx="4038600" cy="49006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4"/>
            <a:ext cx="4040188" cy="43259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4"/>
            <a:ext cx="4041775" cy="43259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PT" dirty="0"/>
          </a:p>
        </p:txBody>
      </p:sp>
      <p:sp>
        <p:nvSpPr>
          <p:cNvPr id="3" name="Content Placeholder 2"/>
          <p:cNvSpPr>
            <a:spLocks noGrp="1"/>
          </p:cNvSpPr>
          <p:nvPr>
            <p:ph idx="1"/>
          </p:nvPr>
        </p:nvSpPr>
        <p:spPr>
          <a:xfrm>
            <a:off x="3575050" y="273050"/>
            <a:ext cx="5111750" cy="62314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57200" y="1435100"/>
            <a:ext cx="3008313" cy="49942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P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P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 y="-24"/>
            <a:ext cx="9144032" cy="857256"/>
          </a:xfrm>
          <a:prstGeom prst="rect">
            <a:avLst/>
          </a:prstGeom>
          <a:solidFill>
            <a:srgbClr val="336699"/>
          </a:solidFill>
        </p:spPr>
        <p:txBody>
          <a:bodyPr vert="horz" lIns="91440" tIns="45720" rIns="91440" bIns="45720" rtlCol="0" anchor="ctr">
            <a:normAutofit/>
          </a:bodyPr>
          <a:lstStyle/>
          <a:p>
            <a:r>
              <a:rPr lang="en-US"/>
              <a:t>Click to edit Master title style</a:t>
            </a:r>
            <a:endParaRPr lang="pt-PT" dirty="0"/>
          </a:p>
        </p:txBody>
      </p:sp>
      <p:sp>
        <p:nvSpPr>
          <p:cNvPr id="3" name="Text Placeholder 2"/>
          <p:cNvSpPr>
            <a:spLocks noGrp="1"/>
          </p:cNvSpPr>
          <p:nvPr>
            <p:ph type="body" idx="1"/>
          </p:nvPr>
        </p:nvSpPr>
        <p:spPr>
          <a:xfrm>
            <a:off x="457200" y="1285860"/>
            <a:ext cx="8229600" cy="52149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358775" indent="0" algn="l"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ts val="1800"/>
        </a:spcBef>
        <a:buFont typeface="Arial" pitchFamily="34" charset="0"/>
        <a:buNone/>
        <a:defRPr sz="3200" b="1" kern="1200">
          <a:solidFill>
            <a:srgbClr val="336699"/>
          </a:solidFill>
          <a:latin typeface="+mn-lt"/>
          <a:ea typeface="+mn-ea"/>
          <a:cs typeface="+mn-cs"/>
        </a:defRPr>
      </a:lvl1pPr>
      <a:lvl2pPr marL="742950" indent="-285750" algn="l" defTabSz="914400" rtl="0" eaLnBrk="1" latinLnBrk="0" hangingPunct="1">
        <a:spcBef>
          <a:spcPts val="600"/>
        </a:spcBef>
        <a:buFont typeface="Arial" pitchFamily="34" charset="0"/>
        <a:buNone/>
        <a:defRPr sz="2800" kern="1200">
          <a:solidFill>
            <a:schemeClr val="tx1"/>
          </a:solidFill>
          <a:latin typeface="+mn-lt"/>
          <a:ea typeface="+mn-ea"/>
          <a:cs typeface="+mn-cs"/>
        </a:defRPr>
      </a:lvl2pPr>
      <a:lvl3pPr marL="1143000" indent="-228600" algn="l" defTabSz="914400" rtl="0" eaLnBrk="1" latinLnBrk="0" hangingPunct="1">
        <a:spcBef>
          <a:spcPts val="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ts val="0"/>
        </a:spcBef>
        <a:buFont typeface="Arial" pitchFamily="34" charset="0"/>
        <a:buNone/>
        <a:defRPr sz="2000" kern="1200">
          <a:solidFill>
            <a:schemeClr val="tx1"/>
          </a:solidFill>
          <a:latin typeface="+mn-lt"/>
          <a:ea typeface="+mn-ea"/>
          <a:cs typeface="+mn-cs"/>
        </a:defRPr>
      </a:lvl4pPr>
      <a:lvl5pPr marL="2057400" indent="-22860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0" y="-27384"/>
            <a:ext cx="9215438" cy="1944216"/>
          </a:xfrm>
        </p:spPr>
        <p:txBody>
          <a:bodyPr>
            <a:noAutofit/>
          </a:bodyPr>
          <a:lstStyle/>
          <a:p>
            <a:pPr algn="ctr"/>
            <a:r>
              <a:rPr lang="en-US" sz="4800" b="1" dirty="0" smtClean="0"/>
              <a:t>Information</a:t>
            </a:r>
            <a:r>
              <a:rPr lang="pt-PT" sz="4800" b="1" dirty="0" smtClean="0"/>
              <a:t> </a:t>
            </a:r>
            <a:r>
              <a:rPr lang="en-US" sz="4800" b="1" dirty="0" smtClean="0"/>
              <a:t>Visualization</a:t>
            </a:r>
            <a:br>
              <a:rPr lang="en-US" sz="4800" b="1" dirty="0" smtClean="0"/>
            </a:br>
            <a:r>
              <a:rPr lang="en-US" sz="4800" dirty="0" smtClean="0"/>
              <a:t>Checkpoint I: Project Proposal</a:t>
            </a:r>
            <a:endParaRPr lang="en-US" sz="4800" dirty="0"/>
          </a:p>
        </p:txBody>
      </p:sp>
      <p:sp>
        <p:nvSpPr>
          <p:cNvPr id="5" name="Text Placeholder 4"/>
          <p:cNvSpPr>
            <a:spLocks noGrp="1"/>
          </p:cNvSpPr>
          <p:nvPr>
            <p:ph type="body" sz="quarter" idx="10"/>
          </p:nvPr>
        </p:nvSpPr>
        <p:spPr>
          <a:xfrm>
            <a:off x="0" y="4572008"/>
            <a:ext cx="1979712" cy="2286016"/>
          </a:xfrm>
          <a:solidFill>
            <a:schemeClr val="bg1"/>
          </a:solidFill>
        </p:spPr>
        <p:txBody>
          <a:bodyPr/>
          <a:lstStyle/>
          <a:p>
            <a:r>
              <a:rPr lang="pt-PT" sz="4600" dirty="0" smtClean="0">
                <a:solidFill>
                  <a:schemeClr val="bg2"/>
                </a:solidFill>
              </a:rPr>
              <a:t>G16</a:t>
            </a:r>
            <a:endParaRPr lang="pt-PT" sz="4600" dirty="0">
              <a:solidFill>
                <a:schemeClr val="bg2"/>
              </a:solidFill>
            </a:endParaRPr>
          </a:p>
        </p:txBody>
      </p:sp>
      <p:sp>
        <p:nvSpPr>
          <p:cNvPr id="8" name="Text Placeholder 4"/>
          <p:cNvSpPr txBox="1">
            <a:spLocks/>
          </p:cNvSpPr>
          <p:nvPr/>
        </p:nvSpPr>
        <p:spPr>
          <a:xfrm>
            <a:off x="1979712" y="4571984"/>
            <a:ext cx="3024336" cy="2286016"/>
          </a:xfrm>
          <a:prstGeom prst="rect">
            <a:avLst/>
          </a:prstGeom>
          <a:solidFill>
            <a:schemeClr val="bg1"/>
          </a:solidFill>
          <a:ln>
            <a:noFill/>
          </a:ln>
        </p:spPr>
        <p:txBody>
          <a:bodyPr vert="horz" lIns="91440" tIns="45720" rIns="91440" bIns="45720" rtlCol="0" anchor="ctr">
            <a:noAutofit/>
          </a:bodyPr>
          <a:lstStyle>
            <a:lvl1pPr marL="0" indent="0" algn="ctr" defTabSz="914400" rtl="0" eaLnBrk="1" latinLnBrk="0" hangingPunct="1">
              <a:spcBef>
                <a:spcPts val="1800"/>
              </a:spcBef>
              <a:buFont typeface="Arial" pitchFamily="34" charset="0"/>
              <a:buNone/>
              <a:defRPr sz="11500" b="1" kern="1200">
                <a:solidFill>
                  <a:schemeClr val="bg1"/>
                </a:solidFill>
                <a:latin typeface="+mn-lt"/>
                <a:ea typeface="+mn-ea"/>
                <a:cs typeface="+mn-cs"/>
              </a:defRPr>
            </a:lvl1pPr>
            <a:lvl2pPr marL="742950" indent="-285750" algn="l" defTabSz="914400" rtl="0" eaLnBrk="1" latinLnBrk="0" hangingPunct="1">
              <a:spcBef>
                <a:spcPts val="600"/>
              </a:spcBef>
              <a:buFont typeface="Arial" pitchFamily="34" charset="0"/>
              <a:buNone/>
              <a:defRPr sz="2800" kern="1200">
                <a:solidFill>
                  <a:schemeClr val="bg1"/>
                </a:solidFill>
                <a:latin typeface="+mn-lt"/>
                <a:ea typeface="+mn-ea"/>
                <a:cs typeface="+mn-cs"/>
              </a:defRPr>
            </a:lvl2pPr>
            <a:lvl3pPr marL="1143000" indent="-228600" algn="l" defTabSz="914400" rtl="0" eaLnBrk="1" latinLnBrk="0" hangingPunct="1">
              <a:spcBef>
                <a:spcPts val="0"/>
              </a:spcBef>
              <a:buFont typeface="Arial" pitchFamily="34" charset="0"/>
              <a:buNone/>
              <a:defRPr sz="2400" kern="1200">
                <a:solidFill>
                  <a:schemeClr val="bg1"/>
                </a:solidFill>
                <a:latin typeface="+mn-lt"/>
                <a:ea typeface="+mn-ea"/>
                <a:cs typeface="+mn-cs"/>
              </a:defRPr>
            </a:lvl3pPr>
            <a:lvl4pPr marL="1600200" indent="-228600" algn="l" defTabSz="914400" rtl="0" eaLnBrk="1" latinLnBrk="0" hangingPunct="1">
              <a:spcBef>
                <a:spcPts val="0"/>
              </a:spcBef>
              <a:buFont typeface="Arial" pitchFamily="34" charset="0"/>
              <a:buNone/>
              <a:defRPr sz="2000" kern="1200">
                <a:solidFill>
                  <a:schemeClr val="bg1"/>
                </a:solidFill>
                <a:latin typeface="+mn-lt"/>
                <a:ea typeface="+mn-ea"/>
                <a:cs typeface="+mn-cs"/>
              </a:defRPr>
            </a:lvl4pPr>
            <a:lvl5pPr marL="2057400" indent="-228600" algn="l" defTabSz="914400" rtl="0" eaLnBrk="1" latinLnBrk="0" hangingPunct="1">
              <a:spcBef>
                <a:spcPts val="0"/>
              </a:spcBef>
              <a:buFont typeface="Arial" pitchFamily="34" charset="0"/>
              <a:buNone/>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PT" sz="2400" b="0" dirty="0" smtClean="0">
                <a:solidFill>
                  <a:schemeClr val="bg2"/>
                </a:solidFill>
              </a:rPr>
              <a:t>89425 – Daniel Pereira</a:t>
            </a:r>
            <a:endParaRPr lang="pt-PT" sz="2400" b="0" dirty="0">
              <a:solidFill>
                <a:schemeClr val="bg2"/>
              </a:solidFill>
            </a:endParaRPr>
          </a:p>
          <a:p>
            <a:r>
              <a:rPr lang="pt-PT" sz="2400" b="0" dirty="0" smtClean="0">
                <a:solidFill>
                  <a:schemeClr val="bg2"/>
                </a:solidFill>
              </a:rPr>
              <a:t>89466 – Isabel Soares</a:t>
            </a:r>
            <a:endParaRPr lang="pt-PT" sz="2400" b="0" dirty="0">
              <a:solidFill>
                <a:schemeClr val="bg2"/>
              </a:solidFill>
            </a:endParaRPr>
          </a:p>
          <a:p>
            <a:r>
              <a:rPr lang="pt-PT" sz="2400" b="0" dirty="0" smtClean="0">
                <a:solidFill>
                  <a:schemeClr val="bg2"/>
                </a:solidFill>
              </a:rPr>
              <a:t>89535 – Rodrigo Sousa</a:t>
            </a:r>
            <a:endParaRPr lang="pt-PT" sz="2400" b="0" dirty="0">
              <a:solidFill>
                <a:schemeClr val="bg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endParaRPr lang="pt-PT" dirty="0"/>
          </a:p>
        </p:txBody>
      </p:sp>
      <p:sp>
        <p:nvSpPr>
          <p:cNvPr id="3" name="Content Placeholder 2"/>
          <p:cNvSpPr>
            <a:spLocks noGrp="1"/>
          </p:cNvSpPr>
          <p:nvPr>
            <p:ph idx="1"/>
          </p:nvPr>
        </p:nvSpPr>
        <p:spPr>
          <a:xfrm>
            <a:off x="457200" y="1094346"/>
            <a:ext cx="8229600" cy="5214974"/>
          </a:xfrm>
        </p:spPr>
        <p:txBody>
          <a:bodyPr>
            <a:noAutofit/>
          </a:bodyPr>
          <a:lstStyle/>
          <a:p>
            <a:pPr lvl="0"/>
            <a:r>
              <a:rPr lang="en-US" sz="4000" dirty="0"/>
              <a:t>By selecting a specific model which are the phones that are more similar to this one in terms of its specifications?</a:t>
            </a:r>
            <a:endParaRPr lang="pt-PT" sz="4000" dirty="0"/>
          </a:p>
          <a:p>
            <a:pPr lvl="0"/>
            <a:r>
              <a:rPr lang="en-US" sz="4000" dirty="0"/>
              <a:t>When did a certain specification / hardware component start to be implemented on phones? What was its prevalence in phone models across the years?</a:t>
            </a:r>
            <a:endParaRPr lang="pt-PT" sz="4000" dirty="0"/>
          </a:p>
        </p:txBody>
      </p:sp>
    </p:spTree>
    <p:extLst>
      <p:ext uri="{BB962C8B-B14F-4D97-AF65-F5344CB8AC3E}">
        <p14:creationId xmlns:p14="http://schemas.microsoft.com/office/powerpoint/2010/main" val="2216522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04</a:t>
            </a:r>
          </a:p>
        </p:txBody>
      </p:sp>
      <p:sp>
        <p:nvSpPr>
          <p:cNvPr id="4" name="Title 3"/>
          <p:cNvSpPr>
            <a:spLocks noGrp="1"/>
          </p:cNvSpPr>
          <p:nvPr>
            <p:ph type="title"/>
          </p:nvPr>
        </p:nvSpPr>
        <p:spPr>
          <a:xfrm>
            <a:off x="2281222" y="3214686"/>
            <a:ext cx="6786578" cy="3033714"/>
          </a:xfrm>
          <a:solidFill>
            <a:srgbClr val="FFFFFF">
              <a:alpha val="80000"/>
            </a:srgbClr>
          </a:solidFill>
        </p:spPr>
        <p:txBody>
          <a:bodyPr rIns="288000">
            <a:noAutofit/>
          </a:bodyPr>
          <a:lstStyle/>
          <a:p>
            <a:pPr marL="0" algn="r"/>
            <a:r>
              <a:rPr lang="pt-PT" sz="6000" dirty="0"/>
              <a:t>Data Sample</a:t>
            </a:r>
          </a:p>
        </p:txBody>
      </p:sp>
    </p:spTree>
    <p:extLst>
      <p:ext uri="{BB962C8B-B14F-4D97-AF65-F5344CB8AC3E}">
        <p14:creationId xmlns:p14="http://schemas.microsoft.com/office/powerpoint/2010/main" val="23126074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Sample</a:t>
            </a:r>
            <a:endParaRPr lang="pt-PT" dirty="0"/>
          </a:p>
        </p:txBody>
      </p:sp>
      <p:sp>
        <p:nvSpPr>
          <p:cNvPr id="3" name="Content Placeholder 2"/>
          <p:cNvSpPr>
            <a:spLocks noGrp="1"/>
          </p:cNvSpPr>
          <p:nvPr>
            <p:ph idx="1"/>
          </p:nvPr>
        </p:nvSpPr>
        <p:spPr>
          <a:xfrm>
            <a:off x="457200" y="1094346"/>
            <a:ext cx="8229600" cy="5214974"/>
          </a:xfrm>
        </p:spPr>
        <p:txBody>
          <a:bodyPr>
            <a:noAutofit/>
          </a:bodyPr>
          <a:lstStyle/>
          <a:p>
            <a:pPr>
              <a:spcBef>
                <a:spcPts val="0"/>
              </a:spcBef>
            </a:pPr>
            <a:r>
              <a:rPr lang="en-US" sz="2800" dirty="0">
                <a:solidFill>
                  <a:schemeClr val="tx1"/>
                </a:solidFill>
                <a:latin typeface="Courier New" panose="02070309020205020404" pitchFamily="49" charset="0"/>
                <a:cs typeface="Courier New" panose="02070309020205020404" pitchFamily="49" charset="0"/>
              </a:rPr>
              <a:t>(from “</a:t>
            </a:r>
            <a:r>
              <a:rPr lang="en-US" sz="2800" dirty="0" err="1">
                <a:solidFill>
                  <a:schemeClr val="tx1"/>
                </a:solidFill>
                <a:latin typeface="Courier New" panose="02070309020205020404" pitchFamily="49" charset="0"/>
                <a:cs typeface="Courier New" panose="02070309020205020404" pitchFamily="49" charset="0"/>
              </a:rPr>
              <a:t>Dataset_Cell_Phones_Model_Brand.json</a:t>
            </a:r>
            <a:r>
              <a:rPr lang="en-US" sz="2800" dirty="0">
                <a:solidFill>
                  <a:schemeClr val="tx1"/>
                </a:solidFill>
                <a:latin typeface="Courier New" panose="02070309020205020404" pitchFamily="49" charset="0"/>
                <a:cs typeface="Courier New" panose="02070309020205020404" pitchFamily="49" charset="0"/>
              </a:rPr>
              <a:t>”)</a:t>
            </a:r>
          </a:p>
          <a:p>
            <a:pPr>
              <a:spcBef>
                <a:spcPts val="0"/>
              </a:spcBef>
            </a:pPr>
            <a:r>
              <a:rPr lang="en-US" sz="2800" dirty="0">
                <a:solidFill>
                  <a:schemeClr val="tx1"/>
                </a:solidFill>
                <a:latin typeface="Courier New" panose="02070309020205020404" pitchFamily="49" charset="0"/>
                <a:cs typeface="Courier New" panose="02070309020205020404" pitchFamily="49" charset="0"/>
              </a:rPr>
              <a:t>Brand; Model; </a:t>
            </a:r>
            <a:r>
              <a:rPr lang="en-US" sz="2800" dirty="0" smtClean="0">
                <a:solidFill>
                  <a:schemeClr val="tx1"/>
                </a:solidFill>
                <a:latin typeface="Courier New" panose="02070309020205020404" pitchFamily="49" charset="0"/>
                <a:cs typeface="Courier New" panose="02070309020205020404" pitchFamily="49" charset="0"/>
              </a:rPr>
              <a:t>Network; (…); Sensors</a:t>
            </a:r>
            <a:r>
              <a:rPr lang="en-US" sz="2800" dirty="0">
                <a:solidFill>
                  <a:schemeClr val="tx1"/>
                </a:solidFill>
                <a:latin typeface="Courier New" panose="02070309020205020404" pitchFamily="49" charset="0"/>
                <a:cs typeface="Courier New" panose="02070309020205020404" pitchFamily="49" charset="0"/>
              </a:rPr>
              <a:t>; </a:t>
            </a:r>
            <a:r>
              <a:rPr lang="en-US" sz="2800" dirty="0" smtClean="0">
                <a:solidFill>
                  <a:schemeClr val="tx1"/>
                </a:solidFill>
                <a:latin typeface="Courier New" panose="02070309020205020404" pitchFamily="49" charset="0"/>
                <a:cs typeface="Courier New" panose="02070309020205020404" pitchFamily="49" charset="0"/>
              </a:rPr>
              <a:t>Battery</a:t>
            </a:r>
            <a:r>
              <a:rPr lang="en-US" sz="2800" dirty="0">
                <a:solidFill>
                  <a:schemeClr val="tx1"/>
                </a:solidFill>
                <a:latin typeface="Courier New" panose="02070309020205020404" pitchFamily="49" charset="0"/>
                <a:cs typeface="Courier New" panose="02070309020205020404" pitchFamily="49" charset="0"/>
              </a:rPr>
              <a:t>;</a:t>
            </a:r>
            <a:r>
              <a:rPr lang="en-US" sz="2800" dirty="0" smtClean="0">
                <a:solidFill>
                  <a:schemeClr val="tx1"/>
                </a:solidFill>
                <a:latin typeface="Courier New" panose="02070309020205020404" pitchFamily="49" charset="0"/>
                <a:cs typeface="Courier New" panose="02070309020205020404" pitchFamily="49" charset="0"/>
              </a:rPr>
              <a:t> </a:t>
            </a:r>
            <a:r>
              <a:rPr lang="en-US" sz="2800" dirty="0">
                <a:solidFill>
                  <a:schemeClr val="tx1"/>
                </a:solidFill>
                <a:latin typeface="Courier New" panose="02070309020205020404" pitchFamily="49" charset="0"/>
                <a:cs typeface="Courier New" panose="02070309020205020404" pitchFamily="49" charset="0"/>
              </a:rPr>
              <a:t>Colors</a:t>
            </a:r>
            <a:r>
              <a:rPr lang="en-US" sz="2800" dirty="0" smtClean="0">
                <a:solidFill>
                  <a:schemeClr val="tx1"/>
                </a:solidFill>
                <a:latin typeface="Courier New" panose="02070309020205020404" pitchFamily="49" charset="0"/>
                <a:cs typeface="Courier New" panose="02070309020205020404" pitchFamily="49" charset="0"/>
              </a:rPr>
              <a:t>;</a:t>
            </a:r>
            <a:endParaRPr lang="en-US" sz="28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92396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Sample</a:t>
            </a:r>
            <a:endParaRPr lang="pt-PT" dirty="0"/>
          </a:p>
        </p:txBody>
      </p:sp>
      <p:sp>
        <p:nvSpPr>
          <p:cNvPr id="3" name="Content Placeholder 2"/>
          <p:cNvSpPr>
            <a:spLocks noGrp="1"/>
          </p:cNvSpPr>
          <p:nvPr>
            <p:ph idx="1"/>
          </p:nvPr>
        </p:nvSpPr>
        <p:spPr>
          <a:xfrm>
            <a:off x="457200" y="1094346"/>
            <a:ext cx="8229600" cy="5214974"/>
          </a:xfrm>
        </p:spPr>
        <p:txBody>
          <a:bodyPr>
            <a:noAutofit/>
          </a:bodyPr>
          <a:lstStyle/>
          <a:p>
            <a:pPr>
              <a:spcBef>
                <a:spcPts val="0"/>
              </a:spcBef>
            </a:pPr>
            <a:r>
              <a:rPr lang="en-US" sz="2800" dirty="0">
                <a:solidFill>
                  <a:schemeClr val="tx1"/>
                </a:solidFill>
                <a:latin typeface="Courier New" panose="02070309020205020404" pitchFamily="49" charset="0"/>
                <a:cs typeface="Courier New" panose="02070309020205020404" pitchFamily="49" charset="0"/>
              </a:rPr>
              <a:t>{</a:t>
            </a:r>
          </a:p>
          <a:p>
            <a:pPr>
              <a:spcBef>
                <a:spcPts val="0"/>
              </a:spcBef>
            </a:pPr>
            <a:r>
              <a:rPr lang="en-US" sz="2800" dirty="0">
                <a:solidFill>
                  <a:schemeClr val="tx1"/>
                </a:solidFill>
                <a:latin typeface="Courier New" panose="02070309020205020404" pitchFamily="49" charset="0"/>
                <a:cs typeface="Courier New" panose="02070309020205020404" pitchFamily="49" charset="0"/>
              </a:rPr>
              <a:t>    "Model": "_3",</a:t>
            </a:r>
          </a:p>
          <a:p>
            <a:pPr>
              <a:spcBef>
                <a:spcPts val="0"/>
              </a:spcBef>
            </a:pPr>
            <a:r>
              <a:rPr lang="en-US" sz="2800" dirty="0">
                <a:solidFill>
                  <a:schemeClr val="tx1"/>
                </a:solidFill>
                <a:latin typeface="Courier New" panose="02070309020205020404" pitchFamily="49" charset="0"/>
                <a:cs typeface="Courier New" panose="02070309020205020404" pitchFamily="49" charset="0"/>
              </a:rPr>
              <a:t>    "Brand": "Nokia",</a:t>
            </a:r>
          </a:p>
          <a:p>
            <a:pPr>
              <a:spcBef>
                <a:spcPts val="0"/>
              </a:spcBef>
            </a:pPr>
            <a:r>
              <a:rPr lang="en-US" sz="2800" dirty="0">
                <a:solidFill>
                  <a:schemeClr val="tx1"/>
                </a:solidFill>
                <a:latin typeface="Courier New" panose="02070309020205020404" pitchFamily="49" charset="0"/>
                <a:cs typeface="Courier New" panose="02070309020205020404" pitchFamily="49" charset="0"/>
              </a:rPr>
              <a:t>    "Network": "GSM / HSPA / LTE",</a:t>
            </a:r>
          </a:p>
          <a:p>
            <a:pPr>
              <a:lnSpc>
                <a:spcPct val="150000"/>
              </a:lnSpc>
              <a:spcBef>
                <a:spcPts val="0"/>
              </a:spcBef>
            </a:pPr>
            <a:r>
              <a:rPr lang="en-US" sz="2800" dirty="0">
                <a:solidFill>
                  <a:schemeClr val="tx1"/>
                </a:solidFill>
                <a:latin typeface="Courier New" panose="02070309020205020404" pitchFamily="49" charset="0"/>
                <a:cs typeface="Courier New" panose="02070309020205020404" pitchFamily="49" charset="0"/>
              </a:rPr>
              <a:t>    (...)</a:t>
            </a:r>
          </a:p>
          <a:p>
            <a:pPr>
              <a:lnSpc>
                <a:spcPct val="150000"/>
              </a:lnSpc>
              <a:spcBef>
                <a:spcPts val="0"/>
              </a:spcBef>
            </a:pPr>
            <a:r>
              <a:rPr lang="en-US" sz="2800" dirty="0">
                <a:solidFill>
                  <a:schemeClr val="tx1"/>
                </a:solidFill>
                <a:latin typeface="Courier New" panose="02070309020205020404" pitchFamily="49" charset="0"/>
                <a:cs typeface="Courier New" panose="02070309020205020404" pitchFamily="49" charset="0"/>
              </a:rPr>
              <a:t>"Sensors</a:t>
            </a:r>
            <a:r>
              <a:rPr lang="en-US" sz="2800" dirty="0" smtClean="0">
                <a:solidFill>
                  <a:schemeClr val="tx1"/>
                </a:solidFill>
                <a:latin typeface="Courier New" panose="02070309020205020404" pitchFamily="49" charset="0"/>
                <a:cs typeface="Courier New" panose="02070309020205020404" pitchFamily="49" charset="0"/>
              </a:rPr>
              <a:t>": "Accelerometer| </a:t>
            </a:r>
            <a:r>
              <a:rPr lang="en-US" sz="2800" dirty="0">
                <a:solidFill>
                  <a:schemeClr val="tx1"/>
                </a:solidFill>
                <a:latin typeface="Courier New" panose="02070309020205020404" pitchFamily="49" charset="0"/>
                <a:cs typeface="Courier New" panose="02070309020205020404" pitchFamily="49" charset="0"/>
              </a:rPr>
              <a:t>gyro| </a:t>
            </a:r>
            <a:r>
              <a:rPr lang="en-US" sz="2800" dirty="0" smtClean="0">
                <a:solidFill>
                  <a:schemeClr val="tx1"/>
                </a:solidFill>
                <a:latin typeface="Courier New" panose="02070309020205020404" pitchFamily="49" charset="0"/>
                <a:cs typeface="Courier New" panose="02070309020205020404" pitchFamily="49" charset="0"/>
              </a:rPr>
              <a:t>proximity</a:t>
            </a:r>
            <a:r>
              <a:rPr lang="en-US" sz="2800" dirty="0">
                <a:solidFill>
                  <a:schemeClr val="tx1"/>
                </a:solidFill>
                <a:latin typeface="Courier New" panose="02070309020205020404" pitchFamily="49" charset="0"/>
                <a:cs typeface="Courier New" panose="02070309020205020404" pitchFamily="49" charset="0"/>
              </a:rPr>
              <a:t>| compass",</a:t>
            </a:r>
          </a:p>
          <a:p>
            <a:pPr>
              <a:spcBef>
                <a:spcPts val="0"/>
              </a:spcBef>
            </a:pPr>
            <a:r>
              <a:rPr lang="en-US" sz="2800" dirty="0">
                <a:solidFill>
                  <a:schemeClr val="tx1"/>
                </a:solidFill>
                <a:latin typeface="Courier New" panose="02070309020205020404" pitchFamily="49" charset="0"/>
                <a:cs typeface="Courier New" panose="02070309020205020404" pitchFamily="49" charset="0"/>
              </a:rPr>
              <a:t>    "Battery": "Non-removable Li-Ion 2630 </a:t>
            </a:r>
            <a:r>
              <a:rPr lang="en-US" sz="2800" dirty="0" err="1">
                <a:solidFill>
                  <a:schemeClr val="tx1"/>
                </a:solidFill>
                <a:latin typeface="Courier New" panose="02070309020205020404" pitchFamily="49" charset="0"/>
                <a:cs typeface="Courier New" panose="02070309020205020404" pitchFamily="49" charset="0"/>
              </a:rPr>
              <a:t>mAh</a:t>
            </a:r>
            <a:r>
              <a:rPr lang="en-US" sz="2800" dirty="0">
                <a:solidFill>
                  <a:schemeClr val="tx1"/>
                </a:solidFill>
                <a:latin typeface="Courier New" panose="02070309020205020404" pitchFamily="49" charset="0"/>
                <a:cs typeface="Courier New" panose="02070309020205020404" pitchFamily="49" charset="0"/>
              </a:rPr>
              <a:t> battery",</a:t>
            </a:r>
          </a:p>
          <a:p>
            <a:pPr>
              <a:spcBef>
                <a:spcPts val="0"/>
              </a:spcBef>
            </a:pPr>
            <a:r>
              <a:rPr lang="en-US" sz="2800" dirty="0">
                <a:solidFill>
                  <a:schemeClr val="tx1"/>
                </a:solidFill>
                <a:latin typeface="Courier New" panose="02070309020205020404" pitchFamily="49" charset="0"/>
                <a:cs typeface="Courier New" panose="02070309020205020404" pitchFamily="49" charset="0"/>
              </a:rPr>
              <a:t>    "Colors": "Silver White| Matte Black| Tempered Blue| Copper White"</a:t>
            </a:r>
          </a:p>
          <a:p>
            <a:pPr>
              <a:spcBef>
                <a:spcPts val="0"/>
              </a:spcBef>
            </a:pPr>
            <a:r>
              <a:rPr lang="en-US" sz="28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29901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Sample</a:t>
            </a:r>
            <a:endParaRPr lang="pt-PT" dirty="0"/>
          </a:p>
        </p:txBody>
      </p:sp>
      <p:sp>
        <p:nvSpPr>
          <p:cNvPr id="3" name="Content Placeholder 2"/>
          <p:cNvSpPr>
            <a:spLocks noGrp="1"/>
          </p:cNvSpPr>
          <p:nvPr>
            <p:ph idx="1"/>
          </p:nvPr>
        </p:nvSpPr>
        <p:spPr>
          <a:xfrm>
            <a:off x="457200" y="1094346"/>
            <a:ext cx="8229600" cy="5214974"/>
          </a:xfrm>
        </p:spPr>
        <p:txBody>
          <a:bodyPr>
            <a:noAutofit/>
          </a:bodyPr>
          <a:lstStyle/>
          <a:p>
            <a:pPr>
              <a:spcBef>
                <a:spcPts val="0"/>
              </a:spcBef>
            </a:pPr>
            <a:r>
              <a:rPr lang="en-US" sz="2800" dirty="0">
                <a:solidFill>
                  <a:schemeClr val="tx1"/>
                </a:solidFill>
                <a:latin typeface="Courier New" panose="02070309020205020404" pitchFamily="49" charset="0"/>
                <a:cs typeface="Courier New" panose="02070309020205020404" pitchFamily="49" charset="0"/>
              </a:rPr>
              <a:t>(from “List of best-selling mobile phones - Annual sales by manufacturer</a:t>
            </a:r>
            <a:r>
              <a:rPr lang="en-US" sz="2800" dirty="0" smtClean="0">
                <a:solidFill>
                  <a:schemeClr val="tx1"/>
                </a:solidFill>
                <a:latin typeface="Courier New" panose="02070309020205020404" pitchFamily="49" charset="0"/>
                <a:cs typeface="Courier New" panose="02070309020205020404" pitchFamily="49" charset="0"/>
              </a:rPr>
              <a:t>”)</a:t>
            </a:r>
          </a:p>
          <a:p>
            <a:pPr>
              <a:spcBef>
                <a:spcPts val="0"/>
              </a:spcBef>
            </a:pPr>
            <a:endParaRPr lang="en-US" sz="2800" dirty="0">
              <a:solidFill>
                <a:schemeClr val="tx1"/>
              </a:solidFill>
              <a:latin typeface="Courier New" panose="02070309020205020404" pitchFamily="49" charset="0"/>
              <a:cs typeface="Courier New" panose="02070309020205020404" pitchFamily="49" charset="0"/>
            </a:endParaRPr>
          </a:p>
          <a:p>
            <a:pPr>
              <a:spcBef>
                <a:spcPts val="0"/>
              </a:spcBef>
            </a:pPr>
            <a:r>
              <a:rPr lang="en-US" sz="2800" dirty="0">
                <a:solidFill>
                  <a:schemeClr val="tx1"/>
                </a:solidFill>
                <a:latin typeface="Courier New" panose="02070309020205020404" pitchFamily="49" charset="0"/>
                <a:cs typeface="Courier New" panose="02070309020205020404" pitchFamily="49" charset="0"/>
              </a:rPr>
              <a:t>Manufacturer; 1992; 1993; </a:t>
            </a:r>
            <a:r>
              <a:rPr lang="en-US" sz="2800" dirty="0" smtClean="0">
                <a:solidFill>
                  <a:schemeClr val="tx1"/>
                </a:solidFill>
                <a:latin typeface="Courier New" panose="02070309020205020404" pitchFamily="49" charset="0"/>
                <a:cs typeface="Courier New" panose="02070309020205020404" pitchFamily="49" charset="0"/>
              </a:rPr>
              <a:t>1994;</a:t>
            </a:r>
            <a:r>
              <a:rPr lang="en-US" sz="2800" dirty="0">
                <a:solidFill>
                  <a:schemeClr val="tx1"/>
                </a:solidFill>
                <a:latin typeface="Courier New" panose="02070309020205020404" pitchFamily="49" charset="0"/>
                <a:cs typeface="Courier New" panose="02070309020205020404" pitchFamily="49" charset="0"/>
              </a:rPr>
              <a:t> </a:t>
            </a:r>
            <a:r>
              <a:rPr lang="en-US" sz="2800" dirty="0" smtClean="0">
                <a:solidFill>
                  <a:schemeClr val="tx1"/>
                </a:solidFill>
                <a:latin typeface="Courier New" panose="02070309020205020404" pitchFamily="49" charset="0"/>
                <a:cs typeface="Courier New" panose="02070309020205020404" pitchFamily="49" charset="0"/>
              </a:rPr>
              <a:t>(…)</a:t>
            </a:r>
            <a:endParaRPr lang="en-US" sz="2800" dirty="0">
              <a:solidFill>
                <a:schemeClr val="tx1"/>
              </a:solidFill>
              <a:latin typeface="Courier New" panose="02070309020205020404" pitchFamily="49" charset="0"/>
              <a:cs typeface="Courier New" panose="02070309020205020404" pitchFamily="49" charset="0"/>
            </a:endParaRPr>
          </a:p>
          <a:p>
            <a:pPr>
              <a:spcBef>
                <a:spcPts val="0"/>
              </a:spcBef>
            </a:pPr>
            <a:r>
              <a:rPr lang="en-US" sz="2800" dirty="0">
                <a:solidFill>
                  <a:schemeClr val="tx1"/>
                </a:solidFill>
                <a:latin typeface="Courier New" panose="02070309020205020404" pitchFamily="49" charset="0"/>
                <a:cs typeface="Courier New" panose="02070309020205020404" pitchFamily="49" charset="0"/>
              </a:rPr>
              <a:t>Nokia; 3; 5; 9; </a:t>
            </a:r>
            <a:r>
              <a:rPr lang="en-US" sz="2800" dirty="0" smtClean="0">
                <a:solidFill>
                  <a:schemeClr val="tx1"/>
                </a:solidFill>
                <a:latin typeface="Courier New" panose="02070309020205020404" pitchFamily="49" charset="0"/>
                <a:cs typeface="Courier New" panose="02070309020205020404" pitchFamily="49" charset="0"/>
              </a:rPr>
              <a:t>(…)</a:t>
            </a:r>
            <a:endParaRPr lang="en-US" sz="28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11333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01</a:t>
            </a:r>
          </a:p>
        </p:txBody>
      </p:sp>
      <p:sp>
        <p:nvSpPr>
          <p:cNvPr id="4" name="Title 3"/>
          <p:cNvSpPr>
            <a:spLocks noGrp="1"/>
          </p:cNvSpPr>
          <p:nvPr>
            <p:ph type="title"/>
          </p:nvPr>
        </p:nvSpPr>
        <p:spPr>
          <a:xfrm>
            <a:off x="2281222" y="3214686"/>
            <a:ext cx="6786578" cy="3033714"/>
          </a:xfrm>
          <a:solidFill>
            <a:srgbClr val="FFFFFF">
              <a:alpha val="80000"/>
            </a:srgbClr>
          </a:solidFill>
        </p:spPr>
        <p:txBody>
          <a:bodyPr rIns="288000">
            <a:noAutofit/>
          </a:bodyPr>
          <a:lstStyle/>
          <a:p>
            <a:pPr marL="0" algn="r"/>
            <a:r>
              <a:rPr lang="pt-PT" sz="6000" dirty="0"/>
              <a:t>DOMAIN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a:t>
            </a:r>
            <a:endParaRPr lang="pt-PT" dirty="0"/>
          </a:p>
        </p:txBody>
      </p:sp>
      <p:sp>
        <p:nvSpPr>
          <p:cNvPr id="3" name="Content Placeholder 2"/>
          <p:cNvSpPr>
            <a:spLocks noGrp="1"/>
          </p:cNvSpPr>
          <p:nvPr>
            <p:ph idx="1"/>
          </p:nvPr>
        </p:nvSpPr>
        <p:spPr/>
        <p:txBody>
          <a:bodyPr>
            <a:noAutofit/>
          </a:bodyPr>
          <a:lstStyle/>
          <a:p>
            <a:r>
              <a:rPr lang="en-US" sz="4000" dirty="0"/>
              <a:t>High level </a:t>
            </a:r>
            <a:r>
              <a:rPr lang="en-US" sz="4000" dirty="0" smtClean="0"/>
              <a:t>description</a:t>
            </a:r>
          </a:p>
          <a:p>
            <a:pPr lvl="1"/>
            <a:r>
              <a:rPr lang="en-US" sz="3600" dirty="0" smtClean="0"/>
              <a:t>“</a:t>
            </a:r>
            <a:r>
              <a:rPr lang="en-US" sz="3600" dirty="0"/>
              <a:t>The Evolution of Mobile Phones: Brands and </a:t>
            </a:r>
            <a:r>
              <a:rPr lang="en-US" sz="3600" dirty="0" smtClean="0"/>
              <a:t>Specs”</a:t>
            </a:r>
          </a:p>
        </p:txBody>
      </p:sp>
      <p:pic>
        <p:nvPicPr>
          <p:cNvPr id="10" name="Imagem 9"/>
          <p:cNvPicPr>
            <a:picLocks noChangeAspect="1"/>
          </p:cNvPicPr>
          <p:nvPr/>
        </p:nvPicPr>
        <p:blipFill>
          <a:blip r:embed="rId3"/>
          <a:stretch>
            <a:fillRect/>
          </a:stretch>
        </p:blipFill>
        <p:spPr>
          <a:xfrm>
            <a:off x="881046" y="3434244"/>
            <a:ext cx="7381875" cy="3076575"/>
          </a:xfrm>
          <a:prstGeom prst="rect">
            <a:avLst/>
          </a:prstGeom>
        </p:spPr>
      </p:pic>
    </p:spTree>
    <p:extLst>
      <p:ext uri="{BB962C8B-B14F-4D97-AF65-F5344CB8AC3E}">
        <p14:creationId xmlns:p14="http://schemas.microsoft.com/office/powerpoint/2010/main" val="4240120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02</a:t>
            </a:r>
          </a:p>
        </p:txBody>
      </p:sp>
      <p:sp>
        <p:nvSpPr>
          <p:cNvPr id="4" name="Title 3"/>
          <p:cNvSpPr>
            <a:spLocks noGrp="1"/>
          </p:cNvSpPr>
          <p:nvPr>
            <p:ph type="title"/>
          </p:nvPr>
        </p:nvSpPr>
        <p:spPr>
          <a:xfrm>
            <a:off x="2281222" y="3214686"/>
            <a:ext cx="6786578" cy="3033714"/>
          </a:xfrm>
          <a:solidFill>
            <a:srgbClr val="FFFFFF">
              <a:alpha val="80000"/>
            </a:srgbClr>
          </a:solidFill>
        </p:spPr>
        <p:txBody>
          <a:bodyPr rIns="288000">
            <a:noAutofit/>
          </a:bodyPr>
          <a:lstStyle/>
          <a:p>
            <a:pPr marL="0" algn="r"/>
            <a:r>
              <a:rPr lang="pt-PT" sz="6000" dirty="0"/>
              <a:t>DATASET</a:t>
            </a:r>
          </a:p>
        </p:txBody>
      </p:sp>
    </p:spTree>
    <p:extLst>
      <p:ext uri="{BB962C8B-B14F-4D97-AF65-F5344CB8AC3E}">
        <p14:creationId xmlns:p14="http://schemas.microsoft.com/office/powerpoint/2010/main" val="627357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endParaRPr lang="pt-PT" dirty="0"/>
          </a:p>
        </p:txBody>
      </p:sp>
      <p:sp>
        <p:nvSpPr>
          <p:cNvPr id="3" name="Content Placeholder 2"/>
          <p:cNvSpPr>
            <a:spLocks noGrp="1"/>
          </p:cNvSpPr>
          <p:nvPr>
            <p:ph idx="1"/>
          </p:nvPr>
        </p:nvSpPr>
        <p:spPr/>
        <p:txBody>
          <a:bodyPr>
            <a:noAutofit/>
          </a:bodyPr>
          <a:lstStyle/>
          <a:p>
            <a:r>
              <a:rPr lang="en-US" sz="4000" dirty="0"/>
              <a:t>Dataset description</a:t>
            </a:r>
          </a:p>
          <a:p>
            <a:pPr lvl="1"/>
            <a:r>
              <a:rPr lang="en-US" sz="3600" dirty="0"/>
              <a:t>The first dataset is available in Back4App and can be freely downloaded for further use and can be accessed either by the raw file or by their API.</a:t>
            </a:r>
          </a:p>
        </p:txBody>
      </p:sp>
      <p:pic>
        <p:nvPicPr>
          <p:cNvPr id="4" name="Imagem 3"/>
          <p:cNvPicPr>
            <a:picLocks noChangeAspect="1"/>
          </p:cNvPicPr>
          <p:nvPr/>
        </p:nvPicPr>
        <p:blipFill rotWithShape="1">
          <a:blip r:embed="rId3"/>
          <a:srcRect t="24803" b="27780"/>
          <a:stretch/>
        </p:blipFill>
        <p:spPr>
          <a:xfrm>
            <a:off x="4211960" y="4941168"/>
            <a:ext cx="4361284" cy="1296144"/>
          </a:xfrm>
          <a:prstGeom prst="rect">
            <a:avLst/>
          </a:prstGeom>
        </p:spPr>
      </p:pic>
    </p:spTree>
    <p:extLst>
      <p:ext uri="{BB962C8B-B14F-4D97-AF65-F5344CB8AC3E}">
        <p14:creationId xmlns:p14="http://schemas.microsoft.com/office/powerpoint/2010/main" val="2962997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endParaRPr lang="pt-PT" dirty="0"/>
          </a:p>
        </p:txBody>
      </p:sp>
      <p:sp>
        <p:nvSpPr>
          <p:cNvPr id="3" name="Content Placeholder 2"/>
          <p:cNvSpPr>
            <a:spLocks noGrp="1"/>
          </p:cNvSpPr>
          <p:nvPr>
            <p:ph idx="1"/>
          </p:nvPr>
        </p:nvSpPr>
        <p:spPr/>
        <p:txBody>
          <a:bodyPr>
            <a:noAutofit/>
          </a:bodyPr>
          <a:lstStyle/>
          <a:p>
            <a:r>
              <a:rPr lang="en-US" sz="4000" dirty="0"/>
              <a:t>Dataset </a:t>
            </a:r>
            <a:r>
              <a:rPr lang="en-US" sz="4000" dirty="0" smtClean="0"/>
              <a:t>description</a:t>
            </a:r>
          </a:p>
          <a:p>
            <a:pPr lvl="1"/>
            <a:r>
              <a:rPr lang="en-US" sz="3600" dirty="0" smtClean="0"/>
              <a:t>The second dataset will need to be treated because the information is stored on a table of a Wikipedia Web Page.</a:t>
            </a:r>
            <a:endParaRPr lang="en-US" dirty="0"/>
          </a:p>
        </p:txBody>
      </p:sp>
      <p:pic>
        <p:nvPicPr>
          <p:cNvPr id="4" name="Imagem 3"/>
          <p:cNvPicPr>
            <a:picLocks noChangeAspect="1"/>
          </p:cNvPicPr>
          <p:nvPr/>
        </p:nvPicPr>
        <p:blipFill>
          <a:blip r:embed="rId3"/>
          <a:stretch>
            <a:fillRect/>
          </a:stretch>
        </p:blipFill>
        <p:spPr>
          <a:xfrm>
            <a:off x="4932040" y="4565808"/>
            <a:ext cx="3739460" cy="1815422"/>
          </a:xfrm>
          <a:prstGeom prst="rect">
            <a:avLst/>
          </a:prstGeom>
        </p:spPr>
      </p:pic>
    </p:spTree>
    <p:extLst>
      <p:ext uri="{BB962C8B-B14F-4D97-AF65-F5344CB8AC3E}">
        <p14:creationId xmlns:p14="http://schemas.microsoft.com/office/powerpoint/2010/main" val="3238309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03</a:t>
            </a:r>
          </a:p>
        </p:txBody>
      </p:sp>
      <p:sp>
        <p:nvSpPr>
          <p:cNvPr id="4" name="Title 3"/>
          <p:cNvSpPr>
            <a:spLocks noGrp="1"/>
          </p:cNvSpPr>
          <p:nvPr>
            <p:ph type="title"/>
          </p:nvPr>
        </p:nvSpPr>
        <p:spPr>
          <a:xfrm>
            <a:off x="2281222" y="3214686"/>
            <a:ext cx="6786578" cy="3033714"/>
          </a:xfrm>
          <a:solidFill>
            <a:srgbClr val="FFFFFF">
              <a:alpha val="80000"/>
            </a:srgbClr>
          </a:solidFill>
        </p:spPr>
        <p:txBody>
          <a:bodyPr rIns="288000">
            <a:noAutofit/>
          </a:bodyPr>
          <a:lstStyle/>
          <a:p>
            <a:pPr marL="0" algn="r"/>
            <a:r>
              <a:rPr lang="pt-PT" sz="6000" dirty="0" err="1"/>
              <a:t>Example</a:t>
            </a:r>
            <a:r>
              <a:rPr lang="pt-PT" sz="6000" dirty="0"/>
              <a:t> QUESTIONS</a:t>
            </a:r>
          </a:p>
        </p:txBody>
      </p:sp>
    </p:spTree>
    <p:extLst>
      <p:ext uri="{BB962C8B-B14F-4D97-AF65-F5344CB8AC3E}">
        <p14:creationId xmlns:p14="http://schemas.microsoft.com/office/powerpoint/2010/main" val="4045494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endParaRPr lang="pt-PT" dirty="0"/>
          </a:p>
        </p:txBody>
      </p:sp>
      <p:sp>
        <p:nvSpPr>
          <p:cNvPr id="3" name="Content Placeholder 2"/>
          <p:cNvSpPr>
            <a:spLocks noGrp="1"/>
          </p:cNvSpPr>
          <p:nvPr>
            <p:ph idx="1"/>
          </p:nvPr>
        </p:nvSpPr>
        <p:spPr>
          <a:xfrm>
            <a:off x="457200" y="1094346"/>
            <a:ext cx="8229600" cy="5214974"/>
          </a:xfrm>
        </p:spPr>
        <p:txBody>
          <a:bodyPr>
            <a:noAutofit/>
          </a:bodyPr>
          <a:lstStyle/>
          <a:p>
            <a:pPr lvl="0"/>
            <a:r>
              <a:rPr lang="en-US" sz="4000" dirty="0"/>
              <a:t>What’s the average battery life for all phones grouped by brand?</a:t>
            </a:r>
            <a:endParaRPr lang="pt-PT" sz="4000" dirty="0"/>
          </a:p>
          <a:p>
            <a:pPr lvl="0"/>
            <a:r>
              <a:rPr lang="en-US" sz="4000" dirty="0"/>
              <a:t>What cell phone brands had a peak in sales? When?</a:t>
            </a:r>
            <a:endParaRPr lang="pt-PT" sz="4000" dirty="0"/>
          </a:p>
          <a:p>
            <a:pPr lvl="0"/>
            <a:r>
              <a:rPr lang="en-US" sz="4000" dirty="0"/>
              <a:t>What’s the cell phone brand that has more models</a:t>
            </a:r>
            <a:r>
              <a:rPr lang="en-US" sz="4000" dirty="0" smtClean="0"/>
              <a:t>?</a:t>
            </a:r>
            <a:endParaRPr lang="en-US" sz="4000" dirty="0"/>
          </a:p>
          <a:p>
            <a:endParaRPr lang="en-US" sz="4000" dirty="0"/>
          </a:p>
        </p:txBody>
      </p:sp>
    </p:spTree>
    <p:extLst>
      <p:ext uri="{BB962C8B-B14F-4D97-AF65-F5344CB8AC3E}">
        <p14:creationId xmlns:p14="http://schemas.microsoft.com/office/powerpoint/2010/main" val="3456915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endParaRPr lang="pt-PT" dirty="0"/>
          </a:p>
        </p:txBody>
      </p:sp>
      <p:sp>
        <p:nvSpPr>
          <p:cNvPr id="3" name="Content Placeholder 2"/>
          <p:cNvSpPr>
            <a:spLocks noGrp="1"/>
          </p:cNvSpPr>
          <p:nvPr>
            <p:ph idx="1"/>
          </p:nvPr>
        </p:nvSpPr>
        <p:spPr>
          <a:xfrm>
            <a:off x="457200" y="1094346"/>
            <a:ext cx="8229600" cy="5214974"/>
          </a:xfrm>
        </p:spPr>
        <p:txBody>
          <a:bodyPr>
            <a:noAutofit/>
          </a:bodyPr>
          <a:lstStyle/>
          <a:p>
            <a:pPr lvl="0"/>
            <a:r>
              <a:rPr lang="en-US" sz="4000" dirty="0"/>
              <a:t>What phone brand has released the most phone models in a given year?</a:t>
            </a:r>
            <a:endParaRPr lang="pt-PT" sz="4000" dirty="0"/>
          </a:p>
          <a:p>
            <a:pPr lvl="0"/>
            <a:r>
              <a:rPr lang="en-US" sz="4000" dirty="0"/>
              <a:t>Is there a correlation between the number of models of a brand and that brand’s revenue?</a:t>
            </a:r>
            <a:endParaRPr lang="pt-PT" sz="4000" dirty="0"/>
          </a:p>
          <a:p>
            <a:pPr lvl="0"/>
            <a:r>
              <a:rPr lang="en-US" sz="4000" dirty="0"/>
              <a:t>What are the hardware specifications of each model</a:t>
            </a:r>
            <a:r>
              <a:rPr lang="en-US" sz="4000" dirty="0" smtClean="0"/>
              <a:t>?</a:t>
            </a:r>
            <a:endParaRPr lang="pt-PT" sz="4000" dirty="0"/>
          </a:p>
        </p:txBody>
      </p:sp>
    </p:spTree>
    <p:extLst>
      <p:ext uri="{BB962C8B-B14F-4D97-AF65-F5344CB8AC3E}">
        <p14:creationId xmlns:p14="http://schemas.microsoft.com/office/powerpoint/2010/main" val="1031165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gvip">
  <a:themeElements>
    <a:clrScheme name="GVIP">
      <a:dk1>
        <a:srgbClr val="000000"/>
      </a:dk1>
      <a:lt1>
        <a:srgbClr val="FFFFFF"/>
      </a:lt1>
      <a:dk2>
        <a:srgbClr val="1D3B59"/>
      </a:dk2>
      <a:lt2>
        <a:srgbClr val="336699"/>
      </a:lt2>
      <a:accent1>
        <a:srgbClr val="2A9300"/>
      </a:accent1>
      <a:accent2>
        <a:srgbClr val="CF8C00"/>
      </a:accent2>
      <a:accent3>
        <a:srgbClr val="00A0BD"/>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template-gvip</Template>
  <TotalTime>2983</TotalTime>
  <Words>593</Words>
  <Application>Microsoft Office PowerPoint</Application>
  <PresentationFormat>Apresentação no Ecrã (4:3)</PresentationFormat>
  <Paragraphs>88</Paragraphs>
  <Slides>14</Slides>
  <Notes>14</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14</vt:i4>
      </vt:variant>
    </vt:vector>
  </HeadingPairs>
  <TitlesOfParts>
    <vt:vector size="18" baseType="lpstr">
      <vt:lpstr>Arial</vt:lpstr>
      <vt:lpstr>Calibri</vt:lpstr>
      <vt:lpstr>Courier New</vt:lpstr>
      <vt:lpstr>template-gvip</vt:lpstr>
      <vt:lpstr>Information Visualization Checkpoint I: Project Proposal</vt:lpstr>
      <vt:lpstr>DOMAIN</vt:lpstr>
      <vt:lpstr>Domain</vt:lpstr>
      <vt:lpstr>DATASET</vt:lpstr>
      <vt:lpstr>Dataset</vt:lpstr>
      <vt:lpstr>Dataset</vt:lpstr>
      <vt:lpstr>Example QUESTIONS</vt:lpstr>
      <vt:lpstr>Questions</vt:lpstr>
      <vt:lpstr>Questions</vt:lpstr>
      <vt:lpstr>Questions</vt:lpstr>
      <vt:lpstr>Data Sample</vt:lpstr>
      <vt:lpstr>Data Sample</vt:lpstr>
      <vt:lpstr>Data Sample</vt:lpstr>
      <vt:lpstr>Data Sample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and Video</dc:title>
  <dc:creator>Daniel</dc:creator>
  <cp:lastModifiedBy>Rodrigo Sousa</cp:lastModifiedBy>
  <cp:revision>343</cp:revision>
  <dcterms:created xsi:type="dcterms:W3CDTF">2010-04-13T09:45:33Z</dcterms:created>
  <dcterms:modified xsi:type="dcterms:W3CDTF">2020-10-02T18:19:16Z</dcterms:modified>
</cp:coreProperties>
</file>