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e0c6470b6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e0c6470b6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4159ccc0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e4159ccc0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e0c6470b6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e0c6470b6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e0c6470b66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e0c6470b66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0c6470b66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0c6470b66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e0c6470b66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e0c6470b66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0c6470b66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0c6470b66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0c6470b66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0c6470b66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e0c6470b66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e0c6470b66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e0c6470b66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e0c6470b66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adapterhub.ml/" TargetMode="External"/><Relationship Id="rId4" Type="http://schemas.openxmlformats.org/officeDocument/2006/relationships/hyperlink" Target="http://bert-base-uncased_sentiment_sst-2_pfeiffer" TargetMode="External"/><Relationship Id="rId5" Type="http://schemas.openxmlformats.org/officeDocument/2006/relationships/hyperlink" Target="https://github.com/huggingface/datasets/tree/master/datasets/ss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github.com/moinnadeem/StereoSet/blob/master/data/dev.js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tereoset.mit.edu"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de"/>
              <a:t>Benchmarking Adapters </a:t>
            </a:r>
            <a:br>
              <a:rPr lang="de"/>
            </a:br>
            <a:r>
              <a:rPr lang="de" sz="2366"/>
              <a:t>Based on HuggingFace Transformers </a:t>
            </a:r>
            <a:endParaRPr sz="2366"/>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de" sz="3700"/>
              <a:t>Bias in Language Models</a:t>
            </a:r>
            <a:endParaRPr sz="3700"/>
          </a:p>
        </p:txBody>
      </p:sp>
      <p:sp>
        <p:nvSpPr>
          <p:cNvPr id="56" name="Google Shape;56;p13"/>
          <p:cNvSpPr txBox="1"/>
          <p:nvPr/>
        </p:nvSpPr>
        <p:spPr>
          <a:xfrm>
            <a:off x="555125" y="4406225"/>
            <a:ext cx="327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Christian Warmuth &amp; Isabel Bär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
              <a:t>3a</a:t>
            </a:r>
            <a:r>
              <a:rPr b="1" lang="de"/>
              <a:t>. Finished Steps </a:t>
            </a:r>
            <a:endParaRPr b="1" sz="1500"/>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2"/>
              </a:buClr>
              <a:buSzPts val="1800"/>
              <a:buChar char="-"/>
            </a:pPr>
            <a:r>
              <a:rPr lang="de">
                <a:solidFill>
                  <a:schemeClr val="accent2"/>
                </a:solidFill>
              </a:rPr>
              <a:t>Select Adapter for </a:t>
            </a:r>
            <a:r>
              <a:rPr lang="de" u="sng">
                <a:solidFill>
                  <a:schemeClr val="accent2"/>
                </a:solidFill>
                <a:hlinkClick r:id="rId3">
                  <a:extLst>
                    <a:ext uri="{A12FA001-AC4F-418D-AE19-62706E023703}">
                      <ahyp:hlinkClr val="tx"/>
                    </a:ext>
                  </a:extLst>
                </a:hlinkClick>
              </a:rPr>
              <a:t>https://adapterhub.ml/</a:t>
            </a:r>
            <a:r>
              <a:rPr lang="de">
                <a:solidFill>
                  <a:schemeClr val="accent2"/>
                </a:solidFill>
              </a:rPr>
              <a:t> for benchmarking</a:t>
            </a:r>
            <a:endParaRPr>
              <a:solidFill>
                <a:schemeClr val="accent2"/>
              </a:solidFill>
            </a:endParaRPr>
          </a:p>
          <a:p>
            <a:pPr indent="-342900" lvl="0" marL="457200" rtl="0" algn="l">
              <a:spcBef>
                <a:spcPts val="0"/>
              </a:spcBef>
              <a:spcAft>
                <a:spcPts val="0"/>
              </a:spcAft>
              <a:buClr>
                <a:schemeClr val="accent2"/>
              </a:buClr>
              <a:buSzPts val="1800"/>
              <a:buChar char="-"/>
            </a:pPr>
            <a:r>
              <a:rPr lang="de">
                <a:solidFill>
                  <a:schemeClr val="accent2"/>
                </a:solidFill>
              </a:rPr>
              <a:t>Re-Run the baseline evaluation on StereoSet on existing BERT model</a:t>
            </a:r>
            <a:endParaRPr>
              <a:solidFill>
                <a:schemeClr val="accent2"/>
              </a:solidFill>
            </a:endParaRPr>
          </a:p>
          <a:p>
            <a:pPr indent="-342900" lvl="0" marL="457200" rtl="0" algn="l">
              <a:spcBef>
                <a:spcPts val="0"/>
              </a:spcBef>
              <a:spcAft>
                <a:spcPts val="0"/>
              </a:spcAft>
              <a:buClr>
                <a:schemeClr val="accent2"/>
              </a:buClr>
              <a:buSzPts val="1800"/>
              <a:buChar char="-"/>
            </a:pPr>
            <a:r>
              <a:rPr lang="de">
                <a:solidFill>
                  <a:schemeClr val="accent2"/>
                </a:solidFill>
              </a:rPr>
              <a:t>Train first adapte</a:t>
            </a:r>
            <a:r>
              <a:rPr lang="de">
                <a:solidFill>
                  <a:schemeClr val="accent2"/>
                </a:solidFill>
              </a:rPr>
              <a:t>r </a:t>
            </a:r>
            <a:r>
              <a:rPr lang="de" u="sng">
                <a:solidFill>
                  <a:schemeClr val="accent2"/>
                </a:solidFill>
                <a:hlinkClick r:id="rId4">
                  <a:extLst>
                    <a:ext uri="{A12FA001-AC4F-418D-AE19-62706E023703}">
                      <ahyp:hlinkClr val="tx"/>
                    </a:ext>
                  </a:extLst>
                </a:hlinkClick>
              </a:rPr>
              <a:t>bert-base-uncased_sentiment_sst-2_pfeiffer</a:t>
            </a:r>
            <a:r>
              <a:rPr lang="de" u="sng">
                <a:solidFill>
                  <a:schemeClr val="accent2"/>
                </a:solidFill>
              </a:rPr>
              <a:t> with (</a:t>
            </a:r>
            <a:r>
              <a:rPr lang="de" u="sng">
                <a:solidFill>
                  <a:schemeClr val="accent2"/>
                </a:solidFill>
                <a:hlinkClick r:id="rId5">
                  <a:extLst>
                    <a:ext uri="{A12FA001-AC4F-418D-AE19-62706E023703}">
                      <ahyp:hlinkClr val="tx"/>
                    </a:ext>
                  </a:extLst>
                </a:hlinkClick>
              </a:rPr>
              <a:t>https://github.com/huggingface/datasets/tree/master/datasets/sst</a:t>
            </a:r>
            <a:r>
              <a:rPr lang="de" u="sng">
                <a:solidFill>
                  <a:schemeClr val="accent2"/>
                </a:solidFill>
              </a:rPr>
              <a:t>) </a:t>
            </a:r>
            <a:endParaRPr u="sng">
              <a:solidFill>
                <a:schemeClr val="accent2"/>
              </a:solidFill>
            </a:endParaRPr>
          </a:p>
        </p:txBody>
      </p:sp>
      <p:sp>
        <p:nvSpPr>
          <p:cNvPr id="120" name="Google Shape;120;p22"/>
          <p:cNvSpPr txBox="1"/>
          <p:nvPr>
            <p:ph idx="1" type="body"/>
          </p:nvPr>
        </p:nvSpPr>
        <p:spPr>
          <a:xfrm>
            <a:off x="311700" y="3232200"/>
            <a:ext cx="8520600" cy="2182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2"/>
              </a:buClr>
              <a:buSzPts val="1800"/>
              <a:buChar char="-"/>
            </a:pPr>
            <a:r>
              <a:rPr lang="de">
                <a:solidFill>
                  <a:schemeClr val="accent2"/>
                </a:solidFill>
              </a:rPr>
              <a:t>Train more adapters</a:t>
            </a:r>
            <a:endParaRPr>
              <a:solidFill>
                <a:schemeClr val="accent2"/>
              </a:solidFill>
            </a:endParaRPr>
          </a:p>
          <a:p>
            <a:pPr indent="-342900" lvl="0" marL="457200" rtl="0" algn="l">
              <a:spcBef>
                <a:spcPts val="0"/>
              </a:spcBef>
              <a:spcAft>
                <a:spcPts val="0"/>
              </a:spcAft>
              <a:buClr>
                <a:schemeClr val="accent2"/>
              </a:buClr>
              <a:buSzPts val="1800"/>
              <a:buChar char="-"/>
            </a:pPr>
            <a:r>
              <a:rPr lang="de">
                <a:solidFill>
                  <a:schemeClr val="accent2"/>
                </a:solidFill>
              </a:rPr>
              <a:t>Rewrite the head for the classification (StereoSet evaluation) task</a:t>
            </a:r>
            <a:endParaRPr>
              <a:solidFill>
                <a:schemeClr val="accent2"/>
              </a:solidFill>
            </a:endParaRPr>
          </a:p>
          <a:p>
            <a:pPr indent="-342900" lvl="0" marL="457200" rtl="0" algn="l">
              <a:spcBef>
                <a:spcPts val="0"/>
              </a:spcBef>
              <a:spcAft>
                <a:spcPts val="0"/>
              </a:spcAft>
              <a:buClr>
                <a:schemeClr val="accent2"/>
              </a:buClr>
              <a:buSzPts val="1800"/>
              <a:buChar char="-"/>
            </a:pPr>
            <a:r>
              <a:rPr lang="de">
                <a:solidFill>
                  <a:schemeClr val="accent2"/>
                </a:solidFill>
              </a:rPr>
              <a:t>Rewrite the evaluation script for the selected adapters </a:t>
            </a:r>
            <a:endParaRPr>
              <a:solidFill>
                <a:schemeClr val="accent2"/>
              </a:solidFill>
            </a:endParaRPr>
          </a:p>
          <a:p>
            <a:pPr indent="-342900" lvl="0" marL="457200" rtl="0" algn="l">
              <a:spcBef>
                <a:spcPts val="0"/>
              </a:spcBef>
              <a:spcAft>
                <a:spcPts val="0"/>
              </a:spcAft>
              <a:buClr>
                <a:schemeClr val="accent2"/>
              </a:buClr>
              <a:buSzPts val="1800"/>
              <a:buChar char="-"/>
            </a:pPr>
            <a:r>
              <a:rPr lang="de">
                <a:solidFill>
                  <a:schemeClr val="accent2"/>
                </a:solidFill>
              </a:rPr>
              <a:t>Run Benchmarking Experiments</a:t>
            </a:r>
            <a:endParaRPr>
              <a:solidFill>
                <a:schemeClr val="accent2"/>
              </a:solidFill>
            </a:endParaRPr>
          </a:p>
        </p:txBody>
      </p:sp>
      <p:sp>
        <p:nvSpPr>
          <p:cNvPr id="121" name="Google Shape;121;p22"/>
          <p:cNvSpPr txBox="1"/>
          <p:nvPr>
            <p:ph type="title"/>
          </p:nvPr>
        </p:nvSpPr>
        <p:spPr>
          <a:xfrm>
            <a:off x="311700" y="2707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
              <a:t>3b. Next Steps </a:t>
            </a:r>
            <a:endParaRPr b="1"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Encountered Problems </a:t>
            </a:r>
            <a:endParaRPr/>
          </a:p>
        </p:txBody>
      </p:sp>
      <p:sp>
        <p:nvSpPr>
          <p:cNvPr id="127" name="Google Shape;12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b="1" lang="de" sz="1700"/>
              <a:t>Benchmark dataset availability:</a:t>
            </a:r>
            <a:r>
              <a:rPr lang="de" sz="1700"/>
              <a:t> StereoSet uses a ‘gold test set’ to evaluate the submitted models which is secret. We therefore take the </a:t>
            </a:r>
            <a:r>
              <a:rPr lang="de" sz="1700" u="sng">
                <a:solidFill>
                  <a:schemeClr val="hlink"/>
                </a:solidFill>
                <a:hlinkClick r:id="rId3"/>
              </a:rPr>
              <a:t>dev-set </a:t>
            </a:r>
            <a:r>
              <a:rPr lang="de" sz="1700"/>
              <a:t>and split it.</a:t>
            </a:r>
            <a:endParaRPr sz="1700"/>
          </a:p>
          <a:p>
            <a:pPr indent="-336550" lvl="0" marL="457200" rtl="0" algn="l">
              <a:spcBef>
                <a:spcPts val="0"/>
              </a:spcBef>
              <a:spcAft>
                <a:spcPts val="0"/>
              </a:spcAft>
              <a:buSzPts val="1700"/>
              <a:buChar char="-"/>
            </a:pPr>
            <a:r>
              <a:rPr b="1" lang="de"/>
              <a:t>Runtime and Google Colab:</a:t>
            </a:r>
            <a:r>
              <a:rPr lang="de"/>
              <a:t> Colab runtime is restricted to 12 h, however, training the models takes longer. Solution: use less training data (less favorable), upgrade Colab account or change to Jupyter notebook alternatives</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de"/>
              <a:t>Problem</a:t>
            </a:r>
            <a:endParaRPr b="1"/>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de" sz="2400">
                <a:solidFill>
                  <a:schemeClr val="accent2"/>
                </a:solidFill>
              </a:rPr>
              <a:t>Language models are trained with textual data that comes from the real world (e.g social media). This data includes stereotypes that are embedded in societies, which will eventually get picked up by the model. </a:t>
            </a:r>
            <a:endParaRPr sz="2400">
              <a:solidFill>
                <a:schemeClr val="accent2"/>
              </a:solidFill>
            </a:endParaRPr>
          </a:p>
          <a:p>
            <a:pPr indent="0" lvl="0" marL="0" rtl="0" algn="l">
              <a:spcBef>
                <a:spcPts val="0"/>
              </a:spcBef>
              <a:spcAft>
                <a:spcPts val="0"/>
              </a:spcAft>
              <a:buNone/>
            </a:pPr>
            <a:r>
              <a:t/>
            </a:r>
            <a:endParaRPr sz="2400">
              <a:solidFill>
                <a:schemeClr val="accent2"/>
              </a:solidFill>
            </a:endParaRPr>
          </a:p>
          <a:p>
            <a:pPr indent="0" lvl="0" marL="0" rtl="0" algn="l">
              <a:spcBef>
                <a:spcPts val="0"/>
              </a:spcBef>
              <a:spcAft>
                <a:spcPts val="0"/>
              </a:spcAft>
              <a:buClr>
                <a:schemeClr val="dk1"/>
              </a:buClr>
              <a:buSzPct val="45833"/>
              <a:buFont typeface="Arial"/>
              <a:buNone/>
            </a:pPr>
            <a:r>
              <a:rPr lang="de" sz="2400">
                <a:solidFill>
                  <a:schemeClr val="accent2"/>
                </a:solidFill>
              </a:rPr>
              <a:t>The problem of bias in large language models was also</a:t>
            </a:r>
            <a:endParaRPr sz="2400">
              <a:solidFill>
                <a:schemeClr val="accent2"/>
              </a:solidFill>
            </a:endParaRPr>
          </a:p>
          <a:p>
            <a:pPr indent="0" lvl="0" marL="0" rtl="0" algn="l">
              <a:spcBef>
                <a:spcPts val="0"/>
              </a:spcBef>
              <a:spcAft>
                <a:spcPts val="0"/>
              </a:spcAft>
              <a:buClr>
                <a:schemeClr val="dk1"/>
              </a:buClr>
              <a:buSzPct val="45833"/>
              <a:buFont typeface="Arial"/>
              <a:buNone/>
            </a:pPr>
            <a:r>
              <a:rPr lang="de" sz="2400">
                <a:solidFill>
                  <a:schemeClr val="accent2"/>
                </a:solidFill>
              </a:rPr>
              <a:t>addressed in the recently published paper "Stochastic Parrots - Can Language Models Be Too Big" by (now former) Google Ethical AI researchers Gebru and Mitchell, which created a</a:t>
            </a:r>
            <a:endParaRPr sz="2400">
              <a:solidFill>
                <a:schemeClr val="accent2"/>
              </a:solidFill>
            </a:endParaRPr>
          </a:p>
          <a:p>
            <a:pPr indent="0" lvl="0" marL="0" rtl="0" algn="l">
              <a:spcBef>
                <a:spcPts val="0"/>
              </a:spcBef>
              <a:spcAft>
                <a:spcPts val="0"/>
              </a:spcAft>
              <a:buClr>
                <a:schemeClr val="dk1"/>
              </a:buClr>
              <a:buSzPct val="45833"/>
              <a:buFont typeface="Arial"/>
              <a:buNone/>
            </a:pPr>
            <a:r>
              <a:rPr lang="de" sz="2400">
                <a:solidFill>
                  <a:schemeClr val="accent2"/>
                </a:solidFill>
              </a:rPr>
              <a:t>lot of buzz within the Ethical AI community, clearly showing the importance of this topic.</a:t>
            </a:r>
            <a:endParaRPr sz="2400">
              <a:solidFill>
                <a:schemeClr val="accent2"/>
              </a:solidFil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de"/>
              <a:t>Project Idea</a:t>
            </a:r>
            <a:endParaRPr b="1"/>
          </a:p>
        </p:txBody>
      </p:sp>
      <p:sp>
        <p:nvSpPr>
          <p:cNvPr id="68" name="Google Shape;68;p15"/>
          <p:cNvSpPr txBox="1"/>
          <p:nvPr>
            <p:ph idx="1" type="body"/>
          </p:nvPr>
        </p:nvSpPr>
        <p:spPr>
          <a:xfrm>
            <a:off x="311700" y="1152475"/>
            <a:ext cx="8665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de" sz="1550">
                <a:solidFill>
                  <a:schemeClr val="accent2"/>
                </a:solidFill>
              </a:rPr>
              <a:t>Our idea was to do some kind of benchmarking of NLP tasks to see to what extent the</a:t>
            </a:r>
            <a:endParaRPr sz="1550">
              <a:solidFill>
                <a:schemeClr val="accent2"/>
              </a:solidFill>
            </a:endParaRPr>
          </a:p>
          <a:p>
            <a:pPr indent="0" lvl="0" marL="0" rtl="0" algn="l">
              <a:spcBef>
                <a:spcPts val="0"/>
              </a:spcBef>
              <a:spcAft>
                <a:spcPts val="0"/>
              </a:spcAft>
              <a:buClr>
                <a:schemeClr val="dk1"/>
              </a:buClr>
              <a:buSzPts val="1100"/>
              <a:buFont typeface="Arial"/>
              <a:buNone/>
            </a:pPr>
            <a:r>
              <a:rPr lang="de" sz="1550">
                <a:solidFill>
                  <a:schemeClr val="accent2"/>
                </a:solidFill>
              </a:rPr>
              <a:t>models produce results that are considered unfair or discriminatory. However, this would</a:t>
            </a:r>
            <a:endParaRPr sz="1550">
              <a:solidFill>
                <a:schemeClr val="accent2"/>
              </a:solidFill>
            </a:endParaRPr>
          </a:p>
          <a:p>
            <a:pPr indent="0" lvl="0" marL="0" rtl="0" algn="l">
              <a:spcBef>
                <a:spcPts val="0"/>
              </a:spcBef>
              <a:spcAft>
                <a:spcPts val="0"/>
              </a:spcAft>
              <a:buClr>
                <a:schemeClr val="dk1"/>
              </a:buClr>
              <a:buSzPts val="1100"/>
              <a:buFont typeface="Arial"/>
              <a:buNone/>
            </a:pPr>
            <a:r>
              <a:rPr lang="de" sz="1550">
                <a:solidFill>
                  <a:schemeClr val="accent2"/>
                </a:solidFill>
              </a:rPr>
              <a:t>require access to data and models on the one hand (external benchmarking is likely to be</a:t>
            </a:r>
            <a:endParaRPr sz="1550">
              <a:solidFill>
                <a:schemeClr val="accent2"/>
              </a:solidFill>
            </a:endParaRPr>
          </a:p>
          <a:p>
            <a:pPr indent="0" lvl="0" marL="0" rtl="0" algn="l">
              <a:spcBef>
                <a:spcPts val="0"/>
              </a:spcBef>
              <a:spcAft>
                <a:spcPts val="0"/>
              </a:spcAft>
              <a:buNone/>
            </a:pPr>
            <a:r>
              <a:rPr lang="de" sz="1550">
                <a:solidFill>
                  <a:schemeClr val="accent2"/>
                </a:solidFill>
              </a:rPr>
              <a:t>difficult). </a:t>
            </a:r>
            <a:endParaRPr sz="1550">
              <a:solidFill>
                <a:schemeClr val="accent2"/>
              </a:solidFill>
            </a:endParaRPr>
          </a:p>
          <a:p>
            <a:pPr indent="0" lvl="0" marL="0" rtl="0" algn="l">
              <a:spcBef>
                <a:spcPts val="0"/>
              </a:spcBef>
              <a:spcAft>
                <a:spcPts val="0"/>
              </a:spcAft>
              <a:buNone/>
            </a:pPr>
            <a:r>
              <a:t/>
            </a:r>
            <a:endParaRPr sz="1550">
              <a:solidFill>
                <a:schemeClr val="accent2"/>
              </a:solidFill>
            </a:endParaRPr>
          </a:p>
          <a:p>
            <a:pPr indent="0" lvl="0" marL="0" rtl="0" algn="l">
              <a:spcBef>
                <a:spcPts val="0"/>
              </a:spcBef>
              <a:spcAft>
                <a:spcPts val="0"/>
              </a:spcAft>
              <a:buClr>
                <a:schemeClr val="dk1"/>
              </a:buClr>
              <a:buSzPts val="1100"/>
              <a:buFont typeface="Arial"/>
              <a:buNone/>
            </a:pPr>
            <a:r>
              <a:rPr lang="de" sz="1550">
                <a:solidFill>
                  <a:schemeClr val="accent2"/>
                </a:solidFill>
              </a:rPr>
              <a:t>Furthermore, our project would require a domain-specific and intersectional</a:t>
            </a:r>
            <a:endParaRPr sz="1550">
              <a:solidFill>
                <a:schemeClr val="accent2"/>
              </a:solidFill>
            </a:endParaRPr>
          </a:p>
          <a:p>
            <a:pPr indent="0" lvl="0" marL="0" rtl="0" algn="l">
              <a:spcBef>
                <a:spcPts val="0"/>
              </a:spcBef>
              <a:spcAft>
                <a:spcPts val="0"/>
              </a:spcAft>
              <a:buClr>
                <a:schemeClr val="dk1"/>
              </a:buClr>
              <a:buSzPts val="1100"/>
              <a:buFont typeface="Arial"/>
              <a:buNone/>
            </a:pPr>
            <a:r>
              <a:rPr lang="de" sz="1550">
                <a:solidFill>
                  <a:schemeClr val="accent2"/>
                </a:solidFill>
              </a:rPr>
              <a:t>analysis of which inputs would be suited to test a model for fairness (not to mention that</a:t>
            </a:r>
            <a:endParaRPr sz="1550">
              <a:solidFill>
                <a:schemeClr val="accent2"/>
              </a:solidFill>
            </a:endParaRPr>
          </a:p>
          <a:p>
            <a:pPr indent="0" lvl="0" marL="0" rtl="0" algn="l">
              <a:spcBef>
                <a:spcPts val="0"/>
              </a:spcBef>
              <a:spcAft>
                <a:spcPts val="0"/>
              </a:spcAft>
              <a:buClr>
                <a:schemeClr val="dk1"/>
              </a:buClr>
              <a:buSzPts val="1100"/>
              <a:buFont typeface="Arial"/>
              <a:buNone/>
            </a:pPr>
            <a:r>
              <a:rPr lang="de" sz="1550">
                <a:solidFill>
                  <a:schemeClr val="accent2"/>
                </a:solidFill>
              </a:rPr>
              <a:t>there is no standardized, easily quantifiable definition for fairness). Developing our own</a:t>
            </a:r>
            <a:endParaRPr sz="1550">
              <a:solidFill>
                <a:schemeClr val="accent2"/>
              </a:solidFill>
            </a:endParaRPr>
          </a:p>
          <a:p>
            <a:pPr indent="0" lvl="0" marL="0" rtl="0" algn="l">
              <a:spcBef>
                <a:spcPts val="0"/>
              </a:spcBef>
              <a:spcAft>
                <a:spcPts val="0"/>
              </a:spcAft>
              <a:buClr>
                <a:schemeClr val="dk1"/>
              </a:buClr>
              <a:buSzPts val="1100"/>
              <a:buFont typeface="Arial"/>
              <a:buNone/>
            </a:pPr>
            <a:r>
              <a:rPr lang="de" sz="1550">
                <a:solidFill>
                  <a:schemeClr val="accent2"/>
                </a:solidFill>
              </a:rPr>
              <a:t>benchmark data set would probably go beyond the scope of this lecture.</a:t>
            </a:r>
            <a:endParaRPr sz="1550">
              <a:solidFill>
                <a:schemeClr val="accent2"/>
              </a:solidFill>
            </a:endParaRPr>
          </a:p>
          <a:p>
            <a:pPr indent="0" lvl="0" marL="0" rtl="0" algn="l">
              <a:spcBef>
                <a:spcPts val="0"/>
              </a:spcBef>
              <a:spcAft>
                <a:spcPts val="0"/>
              </a:spcAft>
              <a:buClr>
                <a:schemeClr val="dk1"/>
              </a:buClr>
              <a:buSzPts val="1100"/>
              <a:buFont typeface="Arial"/>
              <a:buNone/>
            </a:pPr>
            <a:r>
              <a:rPr lang="de" sz="1550">
                <a:solidFill>
                  <a:schemeClr val="accent2"/>
                </a:solidFill>
              </a:rPr>
              <a:t>Therefore, our idea was to to benchmark multiple adapters based on HuggingFace</a:t>
            </a:r>
            <a:endParaRPr sz="1550">
              <a:solidFill>
                <a:schemeClr val="accent2"/>
              </a:solidFill>
            </a:endParaRPr>
          </a:p>
          <a:p>
            <a:pPr indent="0" lvl="0" marL="0" rtl="0" algn="l">
              <a:spcBef>
                <a:spcPts val="0"/>
              </a:spcBef>
              <a:spcAft>
                <a:spcPts val="0"/>
              </a:spcAft>
              <a:buClr>
                <a:schemeClr val="dk1"/>
              </a:buClr>
              <a:buSzPts val="1100"/>
              <a:buFont typeface="Arial"/>
              <a:buNone/>
            </a:pPr>
            <a:r>
              <a:rPr lang="de" sz="1550">
                <a:solidFill>
                  <a:schemeClr val="accent2"/>
                </a:solidFill>
              </a:rPr>
              <a:t>Transfomers (and maybe combinations of adapters for various tasks without their heads) on</a:t>
            </a:r>
            <a:endParaRPr sz="1550">
              <a:solidFill>
                <a:schemeClr val="accent2"/>
              </a:solidFill>
            </a:endParaRPr>
          </a:p>
          <a:p>
            <a:pPr indent="0" lvl="0" marL="0" rtl="0" algn="l">
              <a:spcBef>
                <a:spcPts val="0"/>
              </a:spcBef>
              <a:spcAft>
                <a:spcPts val="0"/>
              </a:spcAft>
              <a:buClr>
                <a:schemeClr val="dk1"/>
              </a:buClr>
              <a:buSzPts val="1100"/>
              <a:buFont typeface="Arial"/>
              <a:buNone/>
            </a:pPr>
            <a:r>
              <a:rPr lang="de" sz="1550">
                <a:solidFill>
                  <a:schemeClr val="accent2"/>
                </a:solidFill>
              </a:rPr>
              <a:t>the StereoSet Dataset (</a:t>
            </a:r>
            <a:r>
              <a:rPr lang="de" sz="1550">
                <a:solidFill>
                  <a:srgbClr val="1155CD"/>
                </a:solidFill>
              </a:rPr>
              <a:t>https://stereoset.mit.edu/)</a:t>
            </a:r>
            <a:r>
              <a:rPr lang="de" sz="1550">
                <a:solidFill>
                  <a:schemeClr val="accent2"/>
                </a:solidFill>
              </a:rPr>
              <a:t>. For this, an evaluation script already</a:t>
            </a:r>
            <a:endParaRPr sz="1550">
              <a:solidFill>
                <a:schemeClr val="accent2"/>
              </a:solidFill>
            </a:endParaRPr>
          </a:p>
          <a:p>
            <a:pPr indent="0" lvl="0" marL="0" rtl="0" algn="l">
              <a:spcBef>
                <a:spcPts val="0"/>
              </a:spcBef>
              <a:spcAft>
                <a:spcPts val="0"/>
              </a:spcAft>
              <a:buClr>
                <a:schemeClr val="dk1"/>
              </a:buClr>
              <a:buSzPts val="1100"/>
              <a:buFont typeface="Arial"/>
              <a:buNone/>
            </a:pPr>
            <a:r>
              <a:rPr lang="de" sz="1550">
                <a:solidFill>
                  <a:schemeClr val="accent2"/>
                </a:solidFill>
              </a:rPr>
              <a:t>exists.</a:t>
            </a:r>
            <a:endParaRPr sz="1550">
              <a:solidFill>
                <a:schemeClr val="accent2"/>
              </a:solidFil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b="1" lang="de"/>
              <a:t>Dataset: Stereoset + X adapter datasets </a:t>
            </a:r>
            <a:endParaRPr b="1"/>
          </a:p>
        </p:txBody>
      </p:sp>
      <p:sp>
        <p:nvSpPr>
          <p:cNvPr id="74" name="Google Shape;74;p16"/>
          <p:cNvSpPr txBox="1"/>
          <p:nvPr>
            <p:ph idx="1" type="body"/>
          </p:nvPr>
        </p:nvSpPr>
        <p:spPr>
          <a:xfrm>
            <a:off x="311700" y="1163125"/>
            <a:ext cx="60549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Char char="-"/>
            </a:pPr>
            <a:r>
              <a:rPr b="1" lang="de" sz="1500">
                <a:solidFill>
                  <a:schemeClr val="dk1"/>
                </a:solidFill>
              </a:rPr>
              <a:t>What does it contain? </a:t>
            </a:r>
            <a:endParaRPr b="1" sz="1500">
              <a:solidFill>
                <a:schemeClr val="dk1"/>
              </a:solidFill>
            </a:endParaRPr>
          </a:p>
          <a:p>
            <a:pPr indent="0" lvl="0" marL="457200" rtl="0" algn="l">
              <a:spcBef>
                <a:spcPts val="0"/>
              </a:spcBef>
              <a:spcAft>
                <a:spcPts val="0"/>
              </a:spcAft>
              <a:buNone/>
            </a:pPr>
            <a:r>
              <a:rPr i="1" lang="de" sz="1500">
                <a:solidFill>
                  <a:schemeClr val="dk1"/>
                </a:solidFill>
              </a:rPr>
              <a:t>StereoSet</a:t>
            </a:r>
            <a:r>
              <a:rPr lang="de" sz="1500">
                <a:solidFill>
                  <a:schemeClr val="dk1"/>
                </a:solidFill>
              </a:rPr>
              <a:t> is a dataset that measures stereotype bias in language models; it includes 17.000 sentences to measure model preferences across gender, race, religion, and profession (please refer here for more information: </a:t>
            </a:r>
            <a:r>
              <a:rPr lang="de" sz="1500" u="sng">
                <a:solidFill>
                  <a:schemeClr val="hlink"/>
                </a:solidFill>
                <a:hlinkClick r:id="rId3"/>
              </a:rPr>
              <a:t>https://stereoset.mit.edu</a:t>
            </a:r>
            <a:r>
              <a:rPr lang="de" sz="1500">
                <a:solidFill>
                  <a:schemeClr val="dk1"/>
                </a:solidFill>
              </a:rPr>
              <a:t>). </a:t>
            </a:r>
            <a:endParaRPr sz="1500">
              <a:solidFill>
                <a:schemeClr val="dk1"/>
              </a:solidFill>
            </a:endParaRPr>
          </a:p>
          <a:p>
            <a:pPr indent="-323850" lvl="0" marL="914400" rtl="0" algn="l">
              <a:spcBef>
                <a:spcPts val="0"/>
              </a:spcBef>
              <a:spcAft>
                <a:spcPts val="0"/>
              </a:spcAft>
              <a:buClr>
                <a:schemeClr val="dk1"/>
              </a:buClr>
              <a:buSzPts val="1500"/>
              <a:buChar char="+"/>
            </a:pPr>
            <a:r>
              <a:rPr lang="de" sz="1500">
                <a:solidFill>
                  <a:schemeClr val="dk1"/>
                </a:solidFill>
              </a:rPr>
              <a:t>specific datasets for training the adapters</a:t>
            </a:r>
            <a:endParaRPr sz="1500">
              <a:solidFill>
                <a:schemeClr val="dk1"/>
              </a:solidFill>
            </a:endParaRPr>
          </a:p>
          <a:p>
            <a:pPr indent="-323850" lvl="0" marL="457200" rtl="0" algn="l">
              <a:spcBef>
                <a:spcPts val="0"/>
              </a:spcBef>
              <a:spcAft>
                <a:spcPts val="0"/>
              </a:spcAft>
              <a:buClr>
                <a:schemeClr val="dk1"/>
              </a:buClr>
              <a:buSzPts val="1500"/>
              <a:buChar char="-"/>
            </a:pPr>
            <a:r>
              <a:rPr b="1" lang="de" sz="1500">
                <a:solidFill>
                  <a:schemeClr val="dk1"/>
                </a:solidFill>
              </a:rPr>
              <a:t>What language(s)? </a:t>
            </a:r>
            <a:r>
              <a:rPr lang="de" sz="1500">
                <a:solidFill>
                  <a:schemeClr val="dk1"/>
                </a:solidFill>
              </a:rPr>
              <a:t>English</a:t>
            </a:r>
            <a:endParaRPr sz="1500">
              <a:solidFill>
                <a:schemeClr val="dk1"/>
              </a:solidFill>
            </a:endParaRPr>
          </a:p>
          <a:p>
            <a:pPr indent="-323850" lvl="0" marL="457200" rtl="0" algn="l">
              <a:spcBef>
                <a:spcPts val="0"/>
              </a:spcBef>
              <a:spcAft>
                <a:spcPts val="0"/>
              </a:spcAft>
              <a:buClr>
                <a:schemeClr val="dk1"/>
              </a:buClr>
              <a:buSzPts val="1500"/>
              <a:buChar char="-"/>
            </a:pPr>
            <a:r>
              <a:rPr b="1" lang="de" sz="1500">
                <a:solidFill>
                  <a:schemeClr val="dk1"/>
                </a:solidFill>
              </a:rPr>
              <a:t>What is the structure? What kinds of labels or annotations are provided?</a:t>
            </a:r>
            <a:endParaRPr/>
          </a:p>
          <a:p>
            <a:pPr indent="0" lvl="0" marL="0" rtl="0" algn="l">
              <a:spcBef>
                <a:spcPts val="0"/>
              </a:spcBef>
              <a:spcAft>
                <a:spcPts val="1200"/>
              </a:spcAft>
              <a:buNone/>
            </a:pPr>
            <a:r>
              <a:t/>
            </a:r>
            <a:endParaRPr/>
          </a:p>
        </p:txBody>
      </p:sp>
      <p:pic>
        <p:nvPicPr>
          <p:cNvPr id="75" name="Google Shape;75;p16"/>
          <p:cNvPicPr preferRelativeResize="0"/>
          <p:nvPr/>
        </p:nvPicPr>
        <p:blipFill rotWithShape="1">
          <a:blip r:embed="rId4">
            <a:alphaModFix/>
          </a:blip>
          <a:srcRect b="8340" l="51224" r="11731" t="16859"/>
          <a:stretch/>
        </p:blipFill>
        <p:spPr>
          <a:xfrm>
            <a:off x="6526275" y="1457175"/>
            <a:ext cx="2306028" cy="26192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Benchmark Metrics</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SzPts val="1018"/>
              <a:buNone/>
            </a:pPr>
            <a:r>
              <a:rPr lang="de" sz="1920">
                <a:solidFill>
                  <a:schemeClr val="accent2"/>
                </a:solidFill>
              </a:rPr>
              <a:t>StereoSet evaluates both language modeling and stereotypical bias of a model. To do that, a context-association Test (CAT) is performed. </a:t>
            </a:r>
            <a:r>
              <a:rPr lang="de" sz="1920">
                <a:solidFill>
                  <a:schemeClr val="accent2"/>
                </a:solidFill>
              </a:rPr>
              <a:t>Given a context containing a target group, 3 ways to instantiate the context are provided: </a:t>
            </a:r>
            <a:endParaRPr sz="1920">
              <a:solidFill>
                <a:schemeClr val="accent2"/>
              </a:solidFill>
            </a:endParaRPr>
          </a:p>
          <a:p>
            <a:pPr indent="-315277" lvl="0" marL="457200" rtl="0" algn="l">
              <a:lnSpc>
                <a:spcPct val="105000"/>
              </a:lnSpc>
              <a:spcBef>
                <a:spcPts val="1200"/>
              </a:spcBef>
              <a:spcAft>
                <a:spcPts val="0"/>
              </a:spcAft>
              <a:buSzPts val="1365"/>
              <a:buChar char="-"/>
            </a:pPr>
            <a:r>
              <a:rPr lang="de" sz="1920">
                <a:solidFill>
                  <a:schemeClr val="accent2"/>
                </a:solidFill>
              </a:rPr>
              <a:t>unrelated (used to measure language modelling ability)</a:t>
            </a:r>
            <a:endParaRPr sz="1920">
              <a:solidFill>
                <a:schemeClr val="accent2"/>
              </a:solidFill>
            </a:endParaRPr>
          </a:p>
          <a:p>
            <a:pPr indent="-315277" lvl="0" marL="457200" rtl="0" algn="l">
              <a:lnSpc>
                <a:spcPct val="105000"/>
              </a:lnSpc>
              <a:spcBef>
                <a:spcPts val="0"/>
              </a:spcBef>
              <a:spcAft>
                <a:spcPts val="0"/>
              </a:spcAft>
              <a:buSzPts val="1365"/>
              <a:buChar char="-"/>
            </a:pPr>
            <a:r>
              <a:rPr lang="de" sz="1920">
                <a:solidFill>
                  <a:schemeClr val="accent2"/>
                </a:solidFill>
              </a:rPr>
              <a:t>stereotypical (used to measure bias)</a:t>
            </a:r>
            <a:endParaRPr sz="1920">
              <a:solidFill>
                <a:schemeClr val="accent2"/>
              </a:solidFill>
            </a:endParaRPr>
          </a:p>
          <a:p>
            <a:pPr indent="-315277" lvl="0" marL="457200" rtl="0" algn="l">
              <a:lnSpc>
                <a:spcPct val="105000"/>
              </a:lnSpc>
              <a:spcBef>
                <a:spcPts val="0"/>
              </a:spcBef>
              <a:spcAft>
                <a:spcPts val="0"/>
              </a:spcAft>
              <a:buSzPts val="1365"/>
              <a:buChar char="-"/>
            </a:pPr>
            <a:r>
              <a:rPr lang="de" sz="1920">
                <a:solidFill>
                  <a:schemeClr val="accent2"/>
                </a:solidFill>
              </a:rPr>
              <a:t>anti-stereotypical (used to measure bias)</a:t>
            </a:r>
            <a:endParaRPr sz="1920">
              <a:solidFill>
                <a:schemeClr val="accent2"/>
              </a:solidFill>
            </a:endParaRPr>
          </a:p>
          <a:p>
            <a:pPr indent="0" lvl="0" marL="0" rtl="0" algn="l">
              <a:lnSpc>
                <a:spcPct val="105000"/>
              </a:lnSpc>
              <a:spcBef>
                <a:spcPts val="1200"/>
              </a:spcBef>
              <a:spcAft>
                <a:spcPts val="1200"/>
              </a:spcAft>
              <a:buSzPts val="1018"/>
              <a:buNone/>
            </a:pPr>
            <a:r>
              <a:t/>
            </a:r>
            <a:endParaRPr sz="1665"/>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Benchmark Metrics</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b="1" lang="de">
                <a:solidFill>
                  <a:schemeClr val="accent2"/>
                </a:solidFill>
              </a:rPr>
              <a:t>Stereotype Score (SS): </a:t>
            </a:r>
            <a:r>
              <a:rPr i="1" lang="de">
                <a:solidFill>
                  <a:schemeClr val="accent2"/>
                </a:solidFill>
              </a:rPr>
              <a:t>SS </a:t>
            </a:r>
            <a:r>
              <a:rPr lang="de">
                <a:solidFill>
                  <a:schemeClr val="accent2"/>
                </a:solidFill>
              </a:rPr>
              <a:t>is the % of examples in which a model prefers a stereotypical association over an anti-stereotypical association.</a:t>
            </a:r>
            <a:endParaRPr>
              <a:solidFill>
                <a:schemeClr val="accent2"/>
              </a:solidFill>
            </a:endParaRPr>
          </a:p>
          <a:p>
            <a:pPr indent="0" lvl="0" marL="0" rtl="0" algn="l">
              <a:spcBef>
                <a:spcPts val="1200"/>
              </a:spcBef>
              <a:spcAft>
                <a:spcPts val="0"/>
              </a:spcAft>
              <a:buNone/>
            </a:pPr>
            <a:r>
              <a:rPr lang="de">
                <a:solidFill>
                  <a:schemeClr val="accent2"/>
                </a:solidFill>
              </a:rPr>
              <a:t>overall </a:t>
            </a:r>
            <a:r>
              <a:rPr i="1" lang="de">
                <a:solidFill>
                  <a:schemeClr val="accent2"/>
                </a:solidFill>
              </a:rPr>
              <a:t>ss</a:t>
            </a:r>
            <a:r>
              <a:rPr lang="de">
                <a:solidFill>
                  <a:schemeClr val="accent2"/>
                </a:solidFill>
              </a:rPr>
              <a:t> score: average ss of the target terms in the dataset</a:t>
            </a:r>
            <a:endParaRPr>
              <a:solidFill>
                <a:schemeClr val="accent2"/>
              </a:solidFill>
            </a:endParaRPr>
          </a:p>
          <a:p>
            <a:pPr indent="0" lvl="0" marL="0" rtl="0" algn="l">
              <a:spcBef>
                <a:spcPts val="1200"/>
              </a:spcBef>
              <a:spcAft>
                <a:spcPts val="0"/>
              </a:spcAft>
              <a:buNone/>
            </a:pPr>
            <a:r>
              <a:rPr i="1" lang="de">
                <a:solidFill>
                  <a:schemeClr val="accent2"/>
                </a:solidFill>
              </a:rPr>
              <a:t>ss </a:t>
            </a:r>
            <a:r>
              <a:rPr lang="de">
                <a:solidFill>
                  <a:schemeClr val="accent2"/>
                </a:solidFill>
              </a:rPr>
              <a:t>of an ideal model: 50; model prefers neither stereotypical nor anti-stereotypical associations, thus equally preferring stereotypes and anti-stereotypes</a:t>
            </a:r>
            <a:endParaRPr>
              <a:solidFill>
                <a:schemeClr val="accent2"/>
              </a:solidFill>
            </a:endParaRPr>
          </a:p>
          <a:p>
            <a:pPr indent="0" lvl="0" marL="0" rtl="0" algn="l">
              <a:spcBef>
                <a:spcPts val="1200"/>
              </a:spcBef>
              <a:spcAft>
                <a:spcPts val="0"/>
              </a:spcAft>
              <a:buClr>
                <a:schemeClr val="dk1"/>
              </a:buClr>
              <a:buSzPct val="61111"/>
              <a:buFont typeface="Arial"/>
              <a:buNone/>
            </a:pPr>
            <a:r>
              <a:rPr b="1" lang="de">
                <a:solidFill>
                  <a:schemeClr val="accent2"/>
                </a:solidFill>
              </a:rPr>
              <a:t>Language Modeling Score (</a:t>
            </a:r>
            <a:r>
              <a:rPr b="1" i="1" lang="de">
                <a:solidFill>
                  <a:schemeClr val="accent2"/>
                </a:solidFill>
              </a:rPr>
              <a:t>lms</a:t>
            </a:r>
            <a:r>
              <a:rPr b="1" lang="de">
                <a:solidFill>
                  <a:schemeClr val="accent2"/>
                </a:solidFill>
              </a:rPr>
              <a:t>)</a:t>
            </a:r>
            <a:r>
              <a:rPr lang="de">
                <a:solidFill>
                  <a:schemeClr val="accent2"/>
                </a:solidFill>
              </a:rPr>
              <a:t>: model needs to rank the meaningful association higher than meaningless association. The meaningless association is the unrelated option in </a:t>
            </a:r>
            <a:r>
              <a:rPr i="1" lang="de">
                <a:solidFill>
                  <a:schemeClr val="accent2"/>
                </a:solidFill>
              </a:rPr>
              <a:t>StereoSet</a:t>
            </a:r>
            <a:r>
              <a:rPr lang="de">
                <a:solidFill>
                  <a:schemeClr val="accent2"/>
                </a:solidFill>
              </a:rPr>
              <a:t>, while the meaningful associations represents either the stereotypical or anti-stereotypical option.</a:t>
            </a:r>
            <a:endParaRPr>
              <a:solidFill>
                <a:schemeClr val="accent2"/>
              </a:solidFill>
            </a:endParaRPr>
          </a:p>
          <a:p>
            <a:pPr indent="0" lvl="0" marL="0" rtl="0" algn="l">
              <a:spcBef>
                <a:spcPts val="1200"/>
              </a:spcBef>
              <a:spcAft>
                <a:spcPts val="0"/>
              </a:spcAft>
              <a:buClr>
                <a:schemeClr val="dk1"/>
              </a:buClr>
              <a:buSzPct val="61111"/>
              <a:buFont typeface="Arial"/>
              <a:buNone/>
            </a:pPr>
            <a:r>
              <a:rPr i="1" lang="de">
                <a:solidFill>
                  <a:schemeClr val="accent2"/>
                </a:solidFill>
              </a:rPr>
              <a:t>LMS</a:t>
            </a:r>
            <a:r>
              <a:rPr lang="de">
                <a:solidFill>
                  <a:schemeClr val="accent2"/>
                </a:solidFill>
              </a:rPr>
              <a:t> is the % of examples in which the model prefers the meaningful association.</a:t>
            </a:r>
            <a:endParaRPr>
              <a:solidFill>
                <a:schemeClr val="accent2"/>
              </a:solidFill>
            </a:endParaRPr>
          </a:p>
          <a:p>
            <a:pPr indent="0" lvl="0" marL="0" rtl="0" algn="l">
              <a:spcBef>
                <a:spcPts val="1200"/>
              </a:spcBef>
              <a:spcAft>
                <a:spcPts val="0"/>
              </a:spcAft>
              <a:buClr>
                <a:schemeClr val="dk1"/>
              </a:buClr>
              <a:buSzPct val="61111"/>
              <a:buFont typeface="Arial"/>
              <a:buNone/>
            </a:pPr>
            <a:r>
              <a:rPr i="1" lang="de">
                <a:solidFill>
                  <a:schemeClr val="accent2"/>
                </a:solidFill>
              </a:rPr>
              <a:t>LMS</a:t>
            </a:r>
            <a:r>
              <a:rPr lang="de">
                <a:solidFill>
                  <a:schemeClr val="accent2"/>
                </a:solidFill>
              </a:rPr>
              <a:t> of an ideal model:100 (for every term in the dataset, model always chooses the meaningful association)</a:t>
            </a:r>
            <a:endParaRPr>
              <a:solidFill>
                <a:schemeClr val="accent2"/>
              </a:solidFill>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Combining Both Benchmarks - Idealized CAT (</a:t>
            </a:r>
            <a:r>
              <a:rPr i="1" lang="de"/>
              <a:t>icat</a:t>
            </a:r>
            <a:r>
              <a:rPr lang="de"/>
              <a:t>)</a:t>
            </a:r>
            <a:endParaRPr/>
          </a:p>
        </p:txBody>
      </p:sp>
      <p:sp>
        <p:nvSpPr>
          <p:cNvPr id="93" name="Google Shape;93;p19"/>
          <p:cNvSpPr txBox="1"/>
          <p:nvPr>
            <p:ph idx="1" type="body"/>
          </p:nvPr>
        </p:nvSpPr>
        <p:spPr>
          <a:xfrm>
            <a:off x="311700" y="1152475"/>
            <a:ext cx="5001600" cy="3120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i="1" lang="de">
                <a:solidFill>
                  <a:schemeClr val="accent2"/>
                </a:solidFill>
              </a:rPr>
              <a:t>Lms </a:t>
            </a:r>
            <a:r>
              <a:rPr lang="de">
                <a:solidFill>
                  <a:schemeClr val="accent2"/>
                </a:solidFill>
              </a:rPr>
              <a:t>and </a:t>
            </a:r>
            <a:r>
              <a:rPr i="1" lang="de">
                <a:solidFill>
                  <a:schemeClr val="accent2"/>
                </a:solidFill>
              </a:rPr>
              <a:t>ss</a:t>
            </a:r>
            <a:r>
              <a:rPr lang="de">
                <a:solidFill>
                  <a:schemeClr val="accent2"/>
                </a:solidFill>
              </a:rPr>
              <a:t> are then combined into a single metric icat.</a:t>
            </a:r>
            <a:endParaRPr>
              <a:solidFill>
                <a:schemeClr val="accent2"/>
              </a:solidFill>
            </a:endParaRPr>
          </a:p>
          <a:p>
            <a:pPr indent="0" lvl="0" marL="0" rtl="0" algn="l">
              <a:spcBef>
                <a:spcPts val="1200"/>
              </a:spcBef>
              <a:spcAft>
                <a:spcPts val="0"/>
              </a:spcAft>
              <a:buNone/>
            </a:pPr>
            <a:r>
              <a:rPr i="1" lang="de">
                <a:solidFill>
                  <a:schemeClr val="accent2"/>
                </a:solidFill>
              </a:rPr>
              <a:t>icat</a:t>
            </a:r>
            <a:r>
              <a:rPr lang="de">
                <a:solidFill>
                  <a:schemeClr val="accent2"/>
                </a:solidFill>
              </a:rPr>
              <a:t> is based on these assumptions:</a:t>
            </a:r>
            <a:endParaRPr>
              <a:solidFill>
                <a:schemeClr val="accent2"/>
              </a:solidFill>
            </a:endParaRPr>
          </a:p>
          <a:p>
            <a:pPr indent="-334327" lvl="0" marL="457200" rtl="0" algn="l">
              <a:spcBef>
                <a:spcPts val="1200"/>
              </a:spcBef>
              <a:spcAft>
                <a:spcPts val="0"/>
              </a:spcAft>
              <a:buClr>
                <a:schemeClr val="accent2"/>
              </a:buClr>
              <a:buSzPct val="100000"/>
              <a:buAutoNum type="arabicPeriod"/>
            </a:pPr>
            <a:r>
              <a:rPr lang="de">
                <a:solidFill>
                  <a:schemeClr val="accent2"/>
                </a:solidFill>
              </a:rPr>
              <a:t>Ideal models must have an </a:t>
            </a:r>
            <a:r>
              <a:rPr i="1" lang="de">
                <a:solidFill>
                  <a:schemeClr val="accent2"/>
                </a:solidFill>
              </a:rPr>
              <a:t>icat </a:t>
            </a:r>
            <a:r>
              <a:rPr lang="de">
                <a:solidFill>
                  <a:schemeClr val="accent2"/>
                </a:solidFill>
              </a:rPr>
              <a:t>score of 100. This is composed as follows: </a:t>
            </a:r>
            <a:r>
              <a:rPr i="1" lang="de">
                <a:solidFill>
                  <a:schemeClr val="accent2"/>
                </a:solidFill>
              </a:rPr>
              <a:t>lms</a:t>
            </a:r>
            <a:r>
              <a:rPr lang="de">
                <a:solidFill>
                  <a:schemeClr val="accent2"/>
                </a:solidFill>
              </a:rPr>
              <a:t> is 100, </a:t>
            </a:r>
            <a:r>
              <a:rPr i="1" lang="de">
                <a:solidFill>
                  <a:schemeClr val="accent2"/>
                </a:solidFill>
              </a:rPr>
              <a:t>ss</a:t>
            </a:r>
            <a:r>
              <a:rPr lang="de">
                <a:solidFill>
                  <a:schemeClr val="accent2"/>
                </a:solidFill>
              </a:rPr>
              <a:t> 50</a:t>
            </a:r>
            <a:endParaRPr>
              <a:solidFill>
                <a:schemeClr val="accent2"/>
              </a:solidFill>
            </a:endParaRPr>
          </a:p>
          <a:p>
            <a:pPr indent="-334327" lvl="0" marL="457200" rtl="0" algn="l">
              <a:spcBef>
                <a:spcPts val="0"/>
              </a:spcBef>
              <a:spcAft>
                <a:spcPts val="0"/>
              </a:spcAft>
              <a:buClr>
                <a:schemeClr val="accent2"/>
              </a:buClr>
              <a:buSzPct val="100000"/>
              <a:buAutoNum type="arabicPeriod"/>
            </a:pPr>
            <a:r>
              <a:rPr lang="de">
                <a:solidFill>
                  <a:schemeClr val="accent2"/>
                </a:solidFill>
              </a:rPr>
              <a:t>A fully biased model has an icat sore of 0. This is composed as follows: model either always prefers stereotypical association over an anti-stereotypical association or vice versa</a:t>
            </a:r>
            <a:endParaRPr>
              <a:solidFill>
                <a:schemeClr val="accent2"/>
              </a:solidFill>
            </a:endParaRPr>
          </a:p>
          <a:p>
            <a:pPr indent="0" lvl="0" marL="0" rtl="0" algn="l">
              <a:spcBef>
                <a:spcPts val="1200"/>
              </a:spcBef>
              <a:spcAft>
                <a:spcPts val="1200"/>
              </a:spcAft>
              <a:buNone/>
            </a:pPr>
            <a:r>
              <a:t/>
            </a:r>
            <a:endParaRPr/>
          </a:p>
        </p:txBody>
      </p:sp>
      <p:sp>
        <p:nvSpPr>
          <p:cNvPr id="94" name="Google Shape;94;p19"/>
          <p:cNvSpPr txBox="1"/>
          <p:nvPr>
            <p:ph idx="1" type="body"/>
          </p:nvPr>
        </p:nvSpPr>
        <p:spPr>
          <a:xfrm>
            <a:off x="5457550" y="4318975"/>
            <a:ext cx="4917000" cy="692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275"/>
              <a:buNone/>
            </a:pPr>
            <a:r>
              <a:rPr i="1" lang="de" sz="950">
                <a:solidFill>
                  <a:schemeClr val="accent2"/>
                </a:solidFill>
              </a:rPr>
              <a:t>S</a:t>
            </a:r>
            <a:r>
              <a:rPr i="1" lang="de" sz="950">
                <a:solidFill>
                  <a:schemeClr val="accent2"/>
                </a:solidFill>
              </a:rPr>
              <a:t>tereoSet</a:t>
            </a:r>
            <a:r>
              <a:rPr lang="de" sz="950">
                <a:solidFill>
                  <a:schemeClr val="accent2"/>
                </a:solidFill>
              </a:rPr>
              <a:t> benchmarked big language models: </a:t>
            </a:r>
            <a:endParaRPr sz="950">
              <a:solidFill>
                <a:schemeClr val="accent2"/>
              </a:solidFill>
            </a:endParaRPr>
          </a:p>
        </p:txBody>
      </p:sp>
      <p:pic>
        <p:nvPicPr>
          <p:cNvPr id="95" name="Google Shape;95;p19"/>
          <p:cNvPicPr preferRelativeResize="0"/>
          <p:nvPr/>
        </p:nvPicPr>
        <p:blipFill rotWithShape="1">
          <a:blip r:embed="rId3">
            <a:alphaModFix/>
          </a:blip>
          <a:srcRect b="6406" l="51032" r="11974" t="31031"/>
          <a:stretch/>
        </p:blipFill>
        <p:spPr>
          <a:xfrm>
            <a:off x="5635450" y="1118050"/>
            <a:ext cx="3146849" cy="2993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Examples: Testing models with associative contexts </a:t>
            </a:r>
            <a:endParaRPr/>
          </a:p>
        </p:txBody>
      </p:sp>
      <p:pic>
        <p:nvPicPr>
          <p:cNvPr id="101" name="Google Shape;101;p20"/>
          <p:cNvPicPr preferRelativeResize="0"/>
          <p:nvPr/>
        </p:nvPicPr>
        <p:blipFill rotWithShape="1">
          <a:blip r:embed="rId3">
            <a:alphaModFix/>
          </a:blip>
          <a:srcRect b="86738" l="2357" r="71449" t="6724"/>
          <a:stretch/>
        </p:blipFill>
        <p:spPr>
          <a:xfrm>
            <a:off x="477050" y="1162275"/>
            <a:ext cx="4327890" cy="607651"/>
          </a:xfrm>
          <a:prstGeom prst="rect">
            <a:avLst/>
          </a:prstGeom>
          <a:noFill/>
          <a:ln>
            <a:noFill/>
          </a:ln>
        </p:spPr>
      </p:pic>
      <p:pic>
        <p:nvPicPr>
          <p:cNvPr id="102" name="Google Shape;102;p20"/>
          <p:cNvPicPr preferRelativeResize="0"/>
          <p:nvPr/>
        </p:nvPicPr>
        <p:blipFill rotWithShape="1">
          <a:blip r:embed="rId3">
            <a:alphaModFix/>
          </a:blip>
          <a:srcRect b="48644" l="4183" r="73667" t="14068"/>
          <a:stretch/>
        </p:blipFill>
        <p:spPr>
          <a:xfrm>
            <a:off x="272500" y="1889800"/>
            <a:ext cx="2621117" cy="2482275"/>
          </a:xfrm>
          <a:prstGeom prst="rect">
            <a:avLst/>
          </a:prstGeom>
          <a:noFill/>
          <a:ln>
            <a:noFill/>
          </a:ln>
        </p:spPr>
      </p:pic>
      <p:pic>
        <p:nvPicPr>
          <p:cNvPr id="103" name="Google Shape;103;p20"/>
          <p:cNvPicPr preferRelativeResize="0"/>
          <p:nvPr/>
        </p:nvPicPr>
        <p:blipFill rotWithShape="1">
          <a:blip r:embed="rId3">
            <a:alphaModFix/>
          </a:blip>
          <a:srcRect b="11934" l="2687" r="73082" t="51198"/>
          <a:stretch/>
        </p:blipFill>
        <p:spPr>
          <a:xfrm>
            <a:off x="2758300" y="1910775"/>
            <a:ext cx="3057695" cy="2617125"/>
          </a:xfrm>
          <a:prstGeom prst="rect">
            <a:avLst/>
          </a:prstGeom>
          <a:noFill/>
          <a:ln>
            <a:noFill/>
          </a:ln>
        </p:spPr>
      </p:pic>
      <p:pic>
        <p:nvPicPr>
          <p:cNvPr id="104" name="Google Shape;104;p20"/>
          <p:cNvPicPr preferRelativeResize="0"/>
          <p:nvPr/>
        </p:nvPicPr>
        <p:blipFill rotWithShape="1">
          <a:blip r:embed="rId4">
            <a:alphaModFix/>
          </a:blip>
          <a:srcRect b="17530" l="5009" r="72261" t="46839"/>
          <a:stretch/>
        </p:blipFill>
        <p:spPr>
          <a:xfrm>
            <a:off x="5900250" y="1889805"/>
            <a:ext cx="2932050" cy="2585318"/>
          </a:xfrm>
          <a:prstGeom prst="rect">
            <a:avLst/>
          </a:prstGeom>
          <a:noFill/>
          <a:ln>
            <a:noFill/>
          </a:ln>
        </p:spPr>
      </p:pic>
      <p:sp>
        <p:nvSpPr>
          <p:cNvPr id="105" name="Google Shape;105;p20"/>
          <p:cNvSpPr txBox="1"/>
          <p:nvPr/>
        </p:nvSpPr>
        <p:spPr>
          <a:xfrm>
            <a:off x="763300" y="4475125"/>
            <a:ext cx="1995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200"/>
              <a:t>meaningless (lms)</a:t>
            </a:r>
            <a:endParaRPr sz="1200"/>
          </a:p>
          <a:p>
            <a:pPr indent="0" lvl="0" marL="0" rtl="0" algn="l">
              <a:spcBef>
                <a:spcPts val="0"/>
              </a:spcBef>
              <a:spcAft>
                <a:spcPts val="0"/>
              </a:spcAft>
              <a:buNone/>
            </a:pPr>
            <a:r>
              <a:rPr lang="de" sz="1200"/>
              <a:t>unrelated (ss)</a:t>
            </a:r>
            <a:endParaRPr sz="1200"/>
          </a:p>
        </p:txBody>
      </p:sp>
      <p:sp>
        <p:nvSpPr>
          <p:cNvPr id="106" name="Google Shape;106;p20"/>
          <p:cNvSpPr txBox="1"/>
          <p:nvPr/>
        </p:nvSpPr>
        <p:spPr>
          <a:xfrm>
            <a:off x="3127800" y="4527900"/>
            <a:ext cx="2727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200"/>
              <a:t>meaningful (lms)</a:t>
            </a:r>
            <a:endParaRPr sz="1200"/>
          </a:p>
          <a:p>
            <a:pPr indent="0" lvl="0" marL="0" rtl="0" algn="l">
              <a:spcBef>
                <a:spcPts val="0"/>
              </a:spcBef>
              <a:spcAft>
                <a:spcPts val="0"/>
              </a:spcAft>
              <a:buNone/>
            </a:pPr>
            <a:r>
              <a:rPr lang="de" sz="1200"/>
              <a:t>anti-stereotypical association (ss)</a:t>
            </a:r>
            <a:endParaRPr sz="1200"/>
          </a:p>
        </p:txBody>
      </p:sp>
      <p:sp>
        <p:nvSpPr>
          <p:cNvPr id="107" name="Google Shape;107;p20"/>
          <p:cNvSpPr txBox="1"/>
          <p:nvPr/>
        </p:nvSpPr>
        <p:spPr>
          <a:xfrm>
            <a:off x="6263950" y="4589400"/>
            <a:ext cx="2727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200"/>
              <a:t>meaningful (lms)</a:t>
            </a:r>
            <a:endParaRPr sz="1200"/>
          </a:p>
          <a:p>
            <a:pPr indent="0" lvl="0" marL="0" rtl="0" algn="l">
              <a:spcBef>
                <a:spcPts val="0"/>
              </a:spcBef>
              <a:spcAft>
                <a:spcPts val="0"/>
              </a:spcAft>
              <a:buNone/>
            </a:pPr>
            <a:r>
              <a:rPr lang="de" sz="1200"/>
              <a:t>stereotypical association (ss)</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
              <a:t>2. Simple Linguistic Model</a:t>
            </a:r>
            <a:endParaRPr b="1" sz="1500"/>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de">
                <a:solidFill>
                  <a:schemeClr val="accent2"/>
                </a:solidFill>
              </a:rPr>
              <a:t>In light of our topic, this is not really possible as we are not working iteratively on a first simple then complex model but benchmark Transformer Adapter. We did first steps benchmarking and training the adapters (see next slide) - however, applying a simple linguistic model is not possible in our case.</a:t>
            </a:r>
            <a:endParaRPr>
              <a:solidFill>
                <a:schemeClr val="accent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