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A50CB-C61D-C52B-0A3E-696752A8F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73800-B1F2-9448-17CB-D14D06D7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AB481-0A84-6FDE-C1E7-A944F553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17ED3-5C00-DB5D-27E0-3CC35613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E2C7A-9BBB-3122-745D-F9270F8E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2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F1E1-AEF8-5521-241F-3D41D16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A2E268-31CD-88DC-74A0-B0468E3C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AA8D3-7EE9-5A60-CA8D-16996C17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77881-17E8-4F47-22F0-7C03D82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E8999-3288-6457-7D72-9F76B054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9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0910FE-5B86-EE31-24A7-86A2D17C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15295-01EB-4193-0CA9-B3F152164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9FE46-957B-505D-108C-BC2C1B5B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DBD6B6-83FA-3D02-51BF-1D443286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35E8B-8EBA-9AFF-F87D-C105D2E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5F663-B7F7-7DB2-ABD7-8AA8B10B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9ED1E-4965-9677-9798-67E7AD60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98407-C5DA-81F2-0BDD-1C55B45E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DC5DC-ABA9-730D-54A4-148F6CB2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E0FA3-D813-7109-3127-F3CE5AAD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C6C81-833C-4AC8-9E72-F8130965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2AB808-5396-5D06-A302-E9817C13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7DE39-DB17-EEAB-94EE-A0AE5B92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41FE0-8592-14A2-5883-8A4EA4AD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15F12-0C07-86AB-3528-D8F8F77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69358-BC96-C720-2F5D-355BC00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FFE5C-9B8E-5035-12F1-77F52FD3A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66C7D3-DEDB-ECF9-5339-D3484D0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DB0B0C-2524-9731-F707-504FE45B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5C0D0-8EDE-B75B-8088-9ADD9A41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F3F1CD-98A9-6F0D-84C5-376E12B8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4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95EE-323F-ED83-CB11-7716570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0D821-FFF4-A31E-7671-CBD8530A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F1C0D6-4C66-5B07-B1E5-C22153F20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ACD261-D680-D8AC-21E7-7F66492D9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8300D9-8758-2E04-27AB-2DCE5B432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A1C5AC-971E-162D-AA9F-318B7B40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471C36-5B03-20FC-4FEB-39CE93D1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9438B8-44D6-4210-6E98-FC9ECDEE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3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75A4A-7767-D21E-AEAF-2F040C02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B0E1AE-FE25-E41C-804B-ACAAB75E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845F3E-1488-0C1D-99EF-5C33E7A8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98A75-1F17-2974-D120-64190E61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0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1A94EF-92A5-7619-B5DA-BD0DE72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1FE277-6864-391F-DF7B-BAD0B20F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FD1F86-ED0B-E445-6549-A41D006D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1E6A-B12F-9F1B-58C2-9B01F8D7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33E9-DAAE-4558-5908-003BB42E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0470A-81C9-5D39-CAB6-7C5A761F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837FD-E02D-C81C-6B06-76BE29F0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C22769-472C-CEFA-83B8-EC7A50B4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53337-BDB6-C6CA-748A-6182CA33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00A9-31FD-60D0-D5EC-9417227B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9E6AFD-5822-97C7-5857-3B687523D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CD74BD-19C7-182A-BC03-018DE028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07F4D-A091-A130-5429-0F0340C9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1C345A-83FE-4F94-6BA4-FB2605B3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3F9CFF-0E9F-8535-D5C2-A71A7AB9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5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917BB3-D1C9-3CF1-2B80-C6B33476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32543-6FDF-1466-F88B-B434D048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FDE76-AD04-8E5A-362E-8711F4CDA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1C6D-10BD-4474-AC01-1BF50C43985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0D8BD-713E-0BAC-080C-FF875AF9E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0523EA-2410-5303-82FD-50FA4FC21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5E81-74E3-4B7B-9FE3-EC4FC16D5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7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96459"/>
              </p:ext>
            </p:extLst>
          </p:nvPr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959" y="6560878"/>
            <a:ext cx="390525" cy="20636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2082A40-1373-4BFD-9D04-4B714D412455}"/>
              </a:ext>
            </a:extLst>
          </p:cNvPr>
          <p:cNvSpPr txBox="1">
            <a:spLocks/>
          </p:cNvSpPr>
          <p:nvPr/>
        </p:nvSpPr>
        <p:spPr bwMode="blackWhite">
          <a:xfrm>
            <a:off x="2877849" y="2485941"/>
            <a:ext cx="6436303" cy="1806678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Codificação e decodificação de mensagens com Python</a:t>
            </a:r>
            <a:endParaRPr kumimoji="0" lang="pt-BR" sz="3000" b="0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12C6C99-1BAF-E536-3A70-C5394B6BDF7E}"/>
              </a:ext>
            </a:extLst>
          </p:cNvPr>
          <p:cNvSpPr txBox="1">
            <a:spLocks/>
          </p:cNvSpPr>
          <p:nvPr/>
        </p:nvSpPr>
        <p:spPr>
          <a:xfrm>
            <a:off x="2437303" y="4447521"/>
            <a:ext cx="7317394" cy="7027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400" cap="all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Codificação e descodificação de mensagem usando chave comum </a:t>
            </a:r>
          </a:p>
        </p:txBody>
      </p:sp>
      <p:pic>
        <p:nvPicPr>
          <p:cNvPr id="1030" name="Picture 6" descr="Brasil tem 84% do tráfego Internet protegido por criptografia | CRYPTOID">
            <a:extLst>
              <a:ext uri="{FF2B5EF4-FFF2-40B4-BE49-F238E27FC236}">
                <a16:creationId xmlns:a16="http://schemas.microsoft.com/office/drawing/2014/main" id="{16D83B50-05C7-1F7E-48C5-807DB26B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68" y="-367665"/>
            <a:ext cx="3421665" cy="34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A2D863E-B09D-0B66-9302-8120A10A785F}"/>
              </a:ext>
            </a:extLst>
          </p:cNvPr>
          <p:cNvSpPr txBox="1">
            <a:spLocks/>
          </p:cNvSpPr>
          <p:nvPr/>
        </p:nvSpPr>
        <p:spPr bwMode="blackWhite">
          <a:xfrm>
            <a:off x="274320" y="435907"/>
            <a:ext cx="5553891" cy="2993093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sng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</a:t>
            </a: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roposta</a:t>
            </a:r>
            <a:r>
              <a:rPr kumimoji="0" lang="pt-BR" sz="16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</a:t>
            </a:r>
            <a:br>
              <a:rPr kumimoji="0" lang="pt-BR" sz="12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br>
              <a:rPr kumimoji="0" lang="pt-BR" sz="16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14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</a:t>
            </a:r>
            <a:r>
              <a:rPr kumimoji="0" lang="pt-BR" sz="1400" b="1" i="0" u="none" strike="noStrike" kern="1200" cap="none" spc="20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laborar um projeto de codificação de dados afim de cumprir as regras da LGPD e reduzir os riscos de vazamento de informações sigilosas e dados sensíveis. A chave tem que ser alterada com frequência, fazendo desta forma que a codificação seja dependente de uma senha!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A9701AB-1E71-3E84-1CBF-3C877472849D}"/>
              </a:ext>
            </a:extLst>
          </p:cNvPr>
          <p:cNvSpPr txBox="1">
            <a:spLocks/>
          </p:cNvSpPr>
          <p:nvPr/>
        </p:nvSpPr>
        <p:spPr bwMode="blackWhite">
          <a:xfrm>
            <a:off x="274320" y="3561907"/>
            <a:ext cx="5553891" cy="2993093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Solução Realizada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Na implementação da criptografia, utilizamos duas técnicas simples: O exemplo demostrado no escopo do projeto, inserir a chave entre os caracteres da mensagem e, também nos inspiramos na Cifra de César, porém adaptada para receber caracteres especiais e letras acentuadas, englobando toda a parte dos caracteres imprimíveis da tabela ASCII. O código, ao calcular a posição do caractere a ser retornado, varia no intervalo compreendido entre 32 a 255 na tabela.</a:t>
            </a:r>
          </a:p>
        </p:txBody>
      </p:sp>
      <p:pic>
        <p:nvPicPr>
          <p:cNvPr id="20" name="Imagem 1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898D672A-98A6-6116-6D1B-D9599C199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4685" y="757644"/>
            <a:ext cx="6400799" cy="53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6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49794"/>
              </p:ext>
            </p:extLst>
          </p:nvPr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374F803-100A-D3AB-F6D3-23D922574208}"/>
              </a:ext>
            </a:extLst>
          </p:cNvPr>
          <p:cNvSpPr txBox="1">
            <a:spLocks/>
          </p:cNvSpPr>
          <p:nvPr/>
        </p:nvSpPr>
        <p:spPr bwMode="blackWhite">
          <a:xfrm>
            <a:off x="286538" y="599174"/>
            <a:ext cx="5475600" cy="5416757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</a:t>
            </a: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critério de codificação "</a:t>
            </a:r>
            <a:r>
              <a:rPr lang="pt-BR" sz="1400" b="1" u="sng" dirty="0" err="1">
                <a:solidFill>
                  <a:srgbClr val="FFFFFF"/>
                </a:solidFill>
                <a:latin typeface="Gill Sans MT" panose="020B0502020104020203"/>
              </a:rPr>
              <a:t>naive</a:t>
            </a: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"</a:t>
            </a:r>
            <a:br>
              <a:rPr kumimoji="0" lang="pt-BR" sz="1200" b="1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br>
              <a:rPr kumimoji="0" lang="pt-BR" sz="16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 escopo do projeto é citado o termo "Critério de codificação </a:t>
            </a:r>
            <a:r>
              <a:rPr lang="pt-BR" sz="1400" cap="none" dirty="0" err="1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naive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". É um termo usado para descrever uma abordagem simples, direta ou ingênua para resolver um problema, geralmente sem levar em consideração todas as complexidades ou nuances envolvidas.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A60C39-2370-F92B-8D1C-F5ACF379D946}"/>
              </a:ext>
            </a:extLst>
          </p:cNvPr>
          <p:cNvSpPr txBox="1">
            <a:spLocks/>
          </p:cNvSpPr>
          <p:nvPr/>
        </p:nvSpPr>
        <p:spPr bwMode="blackWhite">
          <a:xfrm>
            <a:off x="6303858" y="588541"/>
            <a:ext cx="5474014" cy="5416757"/>
          </a:xfrm>
          <a:prstGeom prst="rect">
            <a:avLst/>
          </a:prstGeom>
          <a:noFill/>
          <a:ln w="3810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Cifra de César - tabela ASCII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Em criptografia, a Cifra de César, também conhecida como cifra de troca, código de César ou troca de César, é uma das mais simples e conhecidas técnicas de criptografia. É um tipo de cifra de substituição na qual cada letra do texto é substituída por outra, que se apresenta no alfabeto abaixo dela um número fixo de vezes. Por exemplo, com uma troca de três posições, A seria substituído por D, B se tornaria E, e assim por diante. O nome do método é em homenagem a Júlio César, que o usou para se comunicar com os seus generais.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 processo de criptografia de uma cifra de César é frequentemente incorporado como parte de esquemas mais complexos, como a cifra de </a:t>
            </a:r>
            <a:r>
              <a:rPr lang="pt-BR" sz="1400" cap="none" dirty="0" err="1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Vigenère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e continua tendo aplicações modernas, como no sistema ROT13. Como todas as cifras de substituição </a:t>
            </a:r>
            <a:r>
              <a:rPr lang="pt-BR" sz="1400" cap="none" dirty="0" err="1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monoalfabéticas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a cifra de César é facilmente decifrada e na prática não oferece essencialmente nenhuma segurança na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893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0E776-C8E6-F34F-131B-353835FB5C9D}"/>
              </a:ext>
            </a:extLst>
          </p:cNvPr>
          <p:cNvSpPr txBox="1">
            <a:spLocks/>
          </p:cNvSpPr>
          <p:nvPr/>
        </p:nvSpPr>
        <p:spPr bwMode="black">
          <a:xfrm>
            <a:off x="460449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Codificação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47F4D82-009A-D5F3-3D96-3EE7EDC38862}"/>
              </a:ext>
            </a:extLst>
          </p:cNvPr>
          <p:cNvSpPr txBox="1">
            <a:spLocks/>
          </p:cNvSpPr>
          <p:nvPr/>
        </p:nvSpPr>
        <p:spPr>
          <a:xfrm>
            <a:off x="81115" y="988141"/>
            <a:ext cx="5500977" cy="558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 A variável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recebe o valor numérico da posição do caractere na tabela ASCII, e para isso, utiliza-se a função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().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variável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codigo_caractere_codificado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recebe valores numéricos de caracteres seguindo a seguinte lógica: o valor numérico do caractere é subtraído do valor do caractere 'espaço' (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('espaço') = 32, usado como ponto de referência zero para o deslocamento). Em seguida, o tamanho da chave é somado a essa diferença.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 resultado é calculado com o operador de módulo (% 224) para garantir que o deslocamento permaneça dentro do intervalo desejado entre 32 e 224, caso a chave seja maior que o módulo.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Esse intervalo abrange caracteres alfabéticos (maiúsculos e minúsculos), caracteres acentuados e outros caracteres especiais da Tabela ASCII.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Para finalizar, o valor numérico do espaço é adicionado novamente para obter a posição do caractere codificado.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variável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lista_caractere_codificado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guarda os resultados codificados já em forma de caractere. Isso é feito com a função </a:t>
            </a:r>
            <a:r>
              <a:rPr lang="pt-BR" sz="29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chr</a:t>
            </a:r>
            <a:r>
              <a:rPr lang="pt-BR" sz="29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(), que com base em um valor numérico, retorna o caractere correspondente na Tabela ASCII.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969454-A05D-0761-BA62-D951CBCBEEEA}"/>
              </a:ext>
            </a:extLst>
          </p:cNvPr>
          <p:cNvSpPr txBox="1">
            <a:spLocks/>
          </p:cNvSpPr>
          <p:nvPr/>
        </p:nvSpPr>
        <p:spPr bwMode="black">
          <a:xfrm>
            <a:off x="6497234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/>
              <a:t>Linha de Código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947ED8-7AC7-D232-38CC-1ED89791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51" y="1105785"/>
            <a:ext cx="6028661" cy="5383927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8244"/>
              </p:ext>
            </p:extLst>
          </p:nvPr>
        </p:nvGraphicFramePr>
        <p:xfrm>
          <a:off x="11441376" y="6080876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87440" imgH="313920" progId="Photoshop.Image.13">
                  <p:embed/>
                </p:oleObj>
              </mc:Choice>
              <mc:Fallback>
                <p:oleObj name="Image" r:id="rId3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1376" y="6080876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0E776-C8E6-F34F-131B-353835FB5C9D}"/>
              </a:ext>
            </a:extLst>
          </p:cNvPr>
          <p:cNvSpPr txBox="1">
            <a:spLocks/>
          </p:cNvSpPr>
          <p:nvPr/>
        </p:nvSpPr>
        <p:spPr bwMode="black">
          <a:xfrm>
            <a:off x="481715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u="sng" dirty="0" err="1">
                <a:solidFill>
                  <a:srgbClr val="FFFFFF"/>
                </a:solidFill>
                <a:latin typeface="Gill Sans MT" panose="020B0502020104020203"/>
              </a:rPr>
              <a:t>deCodificação</a:t>
            </a:r>
            <a:endParaRPr lang="pt-BR" sz="1400" b="1" u="sng" dirty="0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47F4D82-009A-D5F3-3D96-3EE7EDC38862}"/>
              </a:ext>
            </a:extLst>
          </p:cNvPr>
          <p:cNvSpPr txBox="1">
            <a:spLocks/>
          </p:cNvSpPr>
          <p:nvPr/>
        </p:nvSpPr>
        <p:spPr>
          <a:xfrm>
            <a:off x="81116" y="988141"/>
            <a:ext cx="4755044" cy="5589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lógica é parecida, mais com algumas diferenças.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Inicia verificando se as mensagens e chaves estão no "banco", e se caso um dos parâmetros, ou ambos, não estiverem no "banco", retorna mensagem de erro.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 A principal diferença é que, como a mensagem codificada é uma única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string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que contém  mensagem e chave concatenadas, a decodificação é realizada em um único loop for.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 deslocamento do caractere tambem tem diferença.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codigo_caractere_codificado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= (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codigo_caractere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-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 ') +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len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(chave)) % 224 +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 ‘).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 primeira operação soma é substituída pela operação de subtração. Isso ocorre porque, enquanto na codificação o caractere é deslocado para a frente, na decodificação ele é deslocado para trás. O restante do processo é semelhante, incluindo a aplicação do módulo % 224 e a adição do valor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ord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(' ') para obter o caractere decodificado.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Em seguida, há a concatenação da lista de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strings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em uma única 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string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e a remoção da chave de dentro da mensagem, utilizando a função .</a:t>
            </a:r>
            <a:r>
              <a:rPr lang="pt-BR" sz="1200" spc="200" dirty="0" err="1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replace</a:t>
            </a:r>
            <a:r>
              <a:rPr lang="pt-BR" sz="1200" spc="200" dirty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().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969454-A05D-0761-BA62-D951CBCBEEEA}"/>
              </a:ext>
            </a:extLst>
          </p:cNvPr>
          <p:cNvSpPr txBox="1">
            <a:spLocks/>
          </p:cNvSpPr>
          <p:nvPr/>
        </p:nvSpPr>
        <p:spPr bwMode="black">
          <a:xfrm>
            <a:off x="6497234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/>
              <a:t>Linha de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A9F538-7F47-DFF5-553C-7DB1DE1B4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7"/>
          <a:stretch/>
        </p:blipFill>
        <p:spPr>
          <a:xfrm>
            <a:off x="5044384" y="988142"/>
            <a:ext cx="6596563" cy="52957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87440" imgH="313920" progId="Photoshop.Image.13">
                  <p:embed/>
                </p:oleObj>
              </mc:Choice>
              <mc:Fallback>
                <p:oleObj name="Image" r:id="rId3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F47F4D82-009A-D5F3-3D96-3EE7EDC38862}"/>
              </a:ext>
            </a:extLst>
          </p:cNvPr>
          <p:cNvSpPr txBox="1">
            <a:spLocks/>
          </p:cNvSpPr>
          <p:nvPr/>
        </p:nvSpPr>
        <p:spPr>
          <a:xfrm>
            <a:off x="81116" y="988141"/>
            <a:ext cx="4755044" cy="558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1200"/>
              </a:spcBef>
              <a:buClr>
                <a:srgbClr val="9BAFB5"/>
              </a:buClr>
              <a:buNone/>
            </a:pPr>
            <a:endParaRPr lang="pt-BR" sz="1200" spc="200" dirty="0">
              <a:solidFill>
                <a:srgbClr val="FFFFFF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969454-A05D-0761-BA62-D951CBCBEEEA}"/>
              </a:ext>
            </a:extLst>
          </p:cNvPr>
          <p:cNvSpPr txBox="1">
            <a:spLocks/>
          </p:cNvSpPr>
          <p:nvPr/>
        </p:nvSpPr>
        <p:spPr bwMode="black">
          <a:xfrm>
            <a:off x="6497234" y="253634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/>
              <a:t>Linha de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E7CBB2-F932-D82F-7C82-0327245D2045}"/>
              </a:ext>
            </a:extLst>
          </p:cNvPr>
          <p:cNvSpPr txBox="1"/>
          <p:nvPr/>
        </p:nvSpPr>
        <p:spPr>
          <a:xfrm>
            <a:off x="195262" y="988140"/>
            <a:ext cx="4495237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Arial Narrow" panose="020B0606020202030204" pitchFamily="34" charset="0"/>
              </a:rPr>
              <a:t>	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Inicia com um loop </a:t>
            </a:r>
            <a:r>
              <a:rPr lang="pt-BR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, que  é utilizado para mostrar o menu. O programa roda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até que o usuário escolha a opção "3" para encerrar.</a:t>
            </a:r>
          </a:p>
          <a:p>
            <a:endParaRPr lang="pt-BR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 Se a escolha for "1" para codificar, o usuário é solicitado a inserir a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mensagem e, em seguida, a chave. A função codificar é utilizada para cifra a mensagem.</a:t>
            </a:r>
          </a:p>
          <a:p>
            <a:endParaRPr lang="pt-BR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Se a escolha for "2" para decodificar, o usuário insere a mensagem codificada e, em seguida, a chave, que não precisa estar codificada. A função decodificar</a:t>
            </a:r>
          </a:p>
          <a:p>
            <a:r>
              <a:rPr lang="pt-BR" b="1" dirty="0">
                <a:solidFill>
                  <a:schemeClr val="bg1"/>
                </a:solidFill>
                <a:latin typeface="Arial Narrow" panose="020B0606020202030204" pitchFamily="34" charset="0"/>
              </a:rPr>
              <a:t>é utilizada, e o resultado é a mensagem conforme foi originalmente escrita.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7C6322-D9D7-B653-B483-1A9E968B9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591" y="988140"/>
            <a:ext cx="7297147" cy="506977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2D97E11-A8DC-774A-64B2-69FE83245D12}"/>
              </a:ext>
            </a:extLst>
          </p:cNvPr>
          <p:cNvSpPr txBox="1">
            <a:spLocks/>
          </p:cNvSpPr>
          <p:nvPr/>
        </p:nvSpPr>
        <p:spPr bwMode="black">
          <a:xfrm>
            <a:off x="376425" y="280219"/>
            <a:ext cx="3690865" cy="48087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defPPr>
              <a:defRPr lang="pt-BR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all" spc="20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defRPr>
            </a:lvl1pPr>
          </a:lstStyle>
          <a:p>
            <a:r>
              <a:rPr lang="pt-BR" sz="1400" b="1" u="sng" dirty="0" err="1"/>
              <a:t>ENtradas</a:t>
            </a:r>
            <a:r>
              <a:rPr lang="pt-BR" sz="1400" b="1" u="sng" dirty="0"/>
              <a:t> Usuário</a:t>
            </a:r>
          </a:p>
        </p:txBody>
      </p:sp>
    </p:spTree>
    <p:extLst>
      <p:ext uri="{BB962C8B-B14F-4D97-AF65-F5344CB8AC3E}">
        <p14:creationId xmlns:p14="http://schemas.microsoft.com/office/powerpoint/2010/main" val="51624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A28E1B-8F38-8B28-711E-2325CBCB4C64}"/>
              </a:ext>
            </a:extLst>
          </p:cNvPr>
          <p:cNvSpPr txBox="1">
            <a:spLocks/>
          </p:cNvSpPr>
          <p:nvPr/>
        </p:nvSpPr>
        <p:spPr bwMode="black">
          <a:xfrm>
            <a:off x="5841257" y="2897307"/>
            <a:ext cx="4250763" cy="7478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Referências Bibliográficas</a:t>
            </a:r>
          </a:p>
        </p:txBody>
      </p:sp>
      <p:grpSp>
        <p:nvGrpSpPr>
          <p:cNvPr id="14" name="Agrupar 13" descr="Linha do tempo circular">
            <a:extLst>
              <a:ext uri="{FF2B5EF4-FFF2-40B4-BE49-F238E27FC236}">
                <a16:creationId xmlns:a16="http://schemas.microsoft.com/office/drawing/2014/main" id="{8A14D2DA-5B02-73A5-A8FC-71EA626C8494}"/>
              </a:ext>
            </a:extLst>
          </p:cNvPr>
          <p:cNvGrpSpPr/>
          <p:nvPr/>
        </p:nvGrpSpPr>
        <p:grpSpPr>
          <a:xfrm>
            <a:off x="4379687" y="1655830"/>
            <a:ext cx="7617051" cy="637043"/>
            <a:chOff x="990347" y="3291745"/>
            <a:chExt cx="7884488" cy="637043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C4108777-7E0A-F5E3-A667-1B97234FEFF0}"/>
                </a:ext>
              </a:extLst>
            </p:cNvPr>
            <p:cNvSpPr/>
            <p:nvPr/>
          </p:nvSpPr>
          <p:spPr>
            <a:xfrm>
              <a:off x="990347" y="3291745"/>
              <a:ext cx="1592609" cy="637043"/>
            </a:xfrm>
            <a:custGeom>
              <a:avLst/>
              <a:gdLst>
                <a:gd name="connsiteX0" fmla="*/ 0 w 1592609"/>
                <a:gd name="connsiteY0" fmla="*/ 0 h 637043"/>
                <a:gd name="connsiteX1" fmla="*/ 1274088 w 1592609"/>
                <a:gd name="connsiteY1" fmla="*/ 0 h 637043"/>
                <a:gd name="connsiteX2" fmla="*/ 1592609 w 1592609"/>
                <a:gd name="connsiteY2" fmla="*/ 318522 h 637043"/>
                <a:gd name="connsiteX3" fmla="*/ 1274088 w 1592609"/>
                <a:gd name="connsiteY3" fmla="*/ 637043 h 637043"/>
                <a:gd name="connsiteX4" fmla="*/ 0 w 1592609"/>
                <a:gd name="connsiteY4" fmla="*/ 637043 h 637043"/>
                <a:gd name="connsiteX5" fmla="*/ 318522 w 1592609"/>
                <a:gd name="connsiteY5" fmla="*/ 318522 h 637043"/>
                <a:gd name="connsiteX6" fmla="*/ 0 w 1592609"/>
                <a:gd name="connsiteY6" fmla="*/ 0 h 6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609" h="637043">
                  <a:moveTo>
                    <a:pt x="0" y="0"/>
                  </a:moveTo>
                  <a:lnTo>
                    <a:pt x="1274088" y="0"/>
                  </a:lnTo>
                  <a:lnTo>
                    <a:pt x="1592609" y="318522"/>
                  </a:lnTo>
                  <a:lnTo>
                    <a:pt x="1274088" y="637043"/>
                  </a:lnTo>
                  <a:lnTo>
                    <a:pt x="0" y="637043"/>
                  </a:lnTo>
                  <a:lnTo>
                    <a:pt x="318522" y="318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333762" tIns="7620" rIns="318521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noProof="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Codificação</a:t>
              </a:r>
              <a:endParaRPr lang="pt-BR" sz="14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CEFC3933-3F3C-E0EA-43D6-3FC94F80440C}"/>
                </a:ext>
              </a:extLst>
            </p:cNvPr>
            <p:cNvSpPr/>
            <p:nvPr/>
          </p:nvSpPr>
          <p:spPr>
            <a:xfrm>
              <a:off x="2492022" y="3352543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noProof="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 </a:t>
              </a: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ord () 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AD78B93-22E5-38EC-6B30-832A57AD2949}"/>
                </a:ext>
              </a:extLst>
            </p:cNvPr>
            <p:cNvSpPr/>
            <p:nvPr/>
          </p:nvSpPr>
          <p:spPr>
            <a:xfrm>
              <a:off x="3791563" y="3352543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chr ()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B2973E0-766F-F09E-4D8D-9D2E5D6F35E4}"/>
                </a:ext>
              </a:extLst>
            </p:cNvPr>
            <p:cNvSpPr/>
            <p:nvPr/>
          </p:nvSpPr>
          <p:spPr>
            <a:xfrm>
              <a:off x="5022496" y="3352543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append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27D17E7-94C4-B5A3-1530-D8EFB4321B71}"/>
                </a:ext>
              </a:extLst>
            </p:cNvPr>
            <p:cNvSpPr/>
            <p:nvPr/>
          </p:nvSpPr>
          <p:spPr>
            <a:xfrm>
              <a:off x="6322033" y="3381555"/>
              <a:ext cx="1321866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Join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9F9CF14-DBB0-FBA5-44CD-64C7FB196186}"/>
                </a:ext>
              </a:extLst>
            </p:cNvPr>
            <p:cNvSpPr/>
            <p:nvPr/>
          </p:nvSpPr>
          <p:spPr>
            <a:xfrm>
              <a:off x="7552964" y="3381555"/>
              <a:ext cx="1321871" cy="528746"/>
            </a:xfrm>
            <a:custGeom>
              <a:avLst/>
              <a:gdLst>
                <a:gd name="connsiteX0" fmla="*/ 0 w 1321866"/>
                <a:gd name="connsiteY0" fmla="*/ 0 h 528746"/>
                <a:gd name="connsiteX1" fmla="*/ 1057493 w 1321866"/>
                <a:gd name="connsiteY1" fmla="*/ 0 h 528746"/>
                <a:gd name="connsiteX2" fmla="*/ 1321866 w 1321866"/>
                <a:gd name="connsiteY2" fmla="*/ 264373 h 528746"/>
                <a:gd name="connsiteX3" fmla="*/ 1057493 w 1321866"/>
                <a:gd name="connsiteY3" fmla="*/ 528746 h 528746"/>
                <a:gd name="connsiteX4" fmla="*/ 0 w 1321866"/>
                <a:gd name="connsiteY4" fmla="*/ 528746 h 528746"/>
                <a:gd name="connsiteX5" fmla="*/ 264373 w 1321866"/>
                <a:gd name="connsiteY5" fmla="*/ 264373 h 528746"/>
                <a:gd name="connsiteX6" fmla="*/ 0 w 1321866"/>
                <a:gd name="connsiteY6" fmla="*/ 0 h 5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866" h="528746">
                  <a:moveTo>
                    <a:pt x="0" y="0"/>
                  </a:moveTo>
                  <a:lnTo>
                    <a:pt x="1057493" y="0"/>
                  </a:lnTo>
                  <a:lnTo>
                    <a:pt x="1321866" y="264373"/>
                  </a:lnTo>
                  <a:lnTo>
                    <a:pt x="1057493" y="528746"/>
                  </a:lnTo>
                  <a:lnTo>
                    <a:pt x="0" y="528746"/>
                  </a:lnTo>
                  <a:lnTo>
                    <a:pt x="264373" y="26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48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613" tIns="7620" rIns="264373" bIns="7620" numCol="1" spcCol="1270" rtlCol="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200" b="1" kern="1200" dirty="0">
                  <a:solidFill>
                    <a:srgbClr val="000000"/>
                  </a:solidFill>
                  <a:latin typeface="Gill Sans MT" panose="020B0502020104020203"/>
                  <a:ea typeface="+mn-ea"/>
                  <a:cs typeface="+mn-cs"/>
                </a:rPr>
                <a:t>Replace</a:t>
              </a:r>
              <a:endParaRPr lang="pt-BR" sz="1200" b="1" kern="1200" noProof="0" dirty="0">
                <a:solidFill>
                  <a:srgbClr val="000000"/>
                </a:solidFill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E93C9B5A-5458-E740-D150-B8FD51E83765}"/>
              </a:ext>
            </a:extLst>
          </p:cNvPr>
          <p:cNvSpPr txBox="1">
            <a:spLocks/>
          </p:cNvSpPr>
          <p:nvPr/>
        </p:nvSpPr>
        <p:spPr bwMode="black">
          <a:xfrm>
            <a:off x="315522" y="1837112"/>
            <a:ext cx="3758637" cy="413767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Ord() retorna o valor numérico  correspondente à posição de um caractere na tabela ASCII.</a:t>
            </a:r>
          </a:p>
          <a:p>
            <a:pPr>
              <a:lnSpc>
                <a:spcPct val="110000"/>
              </a:lnSpc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Exemplo: numero_caractere = ord('A') retorna 65.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43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chr() retorna o caractere na posição equivalente ao número.</a:t>
            </a:r>
          </a:p>
          <a:p>
            <a:pPr>
              <a:lnSpc>
                <a:spcPct val="110000"/>
              </a:lnSpc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Exemplo: caractere_numero = chr(65) retorna 'A'.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43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metodo join() usado na concatenação de strings.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43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43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 Método replace() Substitui substring por outra.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CE169F5-293A-C652-D91D-4DCBDBB32E85}"/>
              </a:ext>
            </a:extLst>
          </p:cNvPr>
          <p:cNvSpPr txBox="1">
            <a:spLocks/>
          </p:cNvSpPr>
          <p:nvPr/>
        </p:nvSpPr>
        <p:spPr bwMode="black">
          <a:xfrm>
            <a:off x="4446690" y="3754800"/>
            <a:ext cx="7039897" cy="221963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500" cap="none" spc="0" dirty="0">
                <a:solidFill>
                  <a:srgbClr val="FFFFFF"/>
                </a:solidFill>
                <a:latin typeface="Gill Sans MT" panose="020B0502020104020203"/>
                <a:ea typeface="+mn-ea"/>
                <a:cs typeface="+mn-cs"/>
              </a:rPr>
              <a:t> </a:t>
            </a: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https://pt.wikipedia.org/wiki/Cifra_de_C%C3%A9sar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 https://pythoniluminado.netlify.app/strings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https://acervolima.com/funcao-join-em-python/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https://www.pythonprogressivo.net/2018/11/Localizar-Substituir-substring-Strings.html</a:t>
            </a: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400" cap="none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marR="0" lvl="0" indent="-17145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https://www.youtube.com/watch?v=huD7-Fe-Z_A&amp;t=512s</a:t>
            </a:r>
          </a:p>
          <a:p>
            <a:pPr marL="171450" marR="0" lvl="0" indent="-17145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2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1CB9E65-E325-FDD1-2CA3-E18763F390C2}"/>
              </a:ext>
            </a:extLst>
          </p:cNvPr>
          <p:cNvSpPr txBox="1">
            <a:spLocks/>
          </p:cNvSpPr>
          <p:nvPr/>
        </p:nvSpPr>
        <p:spPr bwMode="black">
          <a:xfrm>
            <a:off x="315522" y="982503"/>
            <a:ext cx="3758637" cy="7478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Informação adicionais </a:t>
            </a:r>
          </a:p>
        </p:txBody>
      </p:sp>
    </p:spTree>
    <p:extLst>
      <p:ext uri="{BB962C8B-B14F-4D97-AF65-F5344CB8AC3E}">
        <p14:creationId xmlns:p14="http://schemas.microsoft.com/office/powerpoint/2010/main" val="2167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7B3A1E3-D106-77DC-62C5-2CCE9108C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50467" y="6057912"/>
          <a:ext cx="66950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87440" imgH="313920" progId="Photoshop.Image.13">
                  <p:embed/>
                </p:oleObj>
              </mc:Choice>
              <mc:Fallback>
                <p:oleObj name="Image" r:id="rId2" imgW="487440" imgH="313920" progId="Photoshop.Image.1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87B3A1E3-D106-77DC-62C5-2CCE9108C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0467" y="6057912"/>
                        <a:ext cx="66950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9B4311A-1E18-2987-D836-9B1EF6A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13" y="6560878"/>
            <a:ext cx="390525" cy="2063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6DC81-0F83-3636-6750-17A039D7B1D9}"/>
              </a:ext>
            </a:extLst>
          </p:cNvPr>
          <p:cNvSpPr txBox="1">
            <a:spLocks/>
          </p:cNvSpPr>
          <p:nvPr/>
        </p:nvSpPr>
        <p:spPr bwMode="black">
          <a:xfrm>
            <a:off x="4216681" y="901223"/>
            <a:ext cx="3758637" cy="7478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1400" b="1" u="sng" dirty="0">
                <a:solidFill>
                  <a:srgbClr val="FFFFFF"/>
                </a:solidFill>
                <a:latin typeface="Gill Sans MT" panose="020B0502020104020203"/>
              </a:rPr>
              <a:t>Obrigado!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A5351A8-7A5D-8447-ED86-7AEA4F5C9EA4}"/>
              </a:ext>
            </a:extLst>
          </p:cNvPr>
          <p:cNvSpPr txBox="1">
            <a:spLocks/>
          </p:cNvSpPr>
          <p:nvPr/>
        </p:nvSpPr>
        <p:spPr bwMode="black">
          <a:xfrm>
            <a:off x="1534160" y="6057912"/>
            <a:ext cx="9438640" cy="945562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rgbClr val="FFFFFF">
                <a:alpha val="13000"/>
              </a:srgb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Alunos:</a:t>
            </a:r>
          </a:p>
          <a:p>
            <a:pPr marR="0"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400" cap="none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Antônio Sousa, Isabele Teixeira, Jennifer Silva,  Linda Ramos, Paulo Jennings, Tácito Ferreira.</a:t>
            </a: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2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4" name="Picture 6" descr="Brasil tem 84% do tráfego Internet protegido por criptografia | CRYPTOID">
            <a:extLst>
              <a:ext uri="{FF2B5EF4-FFF2-40B4-BE49-F238E27FC236}">
                <a16:creationId xmlns:a16="http://schemas.microsoft.com/office/drawing/2014/main" id="{8FE834E6-A591-52A8-F7F4-73EE70D5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66" y="2142683"/>
            <a:ext cx="3421665" cy="34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7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1092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Gill Sans MT</vt:lpstr>
      <vt:lpstr>Tema do Office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Isabele Teixeira</dc:creator>
  <cp:lastModifiedBy>Antonio Sousa</cp:lastModifiedBy>
  <cp:revision>3</cp:revision>
  <dcterms:created xsi:type="dcterms:W3CDTF">2023-10-30T12:35:28Z</dcterms:created>
  <dcterms:modified xsi:type="dcterms:W3CDTF">2023-10-31T20:55:33Z</dcterms:modified>
</cp:coreProperties>
</file>